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6" r:id="rId2"/>
    <p:sldMasterId id="2147483757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2" r:id="rId35"/>
    <p:sldId id="355" r:id="rId36"/>
    <p:sldId id="358" r:id="rId37"/>
    <p:sldId id="361" r:id="rId38"/>
    <p:sldId id="364" r:id="rId39"/>
    <p:sldId id="367" r:id="rId40"/>
    <p:sldId id="370" r:id="rId41"/>
    <p:sldId id="373" r:id="rId42"/>
    <p:sldId id="376" r:id="rId43"/>
    <p:sldId id="379" r:id="rId44"/>
    <p:sldId id="382" r:id="rId45"/>
    <p:sldId id="385" r:id="rId46"/>
    <p:sldId id="388" r:id="rId47"/>
    <p:sldId id="391" r:id="rId48"/>
    <p:sldId id="394" r:id="rId49"/>
    <p:sldId id="397" r:id="rId50"/>
    <p:sldId id="400" r:id="rId51"/>
    <p:sldId id="403" r:id="rId52"/>
    <p:sldId id="405" r:id="rId53"/>
  </p:sldIdLst>
  <p:sldSz cx="9144000" cy="5143500"/>
  <p:notesSz cx="6858000" cy="9144000"/>
  <p:custDataLst>
    <p:tags r:id="rId5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slide" Target="slides/slide44.xml" /><Relationship Id="rId48" Type="http://schemas.openxmlformats.org/officeDocument/2006/relationships/slide" Target="slides/slide45.xml" /><Relationship Id="rId49" Type="http://schemas.openxmlformats.org/officeDocument/2006/relationships/slide" Target="slides/slide46.xml" /><Relationship Id="rId5" Type="http://schemas.openxmlformats.org/officeDocument/2006/relationships/slide" Target="slides/slide2.xml" /><Relationship Id="rId50" Type="http://schemas.openxmlformats.org/officeDocument/2006/relationships/slide" Target="slides/slide47.xml" /><Relationship Id="rId51" Type="http://schemas.openxmlformats.org/officeDocument/2006/relationships/slide" Target="slides/slide48.xml" /><Relationship Id="rId52" Type="http://schemas.openxmlformats.org/officeDocument/2006/relationships/slide" Target="slides/slide49.xml" /><Relationship Id="rId53" Type="http://schemas.openxmlformats.org/officeDocument/2006/relationships/slide" Target="slides/slide50.xml" /><Relationship Id="rId54" Type="http://schemas.openxmlformats.org/officeDocument/2006/relationships/tags" Target="tags/tag36.xml" /><Relationship Id="rId55" Type="http://schemas.openxmlformats.org/officeDocument/2006/relationships/presProps" Target="presProps.xml" /><Relationship Id="rId56" Type="http://schemas.openxmlformats.org/officeDocument/2006/relationships/viewProps" Target="viewProps.xml" /><Relationship Id="rId57" Type="http://schemas.openxmlformats.org/officeDocument/2006/relationships/theme" Target="theme/theme1.xml" /><Relationship Id="rId58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74AE5-173E-4317-88B4-AD1F8A6BA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D8FBD8-AF01-49CB-B81D-83DC6065B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01576-75ED-4104-89FC-D1727CE32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5CB097-6A45-4664-88F0-7EACB4130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F0DC09-442C-44C2-9D8F-4819FA0EA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06281D-8D8F-4006-9B20-A2DF616D5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D197E3-3127-44C3-9EBF-92A4F763D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031869-9A3A-4E02-8441-31FDAFB48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318FF8-1866-4125-9606-E8039A6EB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B8DF33-DDF4-4436-B4C0-A8922AF91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24100-EC52-491D-BBED-FFE14EA3F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342900" marR="0" lvl="1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kumimoji="0" lang="zh-CN" altLang="en-US" sz="12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685800" marR="0" lvl="2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028700" marR="0" lvl="3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371600" marR="0" lvl="4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19FE5-A9E1-4F94-9000-A43A71E02762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AC3A9-E1AB-45AF-B658-F2B69AE6EA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179525"/>
      </p:ext>
    </p:extLst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BAB20-B1DA-4003-8007-1B91E5828DE0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517D2-B21E-42CE-8DFC-5EC922FE1E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114024"/>
      </p:ext>
    </p:extLst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3DE64-1E75-4E6C-8C00-6D1F57EBA8E8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AA789-B81B-42D1-8F52-2A1E826130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338081"/>
      </p:ext>
    </p:extLst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6D2FF-F2A0-498D-8A08-4C3D9E446133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57C3A-B8A9-4948-92F4-EE382BC3C7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886223"/>
      </p:ext>
    </p:extLst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6B6F5-6E24-417B-AEF8-EFE3F90E77F7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8F166-92D4-4B36-82B1-7902BCEB2C8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469738"/>
      </p:ext>
    </p:extLst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9BB67-5D50-4CEB-A9EC-D2CEAEDC9F5B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6D532-D297-4A2A-A83E-00344B1679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654267"/>
      </p:ext>
    </p:extLst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7FEAA-9CBE-47FE-A804-9928F37855B7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338C6-4016-443D-A2C2-F245C2F38A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723838"/>
      </p:ext>
    </p:extLst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049B6-5B69-43B2-8A5D-C30DCB85F101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88998-904F-4FB5-889C-34411A0186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544362"/>
      </p:ext>
    </p:extLst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AF2D4-7F3E-46FB-AE01-A92F20131AE2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94C05-254C-41B2-93A2-CD51FACA19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982186"/>
      </p:ext>
    </p:extLst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D7EA7-25A3-4863-9A78-7586402FB1D0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A8B5C-990B-4167-B8FC-17F1B8DA65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559764"/>
      </p:ext>
    </p:extLst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1717B-4B98-4F78-92F6-E5FBD1A1A462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B10BC-1562-41D5-B8E2-C2BA047954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060694"/>
      </p:ext>
    </p:extLst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725C6-E8D9-4D8E-BB94-0FA7F1EB92F2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8F76A-BA11-408D-932A-CFBCCF7446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356326"/>
      </p:ext>
    </p:extLst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6E01B-D13B-4BAD-9755-4049DCA7E081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2D73E-8071-4CC2-BBAB-FA366C4874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927236"/>
      </p:ext>
    </p:extLst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0D102-D9F9-43C7-8478-E45D31FD8621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8EEDF-CFE1-432C-A3DA-2B8139A533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135104"/>
      </p:ext>
    </p:extLst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823ED-2019-465F-91F4-0E66A0CD8068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0F70A-08E4-4F87-A089-B025BCC929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756605"/>
      </p:ext>
    </p:extLst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0D823-5D8E-402B-A2A3-D86E8D62B2EE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7C229-EE9A-4D94-BCD2-2123BBBCAD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295078"/>
      </p:ext>
    </p:extLst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45E32-63A3-4F8D-9560-6936CC1F0536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3D2E4-452F-4DC3-A3E6-29FD468801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537062"/>
      </p:ext>
    </p:extLst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0935-D2DA-4D8F-9375-281524FE65D6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414F2-970D-46FA-B958-221A63B47F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944568"/>
      </p:ext>
    </p:extLst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CE4FE-D57E-4977-B887-531E6036910F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58209-7A61-44CD-8633-C1274685C2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61703"/>
      </p:ext>
    </p:extLst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AF103-BCC9-455D-A725-31B3C9E1EE4A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F72DA-BD03-4553-8480-36FF4E7B53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95772"/>
      </p:ext>
    </p:extLst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6D944-EEDE-41FD-99B8-202E78A82AEE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73780-F90C-486C-9F74-3F08E6ABDA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358943"/>
      </p:ext>
    </p:extLst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A8886-B99B-48CF-B32B-C9DCB77B3CD2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4CBAB-38D9-46E6-80CF-83B0C15149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151989"/>
      </p:ext>
    </p:extLst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F3D55-3C80-4080-8542-F25572CB6FB7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17308-183D-4A3F-9B30-FD6D8785DD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936652"/>
      </p:ext>
    </p:extLst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8D6F4-D750-48E7-BEFF-0523607FFA07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BDA81-A801-4ED6-94C6-A74ACBF411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846206"/>
      </p:ext>
    </p:extLst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AFA7-E010-4973-92C8-FC3597CB33DB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46DE2-4A29-4410-8226-5AFDA3F9DF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347290"/>
      </p:ext>
    </p:extLst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FB998-F2A4-4CAD-BA1B-6860FC592F1A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83A43-341F-45E6-A8A9-282CB4088B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823711"/>
      </p:ext>
    </p:extLst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99E8C-BC49-4011-AA6D-803201E00078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29282-89A5-469A-AD02-0BD74773C6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438371"/>
      </p:ext>
    </p:extLst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425BF-5B45-4F9F-894D-014F470E6C56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FDBEC-4AE4-4B46-ACDE-D4CDD45043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913973"/>
      </p:ext>
    </p:extLst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3446E-ADC8-4349-9657-CD44CFF9E068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62382-C37B-463E-8085-A95F23E8B8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961873"/>
      </p:ext>
    </p:extLst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4588-2056-4F1E-98A7-867931988886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BB2A0-9260-4335-B3DD-5252968AEF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639903"/>
      </p:ext>
    </p:extLst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E4F6D-C9D2-45A5-972C-4BB1A3C6C9C0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DC2B0-56F3-4F41-B7DF-32AF852AD1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759825"/>
      </p:ext>
    </p:extLst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B98DD-A20F-4610-9D8A-42A08066110B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EBF96-A7CD-46AF-812B-88F6147A8A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532686"/>
      </p:ext>
    </p:extLst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932FD-A1BA-49DA-92F2-FDC2FA7260C1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0C8A2-C6A8-4C64-B959-3A93434E64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53810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tags" Target="../tags/tag6.xml" /><Relationship Id="rId38" Type="http://schemas.openxmlformats.org/officeDocument/2006/relationships/tags" Target="../tags/tag7.xml" /><Relationship Id="rId39" Type="http://schemas.openxmlformats.org/officeDocument/2006/relationships/tags" Target="../tags/tag8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9.xml" /><Relationship Id="rId41" Type="http://schemas.openxmlformats.org/officeDocument/2006/relationships/tags" Target="../tags/tag10.xml" /><Relationship Id="rId42" Type="http://schemas.openxmlformats.org/officeDocument/2006/relationships/tags" Target="../tags/tag11.xml" /><Relationship Id="rId43" Type="http://schemas.openxmlformats.org/officeDocument/2006/relationships/theme" Target="../theme/theme2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slideLayout" Target="../slideLayouts/slideLayout57.xml" /><Relationship Id="rId11" Type="http://schemas.openxmlformats.org/officeDocument/2006/relationships/slideLayout" Target="../slideLayouts/slideLayout58.xml" /><Relationship Id="rId12" Type="http://schemas.openxmlformats.org/officeDocument/2006/relationships/slideLayout" Target="../slideLayouts/slideLayout59.xml" /><Relationship Id="rId13" Type="http://schemas.openxmlformats.org/officeDocument/2006/relationships/slideLayout" Target="../slideLayouts/slideLayout60.xml" /><Relationship Id="rId14" Type="http://schemas.openxmlformats.org/officeDocument/2006/relationships/slideLayout" Target="../slideLayouts/slideLayout61.xml" /><Relationship Id="rId15" Type="http://schemas.openxmlformats.org/officeDocument/2006/relationships/slideLayout" Target="../slideLayouts/slideLayout62.xml" /><Relationship Id="rId16" Type="http://schemas.openxmlformats.org/officeDocument/2006/relationships/slideLayout" Target="../slideLayouts/slideLayout63.xml" /><Relationship Id="rId17" Type="http://schemas.openxmlformats.org/officeDocument/2006/relationships/slideLayout" Target="../slideLayouts/slideLayout64.xml" /><Relationship Id="rId18" Type="http://schemas.openxmlformats.org/officeDocument/2006/relationships/slideLayout" Target="../slideLayouts/slideLayout65.xml" /><Relationship Id="rId19" Type="http://schemas.openxmlformats.org/officeDocument/2006/relationships/slideLayout" Target="../slideLayouts/slideLayout66.xml" /><Relationship Id="rId2" Type="http://schemas.openxmlformats.org/officeDocument/2006/relationships/slideLayout" Target="../slideLayouts/slideLayout49.xml" /><Relationship Id="rId20" Type="http://schemas.openxmlformats.org/officeDocument/2006/relationships/slideLayout" Target="../slideLayouts/slideLayout67.xml" /><Relationship Id="rId21" Type="http://schemas.openxmlformats.org/officeDocument/2006/relationships/slideLayout" Target="../slideLayouts/slideLayout68.xml" /><Relationship Id="rId22" Type="http://schemas.openxmlformats.org/officeDocument/2006/relationships/slideLayout" Target="../slideLayouts/slideLayout69.xml" /><Relationship Id="rId23" Type="http://schemas.openxmlformats.org/officeDocument/2006/relationships/slideLayout" Target="../slideLayouts/slideLayout70.xml" /><Relationship Id="rId24" Type="http://schemas.openxmlformats.org/officeDocument/2006/relationships/slideLayout" Target="../slideLayouts/slideLayout71.xml" /><Relationship Id="rId25" Type="http://schemas.openxmlformats.org/officeDocument/2006/relationships/slideLayout" Target="../slideLayouts/slideLayout72.xml" /><Relationship Id="rId26" Type="http://schemas.openxmlformats.org/officeDocument/2006/relationships/slideLayout" Target="../slideLayouts/slideLayout73.xml" /><Relationship Id="rId27" Type="http://schemas.openxmlformats.org/officeDocument/2006/relationships/slideLayout" Target="../slideLayouts/slideLayout74.xml" /><Relationship Id="rId28" Type="http://schemas.openxmlformats.org/officeDocument/2006/relationships/slideLayout" Target="../slideLayouts/slideLayout75.xml" /><Relationship Id="rId29" Type="http://schemas.openxmlformats.org/officeDocument/2006/relationships/slideLayout" Target="../slideLayouts/slideLayout76.xml" /><Relationship Id="rId3" Type="http://schemas.openxmlformats.org/officeDocument/2006/relationships/slideLayout" Target="../slideLayouts/slideLayout50.xml" /><Relationship Id="rId30" Type="http://schemas.openxmlformats.org/officeDocument/2006/relationships/slideLayout" Target="../slideLayouts/slideLayout77.xml" /><Relationship Id="rId31" Type="http://schemas.openxmlformats.org/officeDocument/2006/relationships/slideLayout" Target="../slideLayouts/slideLayout78.xml" /><Relationship Id="rId32" Type="http://schemas.openxmlformats.org/officeDocument/2006/relationships/slideLayout" Target="../slideLayouts/slideLayout79.xml" /><Relationship Id="rId33" Type="http://schemas.openxmlformats.org/officeDocument/2006/relationships/slideLayout" Target="../slideLayouts/slideLayout80.xml" /><Relationship Id="rId34" Type="http://schemas.openxmlformats.org/officeDocument/2006/relationships/tags" Target="../tags/tag12.xml" /><Relationship Id="rId35" Type="http://schemas.openxmlformats.org/officeDocument/2006/relationships/theme" Target="../theme/theme3.xml" /><Relationship Id="rId4" Type="http://schemas.openxmlformats.org/officeDocument/2006/relationships/slideLayout" Target="../slideLayouts/slideLayout51.xml" /><Relationship Id="rId5" Type="http://schemas.openxmlformats.org/officeDocument/2006/relationships/slideLayout" Target="../slideLayouts/slideLayout52.xml" /><Relationship Id="rId6" Type="http://schemas.openxmlformats.org/officeDocument/2006/relationships/slideLayout" Target="../slideLayouts/slideLayout53.xml" /><Relationship Id="rId7" Type="http://schemas.openxmlformats.org/officeDocument/2006/relationships/slideLayout" Target="../slideLayouts/slideLayout54.xml" /><Relationship Id="rId8" Type="http://schemas.openxmlformats.org/officeDocument/2006/relationships/slideLayout" Target="../slideLayouts/slideLayout55.xml" /><Relationship Id="rId9" Type="http://schemas.openxmlformats.org/officeDocument/2006/relationships/slideLayout" Target="../slideLayouts/slideLayout5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7"/>
            </p:custDataLst>
          </p:nvPr>
        </p:nvSpPr>
        <p:spPr>
          <a:xfrm>
            <a:off x="456300" y="456300"/>
            <a:ext cx="8226900" cy="486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8"/>
            </p:custDataLst>
          </p:nvPr>
        </p:nvSpPr>
        <p:spPr>
          <a:xfrm>
            <a:off x="456300" y="1136700"/>
            <a:ext cx="8226900" cy="355266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9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75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40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75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1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750" b="0" i="0" u="none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</p:sldLayoutIdLst>
  <p:transition/>
  <p:timing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2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207135"/>
        </a:tabLst>
        <a:defRPr sz="12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2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2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2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850"/>
            <a:ext cx="2057400" cy="273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900" b="0" i="0" u="none" kern="1200" baseline="0" noProof="1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fld id="{0B6B9014-12FC-44B4-A25D-FB754C9F79DB}" type="datetimeFigureOut">
              <a:rPr lang="zh-CN" altLang="en-US"/>
              <a:pPr>
                <a:defRPr/>
              </a:pPr>
              <a:t>2021/3/30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850"/>
            <a:ext cx="3086100" cy="273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900" b="0" i="0" u="none" kern="1200" baseline="0" noProof="1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850"/>
            <a:ext cx="205740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900" b="0" i="0" u="none" kern="1200" baseline="0">
                <a:solidFill>
                  <a:srgbClr val="7F7F7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fld id="{C0919D4C-03F5-4D01-AD33-9B44F39653A0}" type="slidenum">
              <a:rPr lang="zh-CN" altLang="en-US"/>
              <a:pPr>
                <a:defRPr/>
              </a:pPr>
              <a:t>0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3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0" noProof="1"/>
          </a:p>
        </p:txBody>
      </p:sp>
      <p:sp>
        <p:nvSpPr>
          <p:cNvPr id="3" name="圆角矩形 2"/>
          <p:cNvSpPr/>
          <p:nvPr userDrawn="1"/>
        </p:nvSpPr>
        <p:spPr>
          <a:xfrm>
            <a:off x="138113" y="114300"/>
            <a:ext cx="8867775" cy="4914900"/>
          </a:xfrm>
          <a:prstGeom prst="roundRect">
            <a:avLst/>
          </a:prstGeom>
          <a:ln w="730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  <p:sldLayoutId id="2147483746" r:id="rId23"/>
    <p:sldLayoutId id="2147483747" r:id="rId24"/>
    <p:sldLayoutId id="2147483748" r:id="rId25"/>
    <p:sldLayoutId id="2147483749" r:id="rId26"/>
    <p:sldLayoutId id="2147483750" r:id="rId27"/>
    <p:sldLayoutId id="2147483751" r:id="rId28"/>
    <p:sldLayoutId id="2147483752" r:id="rId29"/>
    <p:sldLayoutId id="2147483753" r:id="rId30"/>
    <p:sldLayoutId id="2147483754" r:id="rId31"/>
    <p:sldLayoutId id="2147483755" r:id="rId32"/>
    <p:sldLayoutId id="2147483756" r:id="rId33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anose="020b0503020204020204" pitchFamily="34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1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 /><Relationship Id="rId2" Type="http://schemas.openxmlformats.org/officeDocument/2006/relationships/image" Target="../media/image1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image" Target="../media/image12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3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4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5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6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image" Target="../media/image13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2" Type="http://schemas.openxmlformats.org/officeDocument/2006/relationships/tags" Target="../tags/tag13.xml" /><Relationship Id="rId3" Type="http://schemas.openxmlformats.org/officeDocument/2006/relationships/tags" Target="../tags/tag14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9.xml" /><Relationship Id="rId2" Type="http://schemas.openxmlformats.org/officeDocument/2006/relationships/tags" Target="../tags/tag15.xml" /><Relationship Id="rId3" Type="http://schemas.openxmlformats.org/officeDocument/2006/relationships/image" Target="../media/image14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tags" Target="../tags/tag16.xml" /><Relationship Id="rId3" Type="http://schemas.openxmlformats.org/officeDocument/2006/relationships/image" Target="../media/image15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1.xml" /><Relationship Id="rId2" Type="http://schemas.openxmlformats.org/officeDocument/2006/relationships/tags" Target="../tags/tag17.xml" /><Relationship Id="rId3" Type="http://schemas.openxmlformats.org/officeDocument/2006/relationships/image" Target="../media/image16.gif" /><Relationship Id="rId4" Type="http://schemas.openxmlformats.org/officeDocument/2006/relationships/tags" Target="../tags/tag18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Relationship Id="rId2" Type="http://schemas.openxmlformats.org/officeDocument/2006/relationships/tags" Target="../tags/tag19.xml" /><Relationship Id="rId3" Type="http://schemas.openxmlformats.org/officeDocument/2006/relationships/image" Target="../media/image17.jpeg" /><Relationship Id="rId4" Type="http://schemas.openxmlformats.org/officeDocument/2006/relationships/tags" Target="../tags/tag20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4.xml" /><Relationship Id="rId2" Type="http://schemas.openxmlformats.org/officeDocument/2006/relationships/tags" Target="../tags/tag21.xml" /><Relationship Id="rId3" Type="http://schemas.openxmlformats.org/officeDocument/2006/relationships/image" Target="../media/image18.jpeg" /><Relationship Id="rId4" Type="http://schemas.openxmlformats.org/officeDocument/2006/relationships/tags" Target="../tags/tag22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image" Target="../media/image19.jpeg" /><Relationship Id="rId3" Type="http://schemas.openxmlformats.org/officeDocument/2006/relationships/tags" Target="../tags/tag23.xml" /><Relationship Id="rId4" Type="http://schemas.openxmlformats.org/officeDocument/2006/relationships/tags" Target="../tags/tag24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2" Type="http://schemas.openxmlformats.org/officeDocument/2006/relationships/tags" Target="../tags/tag25.xml" /><Relationship Id="rId3" Type="http://schemas.openxmlformats.org/officeDocument/2006/relationships/tags" Target="../tags/tag26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7.xml" /><Relationship Id="rId2" Type="http://schemas.openxmlformats.org/officeDocument/2006/relationships/tags" Target="../tags/tag27.xml" /><Relationship Id="rId3" Type="http://schemas.openxmlformats.org/officeDocument/2006/relationships/image" Target="../media/image18.jpeg" /><Relationship Id="rId4" Type="http://schemas.openxmlformats.org/officeDocument/2006/relationships/tags" Target="../tags/tag28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8.xml" /><Relationship Id="rId2" Type="http://schemas.openxmlformats.org/officeDocument/2006/relationships/tags" Target="../tags/tag29.xml" /><Relationship Id="rId3" Type="http://schemas.openxmlformats.org/officeDocument/2006/relationships/tags" Target="../tags/tag30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9.xml" /><Relationship Id="rId2" Type="http://schemas.openxmlformats.org/officeDocument/2006/relationships/image" Target="../media/image20.jpeg" /><Relationship Id="rId3" Type="http://schemas.openxmlformats.org/officeDocument/2006/relationships/tags" Target="../tags/tag31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0.xml" /><Relationship Id="rId2" Type="http://schemas.openxmlformats.org/officeDocument/2006/relationships/tags" Target="../tags/tag32.xm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 /><Relationship Id="rId2" Type="http://schemas.openxmlformats.org/officeDocument/2006/relationships/image" Target="../media/image21.png" /><Relationship Id="rId3" Type="http://schemas.openxmlformats.org/officeDocument/2006/relationships/image" Target="../media/image22.jpeg" /><Relationship Id="rId4" Type="http://schemas.openxmlformats.org/officeDocument/2006/relationships/tags" Target="../tags/tag33.xml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2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tags" Target="../tags/tag34.xml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3.xml" /><Relationship Id="rId2" Type="http://schemas.openxmlformats.org/officeDocument/2006/relationships/tags" Target="../tags/tag35.xml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500310030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1512030"/>
            <a:ext cx="3779912" cy="3619266"/>
          </a:xfrm>
          <a:prstGeom prst="rect">
            <a:avLst/>
          </a:prstGeom>
        </p:spPr>
      </p:pic>
      <p:sp>
        <p:nvSpPr>
          <p:cNvPr id="2050" name="WordArt 10"/>
          <p:cNvSpPr>
            <a:spLocks noTextEdit="1"/>
          </p:cNvSpPr>
          <p:nvPr/>
        </p:nvSpPr>
        <p:spPr>
          <a:xfrm>
            <a:off x="444775" y="324033"/>
            <a:ext cx="6643734" cy="135732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2500" lnSpcReduction="10000"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 sz="96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>
                    <a:alpha val="78998"/>
                  </a:srgb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9023" y="1042108"/>
            <a:ext cx="717550" cy="6858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44775" y="1051945"/>
            <a:ext cx="666750" cy="6940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2053" name="TextBox 6"/>
          <p:cNvSpPr txBox="1"/>
          <p:nvPr/>
        </p:nvSpPr>
        <p:spPr>
          <a:xfrm>
            <a:off x="444775" y="804199"/>
            <a:ext cx="6000792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smtClean="0">
                <a:latin typeface="楷体_GB2312" panose="02010609030101010101" charset="-122"/>
                <a:ea typeface="楷体_GB2312" panose="02010609030101010101" charset="-122"/>
              </a:rPr>
              <a:t>25</a:t>
            </a:r>
            <a:r>
              <a:rPr lang="zh-CN" altLang="en-US" sz="4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6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宝葫芦的秘密</a:t>
            </a:r>
          </a:p>
        </p:txBody>
      </p:sp>
      <p:sp>
        <p:nvSpPr>
          <p:cNvPr id="1026" name="副标题 2"/>
          <p:cNvSpPr txBox="1"/>
          <p:nvPr/>
        </p:nvSpPr>
        <p:spPr>
          <a:xfrm>
            <a:off x="1359184" y="2057791"/>
            <a:ext cx="3071835" cy="438150"/>
          </a:xfrm>
          <a:prstGeom prst="rect">
            <a:avLst/>
          </a:prstGeom>
          <a:solidFill>
            <a:srgbClr val="FFFFFF">
              <a:alpha val="56863"/>
            </a:srgb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RJ</a:t>
            </a:r>
            <a:r>
              <a:rPr lang="en-US" altLang="zh-CN" sz="20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sz="200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年级下册</a:t>
            </a:r>
            <a:endParaRPr lang="zh-CN" altLang="en-US" sz="200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50469" y="1906661"/>
            <a:ext cx="504063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2" name="AutoShape 2" descr="http://img1.imgtn.bdimg.com/it/u=3085791674,1160315759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AutoShape 2" descr="http://img5.imgtn.bdimg.com/it/u=4204089271,3263272658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04776" y="4211295"/>
            <a:ext cx="4339232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938" name="Picture 2" descr="https://timgsa.baidu.com/timg?image&amp;quality=80&amp;size=b9999_10000&amp;sec=1565083546051&amp;di=dbcc55aaeb1991ea65c02af3aa93b9ac&amp;imgtype=0&amp;src=http%3A%2F%2Fp0.so.qhmsg.com%2Ft016daa6dd6758c285f.jpg"/>
          <p:cNvPicPr>
            <a:picLocks noChangeAspect="1" noChangeArrowheads="1"/>
          </p:cNvPicPr>
          <p:nvPr/>
        </p:nvPicPr>
        <p:blipFill>
          <a:blip r:embed="rId2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8596" y="642924"/>
            <a:ext cx="8001000" cy="43434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1472" y="714362"/>
            <a:ext cx="7858180" cy="1568450"/>
          </a:xfrm>
          <a:prstGeom prst="rect">
            <a:avLst/>
          </a:prstGeom>
          <a:solidFill>
            <a:srgbClr val="FFFFFF">
              <a:alpha val="14902"/>
            </a:srgbClr>
          </a:solidFill>
          <a:ln w="952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 同学们，你们喜欢葫芦吗？平时听过关于葫芦的故事吗？今天，我们跟随张天翼一起来学习</a:t>
            </a:r>
            <a:r>
              <a:rPr lang="en-US" altLang="zh-CN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宝葫芦的秘密</a:t>
            </a:r>
            <a:r>
              <a:rPr lang="en-US" altLang="zh-CN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圆角矩形 5"/>
          <p:cNvSpPr/>
          <p:nvPr/>
        </p:nvSpPr>
        <p:spPr>
          <a:xfrm>
            <a:off x="428596" y="1285866"/>
            <a:ext cx="7858180" cy="324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grpSp>
        <p:nvGrpSpPr>
          <p:cNvPr id="3" name="组合 1"/>
          <p:cNvGrpSpPr/>
          <p:nvPr/>
        </p:nvGrpSpPr>
        <p:grpSpPr>
          <a:xfrm>
            <a:off x="931979" y="594044"/>
            <a:ext cx="2234565" cy="645160"/>
            <a:chOff x="340723" y="-67919"/>
            <a:chExt cx="2234565" cy="861907"/>
          </a:xfrm>
        </p:grpSpPr>
        <p:sp>
          <p:nvSpPr>
            <p:cNvPr id="5236" name="文本框 13"/>
            <p:cNvSpPr txBox="1"/>
            <p:nvPr/>
          </p:nvSpPr>
          <p:spPr>
            <a:xfrm>
              <a:off x="340723" y="-67919"/>
              <a:ext cx="2234565" cy="8619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b="1" u="dbl" smtClean="0">
                  <a:solidFill>
                    <a:schemeClr val="accent6"/>
                  </a:solidFill>
                  <a:uFillTx/>
                  <a:latin typeface="方正新楷体_GBK" panose="02000000000000000000" charset="-122"/>
                  <a:ea typeface="方正新楷体_GBK" panose="02000000000000000000" charset="-122"/>
                </a:rPr>
                <a:t>作者</a:t>
              </a:r>
              <a:r>
                <a:rPr lang="zh-CN" altLang="en-US" sz="3600" b="1" u="dbl" smtClean="0">
                  <a:solidFill>
                    <a:schemeClr val="accent6"/>
                  </a:solidFill>
                  <a:uFillTx/>
                  <a:latin typeface="楷体_GB2312" panose="02010609030101010101" charset="-122"/>
                  <a:ea typeface="楷体_GB2312" panose="02010609030101010101" charset="-122"/>
                </a:rPr>
                <a:t>简介</a:t>
              </a:r>
            </a:p>
          </p:txBody>
        </p:sp>
        <p:grpSp>
          <p:nvGrpSpPr>
            <p:cNvPr id="5" name="Group 4"/>
            <p:cNvGrpSpPr>
              <a:grpSpLocks noChangeAspect="1"/>
            </p:cNvGrpSpPr>
            <p:nvPr/>
          </p:nvGrpSpPr>
          <p:grpSpPr>
            <a:xfrm>
              <a:off x="2105319" y="434013"/>
              <a:ext cx="368573" cy="220789"/>
              <a:chOff x="2511" y="1362"/>
              <a:chExt cx="539" cy="322"/>
            </a:xfrm>
          </p:grpSpPr>
          <p:sp>
            <p:nvSpPr>
              <p:cNvPr id="19" name="Freeform 8"/>
              <p:cNvSpPr/>
              <p:nvPr/>
            </p:nvSpPr>
            <p:spPr bwMode="auto">
              <a:xfrm>
                <a:off x="2954" y="1362"/>
                <a:ext cx="5" cy="0"/>
              </a:xfrm>
              <a:custGeom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EEB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_GB2312" panose="02010609030101010101" charset="-122"/>
                  <a:cs typeface="+mn-cs"/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>
                <a:off x="2943" y="1497"/>
                <a:ext cx="2" cy="0"/>
              </a:xfrm>
              <a:custGeom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78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_GB2312" panose="02010609030101010101" charset="-122"/>
                  <a:cs typeface="+mn-cs"/>
                </a:endParaRPr>
              </a:p>
            </p:txBody>
          </p:sp>
          <p:sp>
            <p:nvSpPr>
              <p:cNvPr id="21" name="Freeform 10"/>
              <p:cNvSpPr>
                <a:spLocks noEditPoints="1"/>
              </p:cNvSpPr>
              <p:nvPr/>
            </p:nvSpPr>
            <p:spPr bwMode="auto">
              <a:xfrm>
                <a:off x="2511" y="1362"/>
                <a:ext cx="539" cy="322"/>
              </a:xfrm>
              <a:custGeom>
                <a:gdLst>
                  <a:gd name="T0" fmla="*/ 7 w 309"/>
                  <a:gd name="T1" fmla="*/ 184 h 184"/>
                  <a:gd name="T2" fmla="*/ 9 w 309"/>
                  <a:gd name="T3" fmla="*/ 184 h 184"/>
                  <a:gd name="T4" fmla="*/ 9 w 309"/>
                  <a:gd name="T5" fmla="*/ 178 h 184"/>
                  <a:gd name="T6" fmla="*/ 8 w 309"/>
                  <a:gd name="T7" fmla="*/ 180 h 184"/>
                  <a:gd name="T8" fmla="*/ 9 w 309"/>
                  <a:gd name="T9" fmla="*/ 178 h 184"/>
                  <a:gd name="T10" fmla="*/ 34 w 309"/>
                  <a:gd name="T11" fmla="*/ 174 h 184"/>
                  <a:gd name="T12" fmla="*/ 34 w 309"/>
                  <a:gd name="T13" fmla="*/ 179 h 184"/>
                  <a:gd name="T14" fmla="*/ 36 w 309"/>
                  <a:gd name="T15" fmla="*/ 176 h 184"/>
                  <a:gd name="T16" fmla="*/ 38 w 309"/>
                  <a:gd name="T17" fmla="*/ 176 h 184"/>
                  <a:gd name="T18" fmla="*/ 84 w 309"/>
                  <a:gd name="T19" fmla="*/ 144 h 184"/>
                  <a:gd name="T20" fmla="*/ 85 w 309"/>
                  <a:gd name="T21" fmla="*/ 145 h 184"/>
                  <a:gd name="T22" fmla="*/ 84 w 309"/>
                  <a:gd name="T23" fmla="*/ 144 h 184"/>
                  <a:gd name="T24" fmla="*/ 0 w 309"/>
                  <a:gd name="T25" fmla="*/ 135 h 184"/>
                  <a:gd name="T26" fmla="*/ 1 w 309"/>
                  <a:gd name="T27" fmla="*/ 135 h 184"/>
                  <a:gd name="T28" fmla="*/ 138 w 309"/>
                  <a:gd name="T29" fmla="*/ 123 h 184"/>
                  <a:gd name="T30" fmla="*/ 139 w 309"/>
                  <a:gd name="T31" fmla="*/ 123 h 184"/>
                  <a:gd name="T32" fmla="*/ 154 w 309"/>
                  <a:gd name="T33" fmla="*/ 115 h 184"/>
                  <a:gd name="T34" fmla="*/ 154 w 309"/>
                  <a:gd name="T35" fmla="*/ 116 h 184"/>
                  <a:gd name="T36" fmla="*/ 154 w 309"/>
                  <a:gd name="T37" fmla="*/ 115 h 184"/>
                  <a:gd name="T38" fmla="*/ 50 w 309"/>
                  <a:gd name="T39" fmla="*/ 113 h 184"/>
                  <a:gd name="T40" fmla="*/ 53 w 309"/>
                  <a:gd name="T41" fmla="*/ 115 h 184"/>
                  <a:gd name="T42" fmla="*/ 146 w 309"/>
                  <a:gd name="T43" fmla="*/ 113 h 184"/>
                  <a:gd name="T44" fmla="*/ 147 w 309"/>
                  <a:gd name="T45" fmla="*/ 114 h 184"/>
                  <a:gd name="T46" fmla="*/ 146 w 309"/>
                  <a:gd name="T47" fmla="*/ 113 h 184"/>
                  <a:gd name="T48" fmla="*/ 149 w 309"/>
                  <a:gd name="T49" fmla="*/ 111 h 184"/>
                  <a:gd name="T50" fmla="*/ 151 w 309"/>
                  <a:gd name="T51" fmla="*/ 111 h 184"/>
                  <a:gd name="T52" fmla="*/ 165 w 309"/>
                  <a:gd name="T53" fmla="*/ 109 h 184"/>
                  <a:gd name="T54" fmla="*/ 162 w 309"/>
                  <a:gd name="T55" fmla="*/ 113 h 184"/>
                  <a:gd name="T56" fmla="*/ 166 w 309"/>
                  <a:gd name="T57" fmla="*/ 111 h 184"/>
                  <a:gd name="T58" fmla="*/ 184 w 309"/>
                  <a:gd name="T59" fmla="*/ 107 h 184"/>
                  <a:gd name="T60" fmla="*/ 184 w 309"/>
                  <a:gd name="T61" fmla="*/ 109 h 184"/>
                  <a:gd name="T62" fmla="*/ 184 w 309"/>
                  <a:gd name="T63" fmla="*/ 107 h 184"/>
                  <a:gd name="T64" fmla="*/ 50 w 309"/>
                  <a:gd name="T65" fmla="*/ 109 h 184"/>
                  <a:gd name="T66" fmla="*/ 53 w 309"/>
                  <a:gd name="T67" fmla="*/ 111 h 184"/>
                  <a:gd name="T68" fmla="*/ 53 w 309"/>
                  <a:gd name="T69" fmla="*/ 107 h 184"/>
                  <a:gd name="T70" fmla="*/ 248 w 309"/>
                  <a:gd name="T71" fmla="*/ 77 h 184"/>
                  <a:gd name="T72" fmla="*/ 249 w 309"/>
                  <a:gd name="T73" fmla="*/ 77 h 184"/>
                  <a:gd name="T74" fmla="*/ 249 w 309"/>
                  <a:gd name="T75" fmla="*/ 75 h 184"/>
                  <a:gd name="T76" fmla="*/ 252 w 309"/>
                  <a:gd name="T77" fmla="*/ 67 h 184"/>
                  <a:gd name="T78" fmla="*/ 252 w 309"/>
                  <a:gd name="T79" fmla="*/ 70 h 184"/>
                  <a:gd name="T80" fmla="*/ 268 w 309"/>
                  <a:gd name="T81" fmla="*/ 64 h 184"/>
                  <a:gd name="T82" fmla="*/ 266 w 309"/>
                  <a:gd name="T83" fmla="*/ 66 h 184"/>
                  <a:gd name="T84" fmla="*/ 268 w 309"/>
                  <a:gd name="T85" fmla="*/ 66 h 184"/>
                  <a:gd name="T86" fmla="*/ 276 w 309"/>
                  <a:gd name="T87" fmla="*/ 54 h 184"/>
                  <a:gd name="T88" fmla="*/ 276 w 309"/>
                  <a:gd name="T89" fmla="*/ 55 h 184"/>
                  <a:gd name="T90" fmla="*/ 276 w 309"/>
                  <a:gd name="T91" fmla="*/ 54 h 184"/>
                  <a:gd name="T92" fmla="*/ 307 w 309"/>
                  <a:gd name="T93" fmla="*/ 17 h 184"/>
                  <a:gd name="T94" fmla="*/ 309 w 309"/>
                  <a:gd name="T95" fmla="*/ 17 h 184"/>
                  <a:gd name="T96" fmla="*/ 254 w 309"/>
                  <a:gd name="T97" fmla="*/ 11 h 184"/>
                  <a:gd name="T98" fmla="*/ 254 w 309"/>
                  <a:gd name="T99" fmla="*/ 12 h 184"/>
                  <a:gd name="T100" fmla="*/ 254 w 309"/>
                  <a:gd name="T101" fmla="*/ 11 h 184"/>
                  <a:gd name="T102" fmla="*/ 304 w 309"/>
                  <a:gd name="T103" fmla="*/ 12 h 184"/>
                  <a:gd name="T104" fmla="*/ 308 w 309"/>
                  <a:gd name="T105" fmla="*/ 14 h 184"/>
                  <a:gd name="T106" fmla="*/ 307 w 309"/>
                  <a:gd name="T107" fmla="*/ 11 h 184"/>
                  <a:gd name="T108" fmla="*/ 305 w 309"/>
                  <a:gd name="T109" fmla="*/ 10 h 184"/>
                  <a:gd name="T110" fmla="*/ 245 w 309"/>
                  <a:gd name="T111" fmla="*/ 12 h 184"/>
                  <a:gd name="T112" fmla="*/ 245 w 309"/>
                  <a:gd name="T113" fmla="*/ 10 h 184"/>
                  <a:gd name="T114" fmla="*/ 257 w 309"/>
                  <a:gd name="T115" fmla="*/ 0 h 184"/>
                  <a:gd name="T116" fmla="*/ 254 w 309"/>
                  <a:gd name="T117" fmla="*/ 1 h 184"/>
                  <a:gd name="T118" fmla="*/ 255 w 309"/>
                  <a:gd name="T119" fmla="*/ 3 h 18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9" h="184">
                    <a:moveTo>
                      <a:pt x="8" y="183"/>
                    </a:moveTo>
                    <a:cubicBezTo>
                      <a:pt x="7" y="183"/>
                      <a:pt x="7" y="183"/>
                      <a:pt x="7" y="184"/>
                    </a:cubicBezTo>
                    <a:cubicBezTo>
                      <a:pt x="7" y="184"/>
                      <a:pt x="8" y="184"/>
                      <a:pt x="8" y="184"/>
                    </a:cubicBezTo>
                    <a:cubicBezTo>
                      <a:pt x="8" y="184"/>
                      <a:pt x="9" y="184"/>
                      <a:pt x="9" y="184"/>
                    </a:cubicBezTo>
                    <a:cubicBezTo>
                      <a:pt x="9" y="183"/>
                      <a:pt x="8" y="183"/>
                      <a:pt x="8" y="183"/>
                    </a:cubicBezTo>
                    <a:moveTo>
                      <a:pt x="9" y="178"/>
                    </a:moveTo>
                    <a:cubicBezTo>
                      <a:pt x="8" y="178"/>
                      <a:pt x="7" y="180"/>
                      <a:pt x="8" y="180"/>
                    </a:cubicBezTo>
                    <a:cubicBezTo>
                      <a:pt x="8" y="180"/>
                      <a:pt x="8" y="180"/>
                      <a:pt x="8" y="180"/>
                    </a:cubicBezTo>
                    <a:cubicBezTo>
                      <a:pt x="9" y="180"/>
                      <a:pt x="10" y="178"/>
                      <a:pt x="9" y="178"/>
                    </a:cubicBezTo>
                    <a:cubicBezTo>
                      <a:pt x="9" y="178"/>
                      <a:pt x="9" y="178"/>
                      <a:pt x="9" y="178"/>
                    </a:cubicBezTo>
                    <a:moveTo>
                      <a:pt x="35" y="171"/>
                    </a:moveTo>
                    <a:cubicBezTo>
                      <a:pt x="35" y="171"/>
                      <a:pt x="34" y="172"/>
                      <a:pt x="34" y="174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33" y="175"/>
                      <a:pt x="32" y="179"/>
                      <a:pt x="34" y="179"/>
                    </a:cubicBezTo>
                    <a:cubicBezTo>
                      <a:pt x="34" y="179"/>
                      <a:pt x="34" y="179"/>
                      <a:pt x="35" y="179"/>
                    </a:cubicBezTo>
                    <a:cubicBezTo>
                      <a:pt x="35" y="178"/>
                      <a:pt x="36" y="177"/>
                      <a:pt x="36" y="176"/>
                    </a:cubicBezTo>
                    <a:cubicBezTo>
                      <a:pt x="37" y="176"/>
                      <a:pt x="37" y="176"/>
                      <a:pt x="38" y="176"/>
                    </a:cubicBezTo>
                    <a:cubicBezTo>
                      <a:pt x="38" y="176"/>
                      <a:pt x="38" y="176"/>
                      <a:pt x="38" y="176"/>
                    </a:cubicBezTo>
                    <a:cubicBezTo>
                      <a:pt x="39" y="176"/>
                      <a:pt x="37" y="171"/>
                      <a:pt x="35" y="171"/>
                    </a:cubicBezTo>
                    <a:moveTo>
                      <a:pt x="84" y="144"/>
                    </a:moveTo>
                    <a:cubicBezTo>
                      <a:pt x="84" y="144"/>
                      <a:pt x="84" y="144"/>
                      <a:pt x="84" y="145"/>
                    </a:cubicBezTo>
                    <a:cubicBezTo>
                      <a:pt x="84" y="145"/>
                      <a:pt x="84" y="145"/>
                      <a:pt x="85" y="145"/>
                    </a:cubicBezTo>
                    <a:cubicBezTo>
                      <a:pt x="85" y="145"/>
                      <a:pt x="85" y="145"/>
                      <a:pt x="86" y="145"/>
                    </a:cubicBezTo>
                    <a:cubicBezTo>
                      <a:pt x="86" y="145"/>
                      <a:pt x="85" y="144"/>
                      <a:pt x="84" y="144"/>
                    </a:cubicBezTo>
                    <a:moveTo>
                      <a:pt x="1" y="134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35"/>
                      <a:pt x="0" y="135"/>
                      <a:pt x="1" y="135"/>
                    </a:cubicBezTo>
                    <a:cubicBezTo>
                      <a:pt x="1" y="135"/>
                      <a:pt x="1" y="135"/>
                      <a:pt x="1" y="135"/>
                    </a:cubicBezTo>
                    <a:cubicBezTo>
                      <a:pt x="1" y="134"/>
                      <a:pt x="1" y="134"/>
                      <a:pt x="1" y="134"/>
                    </a:cubicBezTo>
                    <a:moveTo>
                      <a:pt x="138" y="123"/>
                    </a:moveTo>
                    <a:cubicBezTo>
                      <a:pt x="137" y="123"/>
                      <a:pt x="136" y="124"/>
                      <a:pt x="137" y="125"/>
                    </a:cubicBezTo>
                    <a:cubicBezTo>
                      <a:pt x="138" y="124"/>
                      <a:pt x="139" y="125"/>
                      <a:pt x="139" y="123"/>
                    </a:cubicBezTo>
                    <a:cubicBezTo>
                      <a:pt x="139" y="123"/>
                      <a:pt x="138" y="123"/>
                      <a:pt x="138" y="123"/>
                    </a:cubicBezTo>
                    <a:moveTo>
                      <a:pt x="154" y="115"/>
                    </a:moveTo>
                    <a:cubicBezTo>
                      <a:pt x="154" y="115"/>
                      <a:pt x="153" y="115"/>
                      <a:pt x="153" y="115"/>
                    </a:cubicBezTo>
                    <a:cubicBezTo>
                      <a:pt x="153" y="116"/>
                      <a:pt x="154" y="116"/>
                      <a:pt x="154" y="116"/>
                    </a:cubicBezTo>
                    <a:cubicBezTo>
                      <a:pt x="155" y="116"/>
                      <a:pt x="155" y="116"/>
                      <a:pt x="155" y="116"/>
                    </a:cubicBezTo>
                    <a:cubicBezTo>
                      <a:pt x="155" y="115"/>
                      <a:pt x="155" y="115"/>
                      <a:pt x="154" y="115"/>
                    </a:cubicBezTo>
                    <a:moveTo>
                      <a:pt x="50" y="113"/>
                    </a:moveTo>
                    <a:cubicBezTo>
                      <a:pt x="50" y="113"/>
                      <a:pt x="50" y="113"/>
                      <a:pt x="50" y="113"/>
                    </a:cubicBezTo>
                    <a:cubicBezTo>
                      <a:pt x="50" y="114"/>
                      <a:pt x="52" y="115"/>
                      <a:pt x="52" y="115"/>
                    </a:cubicBezTo>
                    <a:cubicBezTo>
                      <a:pt x="53" y="115"/>
                      <a:pt x="53" y="115"/>
                      <a:pt x="53" y="115"/>
                    </a:cubicBezTo>
                    <a:cubicBezTo>
                      <a:pt x="53" y="114"/>
                      <a:pt x="51" y="113"/>
                      <a:pt x="50" y="113"/>
                    </a:cubicBezTo>
                    <a:moveTo>
                      <a:pt x="146" y="113"/>
                    </a:moveTo>
                    <a:cubicBezTo>
                      <a:pt x="146" y="113"/>
                      <a:pt x="146" y="113"/>
                      <a:pt x="146" y="113"/>
                    </a:cubicBezTo>
                    <a:cubicBezTo>
                      <a:pt x="145" y="114"/>
                      <a:pt x="146" y="114"/>
                      <a:pt x="147" y="114"/>
                    </a:cubicBezTo>
                    <a:cubicBezTo>
                      <a:pt x="147" y="114"/>
                      <a:pt x="147" y="114"/>
                      <a:pt x="147" y="113"/>
                    </a:cubicBezTo>
                    <a:cubicBezTo>
                      <a:pt x="148" y="113"/>
                      <a:pt x="147" y="113"/>
                      <a:pt x="146" y="113"/>
                    </a:cubicBezTo>
                    <a:moveTo>
                      <a:pt x="150" y="110"/>
                    </a:moveTo>
                    <a:cubicBezTo>
                      <a:pt x="149" y="110"/>
                      <a:pt x="149" y="110"/>
                      <a:pt x="149" y="111"/>
                    </a:cubicBezTo>
                    <a:cubicBezTo>
                      <a:pt x="149" y="111"/>
                      <a:pt x="150" y="111"/>
                      <a:pt x="150" y="111"/>
                    </a:cubicBezTo>
                    <a:cubicBezTo>
                      <a:pt x="151" y="111"/>
                      <a:pt x="151" y="111"/>
                      <a:pt x="151" y="111"/>
                    </a:cubicBezTo>
                    <a:cubicBezTo>
                      <a:pt x="151" y="111"/>
                      <a:pt x="150" y="110"/>
                      <a:pt x="150" y="110"/>
                    </a:cubicBezTo>
                    <a:moveTo>
                      <a:pt x="165" y="109"/>
                    </a:moveTo>
                    <a:cubicBezTo>
                      <a:pt x="165" y="109"/>
                      <a:pt x="163" y="110"/>
                      <a:pt x="162" y="111"/>
                    </a:cubicBezTo>
                    <a:cubicBezTo>
                      <a:pt x="161" y="112"/>
                      <a:pt x="161" y="113"/>
                      <a:pt x="162" y="113"/>
                    </a:cubicBezTo>
                    <a:cubicBezTo>
                      <a:pt x="162" y="113"/>
                      <a:pt x="163" y="113"/>
                      <a:pt x="164" y="113"/>
                    </a:cubicBezTo>
                    <a:cubicBezTo>
                      <a:pt x="166" y="111"/>
                      <a:pt x="166" y="111"/>
                      <a:pt x="166" y="111"/>
                    </a:cubicBezTo>
                    <a:cubicBezTo>
                      <a:pt x="166" y="110"/>
                      <a:pt x="166" y="109"/>
                      <a:pt x="165" y="109"/>
                    </a:cubicBezTo>
                    <a:moveTo>
                      <a:pt x="184" y="107"/>
                    </a:moveTo>
                    <a:cubicBezTo>
                      <a:pt x="184" y="107"/>
                      <a:pt x="183" y="109"/>
                      <a:pt x="184" y="109"/>
                    </a:cubicBezTo>
                    <a:cubicBezTo>
                      <a:pt x="184" y="109"/>
                      <a:pt x="184" y="109"/>
                      <a:pt x="184" y="109"/>
                    </a:cubicBezTo>
                    <a:cubicBezTo>
                      <a:pt x="184" y="109"/>
                      <a:pt x="185" y="107"/>
                      <a:pt x="184" y="107"/>
                    </a:cubicBezTo>
                    <a:cubicBezTo>
                      <a:pt x="184" y="107"/>
                      <a:pt x="184" y="107"/>
                      <a:pt x="184" y="107"/>
                    </a:cubicBezTo>
                    <a:moveTo>
                      <a:pt x="53" y="107"/>
                    </a:moveTo>
                    <a:cubicBezTo>
                      <a:pt x="51" y="107"/>
                      <a:pt x="50" y="108"/>
                      <a:pt x="50" y="109"/>
                    </a:cubicBezTo>
                    <a:cubicBezTo>
                      <a:pt x="50" y="110"/>
                      <a:pt x="50" y="111"/>
                      <a:pt x="51" y="111"/>
                    </a:cubicBezTo>
                    <a:cubicBezTo>
                      <a:pt x="52" y="111"/>
                      <a:pt x="52" y="111"/>
                      <a:pt x="53" y="111"/>
                    </a:cubicBezTo>
                    <a:cubicBezTo>
                      <a:pt x="54" y="111"/>
                      <a:pt x="54" y="108"/>
                      <a:pt x="54" y="107"/>
                    </a:cubicBezTo>
                    <a:cubicBezTo>
                      <a:pt x="53" y="107"/>
                      <a:pt x="53" y="107"/>
                      <a:pt x="53" y="107"/>
                    </a:cubicBezTo>
                    <a:moveTo>
                      <a:pt x="249" y="75"/>
                    </a:moveTo>
                    <a:cubicBezTo>
                      <a:pt x="249" y="75"/>
                      <a:pt x="249" y="76"/>
                      <a:pt x="248" y="77"/>
                    </a:cubicBezTo>
                    <a:cubicBezTo>
                      <a:pt x="248" y="77"/>
                      <a:pt x="248" y="77"/>
                      <a:pt x="248" y="77"/>
                    </a:cubicBezTo>
                    <a:cubicBezTo>
                      <a:pt x="249" y="77"/>
                      <a:pt x="249" y="77"/>
                      <a:pt x="249" y="77"/>
                    </a:cubicBezTo>
                    <a:cubicBezTo>
                      <a:pt x="250" y="77"/>
                      <a:pt x="250" y="76"/>
                      <a:pt x="251" y="76"/>
                    </a:cubicBezTo>
                    <a:cubicBezTo>
                      <a:pt x="250" y="76"/>
                      <a:pt x="250" y="75"/>
                      <a:pt x="249" y="75"/>
                    </a:cubicBezTo>
                    <a:moveTo>
                      <a:pt x="253" y="66"/>
                    </a:moveTo>
                    <a:cubicBezTo>
                      <a:pt x="252" y="67"/>
                      <a:pt x="252" y="67"/>
                      <a:pt x="252" y="67"/>
                    </a:cubicBezTo>
                    <a:cubicBezTo>
                      <a:pt x="250" y="67"/>
                      <a:pt x="250" y="67"/>
                      <a:pt x="250" y="67"/>
                    </a:cubicBezTo>
                    <a:cubicBezTo>
                      <a:pt x="250" y="70"/>
                      <a:pt x="251" y="70"/>
                      <a:pt x="252" y="70"/>
                    </a:cubicBezTo>
                    <a:cubicBezTo>
                      <a:pt x="254" y="70"/>
                      <a:pt x="258" y="66"/>
                      <a:pt x="253" y="66"/>
                    </a:cubicBezTo>
                    <a:moveTo>
                      <a:pt x="268" y="64"/>
                    </a:moveTo>
                    <a:cubicBezTo>
                      <a:pt x="268" y="64"/>
                      <a:pt x="268" y="65"/>
                      <a:pt x="268" y="65"/>
                    </a:cubicBezTo>
                    <a:cubicBezTo>
                      <a:pt x="266" y="66"/>
                      <a:pt x="266" y="66"/>
                      <a:pt x="266" y="66"/>
                    </a:cubicBezTo>
                    <a:cubicBezTo>
                      <a:pt x="266" y="67"/>
                      <a:pt x="266" y="67"/>
                      <a:pt x="267" y="67"/>
                    </a:cubicBezTo>
                    <a:cubicBezTo>
                      <a:pt x="267" y="67"/>
                      <a:pt x="268" y="67"/>
                      <a:pt x="268" y="66"/>
                    </a:cubicBezTo>
                    <a:cubicBezTo>
                      <a:pt x="269" y="66"/>
                      <a:pt x="269" y="64"/>
                      <a:pt x="268" y="64"/>
                    </a:cubicBezTo>
                    <a:moveTo>
                      <a:pt x="276" y="54"/>
                    </a:moveTo>
                    <a:cubicBezTo>
                      <a:pt x="276" y="54"/>
                      <a:pt x="275" y="55"/>
                      <a:pt x="276" y="55"/>
                    </a:cubicBezTo>
                    <a:cubicBezTo>
                      <a:pt x="276" y="55"/>
                      <a:pt x="276" y="55"/>
                      <a:pt x="276" y="55"/>
                    </a:cubicBezTo>
                    <a:cubicBezTo>
                      <a:pt x="276" y="55"/>
                      <a:pt x="277" y="54"/>
                      <a:pt x="276" y="54"/>
                    </a:cubicBezTo>
                    <a:cubicBezTo>
                      <a:pt x="276" y="54"/>
                      <a:pt x="276" y="54"/>
                      <a:pt x="276" y="54"/>
                    </a:cubicBezTo>
                    <a:moveTo>
                      <a:pt x="308" y="17"/>
                    </a:moveTo>
                    <a:cubicBezTo>
                      <a:pt x="308" y="17"/>
                      <a:pt x="307" y="17"/>
                      <a:pt x="307" y="17"/>
                    </a:cubicBezTo>
                    <a:cubicBezTo>
                      <a:pt x="307" y="18"/>
                      <a:pt x="308" y="18"/>
                      <a:pt x="308" y="18"/>
                    </a:cubicBezTo>
                    <a:cubicBezTo>
                      <a:pt x="309" y="18"/>
                      <a:pt x="309" y="18"/>
                      <a:pt x="309" y="17"/>
                    </a:cubicBezTo>
                    <a:cubicBezTo>
                      <a:pt x="309" y="17"/>
                      <a:pt x="308" y="17"/>
                      <a:pt x="308" y="17"/>
                    </a:cubicBezTo>
                    <a:moveTo>
                      <a:pt x="254" y="11"/>
                    </a:moveTo>
                    <a:cubicBezTo>
                      <a:pt x="253" y="11"/>
                      <a:pt x="253" y="11"/>
                      <a:pt x="253" y="11"/>
                    </a:cubicBezTo>
                    <a:cubicBezTo>
                      <a:pt x="253" y="11"/>
                      <a:pt x="254" y="12"/>
                      <a:pt x="254" y="12"/>
                    </a:cubicBezTo>
                    <a:cubicBezTo>
                      <a:pt x="254" y="12"/>
                      <a:pt x="255" y="12"/>
                      <a:pt x="255" y="11"/>
                    </a:cubicBezTo>
                    <a:cubicBezTo>
                      <a:pt x="255" y="11"/>
                      <a:pt x="254" y="11"/>
                      <a:pt x="254" y="11"/>
                    </a:cubicBezTo>
                    <a:moveTo>
                      <a:pt x="305" y="10"/>
                    </a:moveTo>
                    <a:cubicBezTo>
                      <a:pt x="304" y="10"/>
                      <a:pt x="304" y="11"/>
                      <a:pt x="304" y="12"/>
                    </a:cubicBezTo>
                    <a:cubicBezTo>
                      <a:pt x="305" y="13"/>
                      <a:pt x="306" y="14"/>
                      <a:pt x="307" y="14"/>
                    </a:cubicBezTo>
                    <a:cubicBezTo>
                      <a:pt x="307" y="14"/>
                      <a:pt x="308" y="14"/>
                      <a:pt x="308" y="14"/>
                    </a:cubicBezTo>
                    <a:cubicBezTo>
                      <a:pt x="308" y="14"/>
                      <a:pt x="308" y="14"/>
                      <a:pt x="308" y="14"/>
                    </a:cubicBezTo>
                    <a:cubicBezTo>
                      <a:pt x="308" y="13"/>
                      <a:pt x="308" y="12"/>
                      <a:pt x="307" y="11"/>
                    </a:cubicBezTo>
                    <a:cubicBezTo>
                      <a:pt x="307" y="11"/>
                      <a:pt x="306" y="10"/>
                      <a:pt x="306" y="10"/>
                    </a:cubicBezTo>
                    <a:cubicBezTo>
                      <a:pt x="306" y="10"/>
                      <a:pt x="306" y="10"/>
                      <a:pt x="305" y="10"/>
                    </a:cubicBezTo>
                    <a:moveTo>
                      <a:pt x="245" y="10"/>
                    </a:moveTo>
                    <a:cubicBezTo>
                      <a:pt x="244" y="10"/>
                      <a:pt x="243" y="12"/>
                      <a:pt x="245" y="12"/>
                    </a:cubicBezTo>
                    <a:cubicBezTo>
                      <a:pt x="245" y="12"/>
                      <a:pt x="245" y="12"/>
                      <a:pt x="245" y="12"/>
                    </a:cubicBezTo>
                    <a:cubicBezTo>
                      <a:pt x="246" y="12"/>
                      <a:pt x="247" y="10"/>
                      <a:pt x="245" y="10"/>
                    </a:cubicBezTo>
                    <a:cubicBezTo>
                      <a:pt x="245" y="10"/>
                      <a:pt x="245" y="10"/>
                      <a:pt x="245" y="10"/>
                    </a:cubicBezTo>
                    <a:moveTo>
                      <a:pt x="257" y="0"/>
                    </a:moveTo>
                    <a:cubicBezTo>
                      <a:pt x="256" y="0"/>
                      <a:pt x="255" y="0"/>
                      <a:pt x="255" y="1"/>
                    </a:cubicBezTo>
                    <a:cubicBezTo>
                      <a:pt x="254" y="1"/>
                      <a:pt x="254" y="1"/>
                      <a:pt x="254" y="1"/>
                    </a:cubicBezTo>
                    <a:cubicBezTo>
                      <a:pt x="254" y="1"/>
                      <a:pt x="254" y="1"/>
                      <a:pt x="254" y="1"/>
                    </a:cubicBezTo>
                    <a:cubicBezTo>
                      <a:pt x="254" y="2"/>
                      <a:pt x="254" y="3"/>
                      <a:pt x="255" y="3"/>
                    </a:cubicBezTo>
                    <a:cubicBezTo>
                      <a:pt x="256" y="3"/>
                      <a:pt x="258" y="1"/>
                      <a:pt x="257" y="0"/>
                    </a:cubicBezTo>
                  </a:path>
                </a:pathLst>
              </a:custGeom>
              <a:solidFill>
                <a:srgbClr val="66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_GB2312" panose="02010609030101010101" charset="-122"/>
                  <a:cs typeface="+mn-cs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571472" y="1357304"/>
            <a:ext cx="4786346" cy="27381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张天翼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，学名张元定，字汉弟，号一之，笔名张天净、铁池翰等，中国当代作家。代表作有童话</a:t>
            </a:r>
            <a:r>
              <a:rPr lang="en-US" altLang="zh-CN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大林与小林</a:t>
            </a:r>
            <a:r>
              <a:rPr lang="en-US" altLang="zh-CN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宝葫芦的秘密</a:t>
            </a:r>
            <a:r>
              <a:rPr lang="en-US" altLang="zh-CN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秃秃大王</a:t>
            </a:r>
            <a:r>
              <a:rPr lang="en-US" altLang="zh-CN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，小说</a:t>
            </a:r>
            <a:r>
              <a:rPr lang="en-US" altLang="zh-CN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华威先生</a:t>
            </a:r>
            <a:r>
              <a:rPr lang="en-US" altLang="zh-CN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鬼土日记</a:t>
            </a:r>
            <a:r>
              <a:rPr lang="en-US" altLang="zh-CN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等。他的童话在儿童文学史上占有重要位置。</a:t>
            </a:r>
            <a:endParaRPr lang="zh-CN" altLang="en-US" sz="24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41986" name="AutoShape 2" descr="http://img3.imgtn.bdimg.com/it/u=3357718648,435483944&amp;fm=214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866" name="Picture 2" descr="https://timgsa.baidu.com/timg?image&amp;quality=80&amp;size=b9999_10000&amp;sec=1565084106332&amp;di=3e4079af6e17a47c879e188bed02fa05&amp;imgtype=0&amp;src=http%3A%2F%2Fimg1.gtimg.com%2Fcul%2Fpics%2Fhv1%2F93%2F82%2F1492%2F97038303.jpg"/>
          <p:cNvPicPr>
            <a:picLocks noChangeAspect="1" noChangeArrowheads="1"/>
          </p:cNvPicPr>
          <p:nvPr/>
        </p:nvPicPr>
        <p:blipFill>
          <a:blip r:embed="rId2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57818" y="1595454"/>
            <a:ext cx="2828909" cy="183355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圆角矩形 5"/>
          <p:cNvSpPr/>
          <p:nvPr/>
        </p:nvSpPr>
        <p:spPr>
          <a:xfrm>
            <a:off x="1002030" y="1474470"/>
            <a:ext cx="6511925" cy="2308225"/>
          </a:xfrm>
          <a:prstGeom prst="roundRect">
            <a:avLst/>
          </a:prstGeom>
          <a:solidFill>
            <a:srgbClr val="FFE09E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grpSp>
        <p:nvGrpSpPr>
          <p:cNvPr id="5226" name="组合 1"/>
          <p:cNvGrpSpPr/>
          <p:nvPr/>
        </p:nvGrpSpPr>
        <p:grpSpPr>
          <a:xfrm>
            <a:off x="872924" y="599123"/>
            <a:ext cx="2234565" cy="971507"/>
            <a:chOff x="627743" y="-643091"/>
            <a:chExt cx="2234565" cy="1297893"/>
          </a:xfrm>
        </p:grpSpPr>
        <p:sp>
          <p:nvSpPr>
            <p:cNvPr id="5236" name="文本框 13"/>
            <p:cNvSpPr txBox="1"/>
            <p:nvPr/>
          </p:nvSpPr>
          <p:spPr>
            <a:xfrm>
              <a:off x="627743" y="-643091"/>
              <a:ext cx="2234565" cy="8619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b="1" u="dbl" smtClean="0">
                  <a:solidFill>
                    <a:schemeClr val="accent6"/>
                  </a:solidFill>
                  <a:uFillTx/>
                  <a:latin typeface="方正新楷体_GBK" panose="02000000000000000000" charset="-122"/>
                  <a:ea typeface="方正新楷体_GBK" panose="02000000000000000000" charset="-122"/>
                </a:rPr>
                <a:t>助读资料</a:t>
              </a:r>
              <a:endParaRPr lang="zh-CN" altLang="en-US" sz="3600" b="1" u="dbl" smtClean="0">
                <a:solidFill>
                  <a:srgbClr val="92D050"/>
                </a:solidFill>
                <a:uFillTx/>
                <a:latin typeface="楷体_GB2312" panose="02010609030101010101" charset="-122"/>
                <a:ea typeface="楷体_GB2312" panose="02010609030101010101" charset="-122"/>
              </a:endParaRPr>
            </a:p>
          </p:txBody>
        </p:sp>
        <p:grpSp>
          <p:nvGrpSpPr>
            <p:cNvPr id="5238" name="Group 4"/>
            <p:cNvGrpSpPr>
              <a:grpSpLocks noChangeAspect="1"/>
            </p:cNvGrpSpPr>
            <p:nvPr/>
          </p:nvGrpSpPr>
          <p:grpSpPr>
            <a:xfrm>
              <a:off x="2105319" y="434013"/>
              <a:ext cx="368573" cy="220789"/>
              <a:chOff x="2511" y="1362"/>
              <a:chExt cx="539" cy="322"/>
            </a:xfrm>
          </p:grpSpPr>
          <p:sp>
            <p:nvSpPr>
              <p:cNvPr id="19" name="Freeform 8"/>
              <p:cNvSpPr/>
              <p:nvPr/>
            </p:nvSpPr>
            <p:spPr bwMode="auto">
              <a:xfrm>
                <a:off x="2954" y="1362"/>
                <a:ext cx="5" cy="0"/>
              </a:xfrm>
              <a:custGeom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EEB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_GB2312" panose="02010609030101010101" charset="-122"/>
                  <a:cs typeface="+mn-cs"/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>
                <a:off x="2943" y="1497"/>
                <a:ext cx="2" cy="0"/>
              </a:xfrm>
              <a:custGeom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78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_GB2312" panose="02010609030101010101" charset="-122"/>
                  <a:cs typeface="+mn-cs"/>
                </a:endParaRPr>
              </a:p>
            </p:txBody>
          </p:sp>
          <p:sp>
            <p:nvSpPr>
              <p:cNvPr id="21" name="Freeform 10"/>
              <p:cNvSpPr>
                <a:spLocks noEditPoints="1"/>
              </p:cNvSpPr>
              <p:nvPr/>
            </p:nvSpPr>
            <p:spPr bwMode="auto">
              <a:xfrm>
                <a:off x="2511" y="1362"/>
                <a:ext cx="539" cy="322"/>
              </a:xfrm>
              <a:custGeom>
                <a:gdLst>
                  <a:gd name="T0" fmla="*/ 7 w 309"/>
                  <a:gd name="T1" fmla="*/ 184 h 184"/>
                  <a:gd name="T2" fmla="*/ 9 w 309"/>
                  <a:gd name="T3" fmla="*/ 184 h 184"/>
                  <a:gd name="T4" fmla="*/ 9 w 309"/>
                  <a:gd name="T5" fmla="*/ 178 h 184"/>
                  <a:gd name="T6" fmla="*/ 8 w 309"/>
                  <a:gd name="T7" fmla="*/ 180 h 184"/>
                  <a:gd name="T8" fmla="*/ 9 w 309"/>
                  <a:gd name="T9" fmla="*/ 178 h 184"/>
                  <a:gd name="T10" fmla="*/ 34 w 309"/>
                  <a:gd name="T11" fmla="*/ 174 h 184"/>
                  <a:gd name="T12" fmla="*/ 34 w 309"/>
                  <a:gd name="T13" fmla="*/ 179 h 184"/>
                  <a:gd name="T14" fmla="*/ 36 w 309"/>
                  <a:gd name="T15" fmla="*/ 176 h 184"/>
                  <a:gd name="T16" fmla="*/ 38 w 309"/>
                  <a:gd name="T17" fmla="*/ 176 h 184"/>
                  <a:gd name="T18" fmla="*/ 84 w 309"/>
                  <a:gd name="T19" fmla="*/ 144 h 184"/>
                  <a:gd name="T20" fmla="*/ 85 w 309"/>
                  <a:gd name="T21" fmla="*/ 145 h 184"/>
                  <a:gd name="T22" fmla="*/ 84 w 309"/>
                  <a:gd name="T23" fmla="*/ 144 h 184"/>
                  <a:gd name="T24" fmla="*/ 0 w 309"/>
                  <a:gd name="T25" fmla="*/ 135 h 184"/>
                  <a:gd name="T26" fmla="*/ 1 w 309"/>
                  <a:gd name="T27" fmla="*/ 135 h 184"/>
                  <a:gd name="T28" fmla="*/ 138 w 309"/>
                  <a:gd name="T29" fmla="*/ 123 h 184"/>
                  <a:gd name="T30" fmla="*/ 139 w 309"/>
                  <a:gd name="T31" fmla="*/ 123 h 184"/>
                  <a:gd name="T32" fmla="*/ 154 w 309"/>
                  <a:gd name="T33" fmla="*/ 115 h 184"/>
                  <a:gd name="T34" fmla="*/ 154 w 309"/>
                  <a:gd name="T35" fmla="*/ 116 h 184"/>
                  <a:gd name="T36" fmla="*/ 154 w 309"/>
                  <a:gd name="T37" fmla="*/ 115 h 184"/>
                  <a:gd name="T38" fmla="*/ 50 w 309"/>
                  <a:gd name="T39" fmla="*/ 113 h 184"/>
                  <a:gd name="T40" fmla="*/ 53 w 309"/>
                  <a:gd name="T41" fmla="*/ 115 h 184"/>
                  <a:gd name="T42" fmla="*/ 146 w 309"/>
                  <a:gd name="T43" fmla="*/ 113 h 184"/>
                  <a:gd name="T44" fmla="*/ 147 w 309"/>
                  <a:gd name="T45" fmla="*/ 114 h 184"/>
                  <a:gd name="T46" fmla="*/ 146 w 309"/>
                  <a:gd name="T47" fmla="*/ 113 h 184"/>
                  <a:gd name="T48" fmla="*/ 149 w 309"/>
                  <a:gd name="T49" fmla="*/ 111 h 184"/>
                  <a:gd name="T50" fmla="*/ 151 w 309"/>
                  <a:gd name="T51" fmla="*/ 111 h 184"/>
                  <a:gd name="T52" fmla="*/ 165 w 309"/>
                  <a:gd name="T53" fmla="*/ 109 h 184"/>
                  <a:gd name="T54" fmla="*/ 162 w 309"/>
                  <a:gd name="T55" fmla="*/ 113 h 184"/>
                  <a:gd name="T56" fmla="*/ 166 w 309"/>
                  <a:gd name="T57" fmla="*/ 111 h 184"/>
                  <a:gd name="T58" fmla="*/ 184 w 309"/>
                  <a:gd name="T59" fmla="*/ 107 h 184"/>
                  <a:gd name="T60" fmla="*/ 184 w 309"/>
                  <a:gd name="T61" fmla="*/ 109 h 184"/>
                  <a:gd name="T62" fmla="*/ 184 w 309"/>
                  <a:gd name="T63" fmla="*/ 107 h 184"/>
                  <a:gd name="T64" fmla="*/ 50 w 309"/>
                  <a:gd name="T65" fmla="*/ 109 h 184"/>
                  <a:gd name="T66" fmla="*/ 53 w 309"/>
                  <a:gd name="T67" fmla="*/ 111 h 184"/>
                  <a:gd name="T68" fmla="*/ 53 w 309"/>
                  <a:gd name="T69" fmla="*/ 107 h 184"/>
                  <a:gd name="T70" fmla="*/ 248 w 309"/>
                  <a:gd name="T71" fmla="*/ 77 h 184"/>
                  <a:gd name="T72" fmla="*/ 249 w 309"/>
                  <a:gd name="T73" fmla="*/ 77 h 184"/>
                  <a:gd name="T74" fmla="*/ 249 w 309"/>
                  <a:gd name="T75" fmla="*/ 75 h 184"/>
                  <a:gd name="T76" fmla="*/ 252 w 309"/>
                  <a:gd name="T77" fmla="*/ 67 h 184"/>
                  <a:gd name="T78" fmla="*/ 252 w 309"/>
                  <a:gd name="T79" fmla="*/ 70 h 184"/>
                  <a:gd name="T80" fmla="*/ 268 w 309"/>
                  <a:gd name="T81" fmla="*/ 64 h 184"/>
                  <a:gd name="T82" fmla="*/ 266 w 309"/>
                  <a:gd name="T83" fmla="*/ 66 h 184"/>
                  <a:gd name="T84" fmla="*/ 268 w 309"/>
                  <a:gd name="T85" fmla="*/ 66 h 184"/>
                  <a:gd name="T86" fmla="*/ 276 w 309"/>
                  <a:gd name="T87" fmla="*/ 54 h 184"/>
                  <a:gd name="T88" fmla="*/ 276 w 309"/>
                  <a:gd name="T89" fmla="*/ 55 h 184"/>
                  <a:gd name="T90" fmla="*/ 276 w 309"/>
                  <a:gd name="T91" fmla="*/ 54 h 184"/>
                  <a:gd name="T92" fmla="*/ 307 w 309"/>
                  <a:gd name="T93" fmla="*/ 17 h 184"/>
                  <a:gd name="T94" fmla="*/ 309 w 309"/>
                  <a:gd name="T95" fmla="*/ 17 h 184"/>
                  <a:gd name="T96" fmla="*/ 254 w 309"/>
                  <a:gd name="T97" fmla="*/ 11 h 184"/>
                  <a:gd name="T98" fmla="*/ 254 w 309"/>
                  <a:gd name="T99" fmla="*/ 12 h 184"/>
                  <a:gd name="T100" fmla="*/ 254 w 309"/>
                  <a:gd name="T101" fmla="*/ 11 h 184"/>
                  <a:gd name="T102" fmla="*/ 304 w 309"/>
                  <a:gd name="T103" fmla="*/ 12 h 184"/>
                  <a:gd name="T104" fmla="*/ 308 w 309"/>
                  <a:gd name="T105" fmla="*/ 14 h 184"/>
                  <a:gd name="T106" fmla="*/ 307 w 309"/>
                  <a:gd name="T107" fmla="*/ 11 h 184"/>
                  <a:gd name="T108" fmla="*/ 305 w 309"/>
                  <a:gd name="T109" fmla="*/ 10 h 184"/>
                  <a:gd name="T110" fmla="*/ 245 w 309"/>
                  <a:gd name="T111" fmla="*/ 12 h 184"/>
                  <a:gd name="T112" fmla="*/ 245 w 309"/>
                  <a:gd name="T113" fmla="*/ 10 h 184"/>
                  <a:gd name="T114" fmla="*/ 257 w 309"/>
                  <a:gd name="T115" fmla="*/ 0 h 184"/>
                  <a:gd name="T116" fmla="*/ 254 w 309"/>
                  <a:gd name="T117" fmla="*/ 1 h 184"/>
                  <a:gd name="T118" fmla="*/ 255 w 309"/>
                  <a:gd name="T119" fmla="*/ 3 h 18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9" h="184">
                    <a:moveTo>
                      <a:pt x="8" y="183"/>
                    </a:moveTo>
                    <a:cubicBezTo>
                      <a:pt x="7" y="183"/>
                      <a:pt x="7" y="183"/>
                      <a:pt x="7" y="184"/>
                    </a:cubicBezTo>
                    <a:cubicBezTo>
                      <a:pt x="7" y="184"/>
                      <a:pt x="8" y="184"/>
                      <a:pt x="8" y="184"/>
                    </a:cubicBezTo>
                    <a:cubicBezTo>
                      <a:pt x="8" y="184"/>
                      <a:pt x="9" y="184"/>
                      <a:pt x="9" y="184"/>
                    </a:cubicBezTo>
                    <a:cubicBezTo>
                      <a:pt x="9" y="183"/>
                      <a:pt x="8" y="183"/>
                      <a:pt x="8" y="183"/>
                    </a:cubicBezTo>
                    <a:moveTo>
                      <a:pt x="9" y="178"/>
                    </a:moveTo>
                    <a:cubicBezTo>
                      <a:pt x="8" y="178"/>
                      <a:pt x="7" y="180"/>
                      <a:pt x="8" y="180"/>
                    </a:cubicBezTo>
                    <a:cubicBezTo>
                      <a:pt x="8" y="180"/>
                      <a:pt x="8" y="180"/>
                      <a:pt x="8" y="180"/>
                    </a:cubicBezTo>
                    <a:cubicBezTo>
                      <a:pt x="9" y="180"/>
                      <a:pt x="10" y="178"/>
                      <a:pt x="9" y="178"/>
                    </a:cubicBezTo>
                    <a:cubicBezTo>
                      <a:pt x="9" y="178"/>
                      <a:pt x="9" y="178"/>
                      <a:pt x="9" y="178"/>
                    </a:cubicBezTo>
                    <a:moveTo>
                      <a:pt x="35" y="171"/>
                    </a:moveTo>
                    <a:cubicBezTo>
                      <a:pt x="35" y="171"/>
                      <a:pt x="34" y="172"/>
                      <a:pt x="34" y="174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33" y="175"/>
                      <a:pt x="32" y="179"/>
                      <a:pt x="34" y="179"/>
                    </a:cubicBezTo>
                    <a:cubicBezTo>
                      <a:pt x="34" y="179"/>
                      <a:pt x="34" y="179"/>
                      <a:pt x="35" y="179"/>
                    </a:cubicBezTo>
                    <a:cubicBezTo>
                      <a:pt x="35" y="178"/>
                      <a:pt x="36" y="177"/>
                      <a:pt x="36" y="176"/>
                    </a:cubicBezTo>
                    <a:cubicBezTo>
                      <a:pt x="37" y="176"/>
                      <a:pt x="37" y="176"/>
                      <a:pt x="38" y="176"/>
                    </a:cubicBezTo>
                    <a:cubicBezTo>
                      <a:pt x="38" y="176"/>
                      <a:pt x="38" y="176"/>
                      <a:pt x="38" y="176"/>
                    </a:cubicBezTo>
                    <a:cubicBezTo>
                      <a:pt x="39" y="176"/>
                      <a:pt x="37" y="171"/>
                      <a:pt x="35" y="171"/>
                    </a:cubicBezTo>
                    <a:moveTo>
                      <a:pt x="84" y="144"/>
                    </a:moveTo>
                    <a:cubicBezTo>
                      <a:pt x="84" y="144"/>
                      <a:pt x="84" y="144"/>
                      <a:pt x="84" y="145"/>
                    </a:cubicBezTo>
                    <a:cubicBezTo>
                      <a:pt x="84" y="145"/>
                      <a:pt x="84" y="145"/>
                      <a:pt x="85" y="145"/>
                    </a:cubicBezTo>
                    <a:cubicBezTo>
                      <a:pt x="85" y="145"/>
                      <a:pt x="85" y="145"/>
                      <a:pt x="86" y="145"/>
                    </a:cubicBezTo>
                    <a:cubicBezTo>
                      <a:pt x="86" y="145"/>
                      <a:pt x="85" y="144"/>
                      <a:pt x="84" y="144"/>
                    </a:cubicBezTo>
                    <a:moveTo>
                      <a:pt x="1" y="134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35"/>
                      <a:pt x="0" y="135"/>
                      <a:pt x="1" y="135"/>
                    </a:cubicBezTo>
                    <a:cubicBezTo>
                      <a:pt x="1" y="135"/>
                      <a:pt x="1" y="135"/>
                      <a:pt x="1" y="135"/>
                    </a:cubicBezTo>
                    <a:cubicBezTo>
                      <a:pt x="1" y="134"/>
                      <a:pt x="1" y="134"/>
                      <a:pt x="1" y="134"/>
                    </a:cubicBezTo>
                    <a:moveTo>
                      <a:pt x="138" y="123"/>
                    </a:moveTo>
                    <a:cubicBezTo>
                      <a:pt x="137" y="123"/>
                      <a:pt x="136" y="124"/>
                      <a:pt x="137" y="125"/>
                    </a:cubicBezTo>
                    <a:cubicBezTo>
                      <a:pt x="138" y="124"/>
                      <a:pt x="139" y="125"/>
                      <a:pt x="139" y="123"/>
                    </a:cubicBezTo>
                    <a:cubicBezTo>
                      <a:pt x="139" y="123"/>
                      <a:pt x="138" y="123"/>
                      <a:pt x="138" y="123"/>
                    </a:cubicBezTo>
                    <a:moveTo>
                      <a:pt x="154" y="115"/>
                    </a:moveTo>
                    <a:cubicBezTo>
                      <a:pt x="154" y="115"/>
                      <a:pt x="153" y="115"/>
                      <a:pt x="153" y="115"/>
                    </a:cubicBezTo>
                    <a:cubicBezTo>
                      <a:pt x="153" y="116"/>
                      <a:pt x="154" y="116"/>
                      <a:pt x="154" y="116"/>
                    </a:cubicBezTo>
                    <a:cubicBezTo>
                      <a:pt x="155" y="116"/>
                      <a:pt x="155" y="116"/>
                      <a:pt x="155" y="116"/>
                    </a:cubicBezTo>
                    <a:cubicBezTo>
                      <a:pt x="155" y="115"/>
                      <a:pt x="155" y="115"/>
                      <a:pt x="154" y="115"/>
                    </a:cubicBezTo>
                    <a:moveTo>
                      <a:pt x="50" y="113"/>
                    </a:moveTo>
                    <a:cubicBezTo>
                      <a:pt x="50" y="113"/>
                      <a:pt x="50" y="113"/>
                      <a:pt x="50" y="113"/>
                    </a:cubicBezTo>
                    <a:cubicBezTo>
                      <a:pt x="50" y="114"/>
                      <a:pt x="52" y="115"/>
                      <a:pt x="52" y="115"/>
                    </a:cubicBezTo>
                    <a:cubicBezTo>
                      <a:pt x="53" y="115"/>
                      <a:pt x="53" y="115"/>
                      <a:pt x="53" y="115"/>
                    </a:cubicBezTo>
                    <a:cubicBezTo>
                      <a:pt x="53" y="114"/>
                      <a:pt x="51" y="113"/>
                      <a:pt x="50" y="113"/>
                    </a:cubicBezTo>
                    <a:moveTo>
                      <a:pt x="146" y="113"/>
                    </a:moveTo>
                    <a:cubicBezTo>
                      <a:pt x="146" y="113"/>
                      <a:pt x="146" y="113"/>
                      <a:pt x="146" y="113"/>
                    </a:cubicBezTo>
                    <a:cubicBezTo>
                      <a:pt x="145" y="114"/>
                      <a:pt x="146" y="114"/>
                      <a:pt x="147" y="114"/>
                    </a:cubicBezTo>
                    <a:cubicBezTo>
                      <a:pt x="147" y="114"/>
                      <a:pt x="147" y="114"/>
                      <a:pt x="147" y="113"/>
                    </a:cubicBezTo>
                    <a:cubicBezTo>
                      <a:pt x="148" y="113"/>
                      <a:pt x="147" y="113"/>
                      <a:pt x="146" y="113"/>
                    </a:cubicBezTo>
                    <a:moveTo>
                      <a:pt x="150" y="110"/>
                    </a:moveTo>
                    <a:cubicBezTo>
                      <a:pt x="149" y="110"/>
                      <a:pt x="149" y="110"/>
                      <a:pt x="149" y="111"/>
                    </a:cubicBezTo>
                    <a:cubicBezTo>
                      <a:pt x="149" y="111"/>
                      <a:pt x="150" y="111"/>
                      <a:pt x="150" y="111"/>
                    </a:cubicBezTo>
                    <a:cubicBezTo>
                      <a:pt x="151" y="111"/>
                      <a:pt x="151" y="111"/>
                      <a:pt x="151" y="111"/>
                    </a:cubicBezTo>
                    <a:cubicBezTo>
                      <a:pt x="151" y="111"/>
                      <a:pt x="150" y="110"/>
                      <a:pt x="150" y="110"/>
                    </a:cubicBezTo>
                    <a:moveTo>
                      <a:pt x="165" y="109"/>
                    </a:moveTo>
                    <a:cubicBezTo>
                      <a:pt x="165" y="109"/>
                      <a:pt x="163" y="110"/>
                      <a:pt x="162" y="111"/>
                    </a:cubicBezTo>
                    <a:cubicBezTo>
                      <a:pt x="161" y="112"/>
                      <a:pt x="161" y="113"/>
                      <a:pt x="162" y="113"/>
                    </a:cubicBezTo>
                    <a:cubicBezTo>
                      <a:pt x="162" y="113"/>
                      <a:pt x="163" y="113"/>
                      <a:pt x="164" y="113"/>
                    </a:cubicBezTo>
                    <a:cubicBezTo>
                      <a:pt x="166" y="111"/>
                      <a:pt x="166" y="111"/>
                      <a:pt x="166" y="111"/>
                    </a:cubicBezTo>
                    <a:cubicBezTo>
                      <a:pt x="166" y="110"/>
                      <a:pt x="166" y="109"/>
                      <a:pt x="165" y="109"/>
                    </a:cubicBezTo>
                    <a:moveTo>
                      <a:pt x="184" y="107"/>
                    </a:moveTo>
                    <a:cubicBezTo>
                      <a:pt x="184" y="107"/>
                      <a:pt x="183" y="109"/>
                      <a:pt x="184" y="109"/>
                    </a:cubicBezTo>
                    <a:cubicBezTo>
                      <a:pt x="184" y="109"/>
                      <a:pt x="184" y="109"/>
                      <a:pt x="184" y="109"/>
                    </a:cubicBezTo>
                    <a:cubicBezTo>
                      <a:pt x="184" y="109"/>
                      <a:pt x="185" y="107"/>
                      <a:pt x="184" y="107"/>
                    </a:cubicBezTo>
                    <a:cubicBezTo>
                      <a:pt x="184" y="107"/>
                      <a:pt x="184" y="107"/>
                      <a:pt x="184" y="107"/>
                    </a:cubicBezTo>
                    <a:moveTo>
                      <a:pt x="53" y="107"/>
                    </a:moveTo>
                    <a:cubicBezTo>
                      <a:pt x="51" y="107"/>
                      <a:pt x="50" y="108"/>
                      <a:pt x="50" y="109"/>
                    </a:cubicBezTo>
                    <a:cubicBezTo>
                      <a:pt x="50" y="110"/>
                      <a:pt x="50" y="111"/>
                      <a:pt x="51" y="111"/>
                    </a:cubicBezTo>
                    <a:cubicBezTo>
                      <a:pt x="52" y="111"/>
                      <a:pt x="52" y="111"/>
                      <a:pt x="53" y="111"/>
                    </a:cubicBezTo>
                    <a:cubicBezTo>
                      <a:pt x="54" y="111"/>
                      <a:pt x="54" y="108"/>
                      <a:pt x="54" y="107"/>
                    </a:cubicBezTo>
                    <a:cubicBezTo>
                      <a:pt x="53" y="107"/>
                      <a:pt x="53" y="107"/>
                      <a:pt x="53" y="107"/>
                    </a:cubicBezTo>
                    <a:moveTo>
                      <a:pt x="249" y="75"/>
                    </a:moveTo>
                    <a:cubicBezTo>
                      <a:pt x="249" y="75"/>
                      <a:pt x="249" y="76"/>
                      <a:pt x="248" y="77"/>
                    </a:cubicBezTo>
                    <a:cubicBezTo>
                      <a:pt x="248" y="77"/>
                      <a:pt x="248" y="77"/>
                      <a:pt x="248" y="77"/>
                    </a:cubicBezTo>
                    <a:cubicBezTo>
                      <a:pt x="249" y="77"/>
                      <a:pt x="249" y="77"/>
                      <a:pt x="249" y="77"/>
                    </a:cubicBezTo>
                    <a:cubicBezTo>
                      <a:pt x="250" y="77"/>
                      <a:pt x="250" y="76"/>
                      <a:pt x="251" y="76"/>
                    </a:cubicBezTo>
                    <a:cubicBezTo>
                      <a:pt x="250" y="76"/>
                      <a:pt x="250" y="75"/>
                      <a:pt x="249" y="75"/>
                    </a:cubicBezTo>
                    <a:moveTo>
                      <a:pt x="253" y="66"/>
                    </a:moveTo>
                    <a:cubicBezTo>
                      <a:pt x="252" y="67"/>
                      <a:pt x="252" y="67"/>
                      <a:pt x="252" y="67"/>
                    </a:cubicBezTo>
                    <a:cubicBezTo>
                      <a:pt x="250" y="67"/>
                      <a:pt x="250" y="67"/>
                      <a:pt x="250" y="67"/>
                    </a:cubicBezTo>
                    <a:cubicBezTo>
                      <a:pt x="250" y="70"/>
                      <a:pt x="251" y="70"/>
                      <a:pt x="252" y="70"/>
                    </a:cubicBezTo>
                    <a:cubicBezTo>
                      <a:pt x="254" y="70"/>
                      <a:pt x="258" y="66"/>
                      <a:pt x="253" y="66"/>
                    </a:cubicBezTo>
                    <a:moveTo>
                      <a:pt x="268" y="64"/>
                    </a:moveTo>
                    <a:cubicBezTo>
                      <a:pt x="268" y="64"/>
                      <a:pt x="268" y="65"/>
                      <a:pt x="268" y="65"/>
                    </a:cubicBezTo>
                    <a:cubicBezTo>
                      <a:pt x="266" y="66"/>
                      <a:pt x="266" y="66"/>
                      <a:pt x="266" y="66"/>
                    </a:cubicBezTo>
                    <a:cubicBezTo>
                      <a:pt x="266" y="67"/>
                      <a:pt x="266" y="67"/>
                      <a:pt x="267" y="67"/>
                    </a:cubicBezTo>
                    <a:cubicBezTo>
                      <a:pt x="267" y="67"/>
                      <a:pt x="268" y="67"/>
                      <a:pt x="268" y="66"/>
                    </a:cubicBezTo>
                    <a:cubicBezTo>
                      <a:pt x="269" y="66"/>
                      <a:pt x="269" y="64"/>
                      <a:pt x="268" y="64"/>
                    </a:cubicBezTo>
                    <a:moveTo>
                      <a:pt x="276" y="54"/>
                    </a:moveTo>
                    <a:cubicBezTo>
                      <a:pt x="276" y="54"/>
                      <a:pt x="275" y="55"/>
                      <a:pt x="276" y="55"/>
                    </a:cubicBezTo>
                    <a:cubicBezTo>
                      <a:pt x="276" y="55"/>
                      <a:pt x="276" y="55"/>
                      <a:pt x="276" y="55"/>
                    </a:cubicBezTo>
                    <a:cubicBezTo>
                      <a:pt x="276" y="55"/>
                      <a:pt x="277" y="54"/>
                      <a:pt x="276" y="54"/>
                    </a:cubicBezTo>
                    <a:cubicBezTo>
                      <a:pt x="276" y="54"/>
                      <a:pt x="276" y="54"/>
                      <a:pt x="276" y="54"/>
                    </a:cubicBezTo>
                    <a:moveTo>
                      <a:pt x="308" y="17"/>
                    </a:moveTo>
                    <a:cubicBezTo>
                      <a:pt x="308" y="17"/>
                      <a:pt x="307" y="17"/>
                      <a:pt x="307" y="17"/>
                    </a:cubicBezTo>
                    <a:cubicBezTo>
                      <a:pt x="307" y="18"/>
                      <a:pt x="308" y="18"/>
                      <a:pt x="308" y="18"/>
                    </a:cubicBezTo>
                    <a:cubicBezTo>
                      <a:pt x="309" y="18"/>
                      <a:pt x="309" y="18"/>
                      <a:pt x="309" y="17"/>
                    </a:cubicBezTo>
                    <a:cubicBezTo>
                      <a:pt x="309" y="17"/>
                      <a:pt x="308" y="17"/>
                      <a:pt x="308" y="17"/>
                    </a:cubicBezTo>
                    <a:moveTo>
                      <a:pt x="254" y="11"/>
                    </a:moveTo>
                    <a:cubicBezTo>
                      <a:pt x="253" y="11"/>
                      <a:pt x="253" y="11"/>
                      <a:pt x="253" y="11"/>
                    </a:cubicBezTo>
                    <a:cubicBezTo>
                      <a:pt x="253" y="11"/>
                      <a:pt x="254" y="12"/>
                      <a:pt x="254" y="12"/>
                    </a:cubicBezTo>
                    <a:cubicBezTo>
                      <a:pt x="254" y="12"/>
                      <a:pt x="255" y="12"/>
                      <a:pt x="255" y="11"/>
                    </a:cubicBezTo>
                    <a:cubicBezTo>
                      <a:pt x="255" y="11"/>
                      <a:pt x="254" y="11"/>
                      <a:pt x="254" y="11"/>
                    </a:cubicBezTo>
                    <a:moveTo>
                      <a:pt x="305" y="10"/>
                    </a:moveTo>
                    <a:cubicBezTo>
                      <a:pt x="304" y="10"/>
                      <a:pt x="304" y="11"/>
                      <a:pt x="304" y="12"/>
                    </a:cubicBezTo>
                    <a:cubicBezTo>
                      <a:pt x="305" y="13"/>
                      <a:pt x="306" y="14"/>
                      <a:pt x="307" y="14"/>
                    </a:cubicBezTo>
                    <a:cubicBezTo>
                      <a:pt x="307" y="14"/>
                      <a:pt x="308" y="14"/>
                      <a:pt x="308" y="14"/>
                    </a:cubicBezTo>
                    <a:cubicBezTo>
                      <a:pt x="308" y="14"/>
                      <a:pt x="308" y="14"/>
                      <a:pt x="308" y="14"/>
                    </a:cubicBezTo>
                    <a:cubicBezTo>
                      <a:pt x="308" y="13"/>
                      <a:pt x="308" y="12"/>
                      <a:pt x="307" y="11"/>
                    </a:cubicBezTo>
                    <a:cubicBezTo>
                      <a:pt x="307" y="11"/>
                      <a:pt x="306" y="10"/>
                      <a:pt x="306" y="10"/>
                    </a:cubicBezTo>
                    <a:cubicBezTo>
                      <a:pt x="306" y="10"/>
                      <a:pt x="306" y="10"/>
                      <a:pt x="305" y="10"/>
                    </a:cubicBezTo>
                    <a:moveTo>
                      <a:pt x="245" y="10"/>
                    </a:moveTo>
                    <a:cubicBezTo>
                      <a:pt x="244" y="10"/>
                      <a:pt x="243" y="12"/>
                      <a:pt x="245" y="12"/>
                    </a:cubicBezTo>
                    <a:cubicBezTo>
                      <a:pt x="245" y="12"/>
                      <a:pt x="245" y="12"/>
                      <a:pt x="245" y="12"/>
                    </a:cubicBezTo>
                    <a:cubicBezTo>
                      <a:pt x="246" y="12"/>
                      <a:pt x="247" y="10"/>
                      <a:pt x="245" y="10"/>
                    </a:cubicBezTo>
                    <a:cubicBezTo>
                      <a:pt x="245" y="10"/>
                      <a:pt x="245" y="10"/>
                      <a:pt x="245" y="10"/>
                    </a:cubicBezTo>
                    <a:moveTo>
                      <a:pt x="257" y="0"/>
                    </a:moveTo>
                    <a:cubicBezTo>
                      <a:pt x="256" y="0"/>
                      <a:pt x="255" y="0"/>
                      <a:pt x="255" y="1"/>
                    </a:cubicBezTo>
                    <a:cubicBezTo>
                      <a:pt x="254" y="1"/>
                      <a:pt x="254" y="1"/>
                      <a:pt x="254" y="1"/>
                    </a:cubicBezTo>
                    <a:cubicBezTo>
                      <a:pt x="254" y="1"/>
                      <a:pt x="254" y="1"/>
                      <a:pt x="254" y="1"/>
                    </a:cubicBezTo>
                    <a:cubicBezTo>
                      <a:pt x="254" y="2"/>
                      <a:pt x="254" y="3"/>
                      <a:pt x="255" y="3"/>
                    </a:cubicBezTo>
                    <a:cubicBezTo>
                      <a:pt x="256" y="3"/>
                      <a:pt x="258" y="1"/>
                      <a:pt x="257" y="0"/>
                    </a:cubicBezTo>
                  </a:path>
                </a:pathLst>
              </a:custGeom>
              <a:solidFill>
                <a:srgbClr val="66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_GB2312" panose="02010609030101010101" charset="-122"/>
                  <a:cs typeface="+mn-cs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071245" y="1659572"/>
            <a:ext cx="651256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《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宝葫芦的秘密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是中国著名儿童文学家张天翼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1958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年创作的童话；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1963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年上海天马电影制片厂摄制了黑白影片；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2007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年由中国电影集团公司重新投拍了同名彩色动画影片；此外，还有同名电影版图书与同名歌曲。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5200650" y="123190"/>
            <a:ext cx="3440430" cy="1121410"/>
          </a:xfrm>
          <a:prstGeom prst="cloudCallout">
            <a:avLst/>
          </a:prstGeom>
          <a:gradFill>
            <a:gsLst>
              <a:gs pos="0">
                <a:srgbClr val="FEE042"/>
              </a:gs>
              <a:gs pos="100000">
                <a:srgbClr val="FB7894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tx1"/>
                </a:solidFill>
                <a:latin typeface="汉仪旗黑-55" panose="00020600040101010101" charset="-122"/>
                <a:ea typeface="汉仪旗黑-55" panose="00020600040101010101" charset="-122"/>
                <a:sym typeface="+mn-ea"/>
              </a:rPr>
              <a:t>   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同学们</a:t>
            </a:r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，我们来了解一下</a:t>
            </a:r>
            <a:r>
              <a:rPr lang="en-US" altLang="zh-CN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《</a:t>
            </a:r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宝葫芦的秘密</a:t>
            </a:r>
            <a:r>
              <a:rPr lang="en-US" altLang="zh-CN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》</a:t>
            </a:r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0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" name="TextBox 1"/>
          <p:cNvSpPr txBox="1"/>
          <p:nvPr/>
        </p:nvSpPr>
        <p:spPr>
          <a:xfrm>
            <a:off x="1000100" y="2079353"/>
            <a:ext cx="8072494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妖怪 规矩 乖孩子 撵走 脚丫 拽住 </a:t>
            </a:r>
            <a:endParaRPr lang="en-US" altLang="zh-CN" sz="36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冲着  瘦弱</a:t>
            </a:r>
            <a:endParaRPr lang="en-US" altLang="zh-CN" sz="36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45210" y="628015"/>
            <a:ext cx="171704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楷体_GB2312" panose="02010609030101010101" charset="-122"/>
                <a:ea typeface="楷体_GB2312" panose="02010609030101010101" charset="-122"/>
                <a:sym typeface="+mn-ea"/>
              </a:rPr>
              <a:t>会认字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009623" y="2076446"/>
            <a:ext cx="8001056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妖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怪 规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矩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乖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孩子 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撵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走 脚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丫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拽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住 </a:t>
            </a:r>
            <a:endParaRPr lang="en-US" altLang="zh-CN" sz="36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冲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着  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瘦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弱</a:t>
            </a:r>
            <a:endParaRPr lang="en-US" altLang="zh-CN" sz="36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00100" y="1800219"/>
            <a:ext cx="100013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yāo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643141" y="1810403"/>
            <a:ext cx="71441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jǔ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_GB2312" panose="02010609030101010101" charset="-122"/>
              <a:ea typeface="楷体_GB2312" panose="02010609030101010101" charset="-122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86116" y="1785932"/>
            <a:ext cx="100013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guāi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_GB2312" panose="02010609030101010101" charset="-122"/>
              <a:ea typeface="楷体_GB2312" panose="02010609030101010101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34163" y="1785932"/>
            <a:ext cx="68104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yā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_GB2312" panose="02010609030101010101" charset="-122"/>
              <a:ea typeface="楷体_GB2312" panose="02010609030101010101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4388" y="2747964"/>
            <a:ext cx="1143009" cy="51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_GB2312" panose="02010609030101010101" charset="-122"/>
              <a:ea typeface="楷体_GB2312" panose="02010609030101010101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85984" y="2714626"/>
            <a:ext cx="1071570" cy="51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_GB2312" panose="02010609030101010101" charset="-122"/>
              <a:ea typeface="楷体_GB2312" panose="02010609030101010101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6314" y="1857370"/>
            <a:ext cx="100013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niǎn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_GB2312" panose="02010609030101010101" charset="-122"/>
              <a:ea typeface="楷体_GB2312" panose="02010609030101010101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43767" y="1857370"/>
            <a:ext cx="1109671" cy="51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z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_GB2312" panose="02010609030101010101" charset="-122"/>
              <a:ea typeface="楷体_GB2312" panose="02010609030101010101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dur="1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1" presetClass="exit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1" presetClass="exit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xit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1" presetClass="exit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xit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1" presetClass="exit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19" grpId="1"/>
      <p:bldP spid="32" grpId="0"/>
      <p:bldP spid="32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21" grpId="0"/>
      <p:bldP spid="21" grpId="1"/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796" name="Picture 4" descr="https://timgsa.baidu.com/timg?image&amp;quality=80&amp;size=b9999_10000&amp;sec=1565680104&amp;di=22ee9548fa4d7f5a7bf1601493b6de32&amp;imgtype=jpg&amp;er=1&amp;src=http%3A%2F%2Fs1.sinaimg.cn%2Flarge%2F002vzb6yzy7o4bh7nkVe5"/>
          <p:cNvPicPr>
            <a:picLocks noChangeAspect="1" noChangeArrowheads="1"/>
          </p:cNvPicPr>
          <p:nvPr/>
        </p:nvPicPr>
        <p:blipFill>
          <a:blip r:embed="rId2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2844" y="1095365"/>
            <a:ext cx="4071966" cy="3619525"/>
          </a:xfrm>
          <a:prstGeom prst="rect">
            <a:avLst/>
          </a:prstGeom>
          <a:noFill/>
        </p:spPr>
      </p:pic>
      <p:pic>
        <p:nvPicPr>
          <p:cNvPr id="45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14678" y="2500312"/>
            <a:ext cx="814922" cy="1000132"/>
          </a:xfrm>
          <a:prstGeom prst="rect">
            <a:avLst/>
          </a:prstGeom>
          <a:noFill/>
        </p:spPr>
      </p:pic>
      <p:pic>
        <p:nvPicPr>
          <p:cNvPr id="44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14546" y="2500312"/>
            <a:ext cx="814922" cy="1000132"/>
          </a:xfrm>
          <a:prstGeom prst="rect">
            <a:avLst/>
          </a:prstGeom>
          <a:noFill/>
        </p:spPr>
      </p:pic>
      <p:pic>
        <p:nvPicPr>
          <p:cNvPr id="43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57290" y="2500312"/>
            <a:ext cx="814922" cy="1000132"/>
          </a:xfrm>
          <a:prstGeom prst="rect">
            <a:avLst/>
          </a:prstGeom>
          <a:noFill/>
        </p:spPr>
      </p:pic>
      <p:pic>
        <p:nvPicPr>
          <p:cNvPr id="42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85720" y="2500312"/>
            <a:ext cx="814922" cy="1000132"/>
          </a:xfrm>
          <a:prstGeom prst="rect">
            <a:avLst/>
          </a:prstGeom>
          <a:noFill/>
        </p:spPr>
      </p:pic>
      <p:pic>
        <p:nvPicPr>
          <p:cNvPr id="41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14678" y="1785932"/>
            <a:ext cx="814922" cy="1000132"/>
          </a:xfrm>
          <a:prstGeom prst="rect">
            <a:avLst/>
          </a:prstGeom>
          <a:noFill/>
        </p:spPr>
      </p:pic>
      <p:pic>
        <p:nvPicPr>
          <p:cNvPr id="39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14546" y="1785932"/>
            <a:ext cx="814922" cy="1000132"/>
          </a:xfrm>
          <a:prstGeom prst="rect">
            <a:avLst/>
          </a:prstGeom>
          <a:noFill/>
        </p:spPr>
      </p:pic>
      <p:pic>
        <p:nvPicPr>
          <p:cNvPr id="38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85852" y="1714494"/>
            <a:ext cx="814922" cy="1000132"/>
          </a:xfrm>
          <a:prstGeom prst="rect">
            <a:avLst/>
          </a:prstGeom>
          <a:noFill/>
        </p:spPr>
      </p:pic>
      <p:pic>
        <p:nvPicPr>
          <p:cNvPr id="33794" name="Picture 2" descr="https://timgsa.baidu.com/timg?image&amp;quality=80&amp;size=b9999_10000&amp;sec=1565085221329&amp;di=be458caf7b5c988967fd71c169ffe552&amp;imgtype=0&amp;src=http%3A%2F%2Fwww.lwtsg.cn%2Fbgdt%2F201611%2FW02016112953444714889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7158" y="1714494"/>
            <a:ext cx="814922" cy="1000132"/>
          </a:xfrm>
          <a:prstGeom prst="rect">
            <a:avLst/>
          </a:prstGeom>
          <a:noFill/>
        </p:spPr>
      </p:pic>
      <p:sp>
        <p:nvSpPr>
          <p:cNvPr id="28" name="文本框 27"/>
          <p:cNvSpPr txBox="1"/>
          <p:nvPr/>
        </p:nvSpPr>
        <p:spPr>
          <a:xfrm>
            <a:off x="5286381" y="1561457"/>
            <a:ext cx="78581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err="1" smtClean="0">
                <a:latin typeface="黑体" panose="02010609060101010101" pitchFamily="2" charset="-122"/>
                <a:ea typeface="黑体" panose="02010609060101010101" pitchFamily="2" charset="-122"/>
              </a:rPr>
              <a:t>jǔ</a:t>
            </a:r>
            <a:endParaRPr lang="en-US" altLang="zh-CN" sz="3200"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214810" y="1500180"/>
            <a:ext cx="801208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hangingPunct="0">
              <a:defRPr/>
            </a:pPr>
            <a:r>
              <a:rPr lang="en-US" altLang="zh-CN" sz="2800" b="1" err="1" smtClean="0">
                <a:latin typeface="黑体" panose="02010609060101010101" pitchFamily="2" charset="-122"/>
                <a:ea typeface="黑体" panose="02010609060101010101" pitchFamily="2" charset="-122"/>
              </a:rPr>
              <a:t>yāo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1871" y="483518"/>
            <a:ext cx="156019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1" hangingPunct="1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我会读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8596" y="1857370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妖</a:t>
            </a:r>
            <a:endParaRPr lang="zh-CN" altLang="en-US" sz="4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28728" y="1857370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矩</a:t>
            </a:r>
          </a:p>
        </p:txBody>
      </p:sp>
      <p:sp>
        <p:nvSpPr>
          <p:cNvPr id="4" name="椭圆 3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8587" y="549290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5" name="文本框 17"/>
          <p:cNvSpPr txBox="1"/>
          <p:nvPr/>
        </p:nvSpPr>
        <p:spPr>
          <a:xfrm>
            <a:off x="2357422" y="1857370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乖</a:t>
            </a:r>
          </a:p>
        </p:txBody>
      </p:sp>
      <p:sp>
        <p:nvSpPr>
          <p:cNvPr id="16" name="文本框 17"/>
          <p:cNvSpPr txBox="1"/>
          <p:nvPr/>
        </p:nvSpPr>
        <p:spPr>
          <a:xfrm>
            <a:off x="3357554" y="1857370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撵</a:t>
            </a:r>
          </a:p>
        </p:txBody>
      </p:sp>
      <p:sp>
        <p:nvSpPr>
          <p:cNvPr id="37" name="文本框 27"/>
          <p:cNvSpPr txBox="1"/>
          <p:nvPr/>
        </p:nvSpPr>
        <p:spPr>
          <a:xfrm>
            <a:off x="7143768" y="1500180"/>
            <a:ext cx="107157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err="1" smtClean="0">
                <a:latin typeface="黑体" panose="02010609060101010101" pitchFamily="2" charset="-122"/>
                <a:ea typeface="黑体" panose="02010609060101010101" pitchFamily="2" charset="-122"/>
              </a:rPr>
              <a:t>niǎn</a:t>
            </a:r>
            <a:endParaRPr lang="en-US" altLang="zh-CN" sz="3200"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40" name="文本框 27"/>
          <p:cNvSpPr txBox="1"/>
          <p:nvPr/>
        </p:nvSpPr>
        <p:spPr>
          <a:xfrm>
            <a:off x="6072198" y="1500180"/>
            <a:ext cx="1143008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 err="1" smtClean="0">
                <a:latin typeface="黑体" panose="02010609060101010101" pitchFamily="2" charset="-122"/>
                <a:ea typeface="黑体" panose="02010609060101010101" pitchFamily="2" charset="-122"/>
              </a:rPr>
              <a:t>guāi</a:t>
            </a:r>
            <a:endParaRPr lang="en-US" altLang="zh-CN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" name="文本框 5"/>
          <p:cNvSpPr txBox="1"/>
          <p:nvPr/>
        </p:nvSpPr>
        <p:spPr>
          <a:xfrm>
            <a:off x="428596" y="2643188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丫</a:t>
            </a:r>
            <a:endParaRPr lang="zh-CN" altLang="en-US" sz="4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17"/>
          <p:cNvSpPr txBox="1"/>
          <p:nvPr/>
        </p:nvSpPr>
        <p:spPr>
          <a:xfrm>
            <a:off x="1428728" y="2643188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拽</a:t>
            </a:r>
          </a:p>
        </p:txBody>
      </p:sp>
      <p:sp>
        <p:nvSpPr>
          <p:cNvPr id="22" name="文本框 17"/>
          <p:cNvSpPr txBox="1"/>
          <p:nvPr/>
        </p:nvSpPr>
        <p:spPr>
          <a:xfrm>
            <a:off x="2357422" y="2643188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冲</a:t>
            </a:r>
          </a:p>
        </p:txBody>
      </p:sp>
      <p:sp>
        <p:nvSpPr>
          <p:cNvPr id="23" name="文本框 17"/>
          <p:cNvSpPr txBox="1"/>
          <p:nvPr/>
        </p:nvSpPr>
        <p:spPr>
          <a:xfrm>
            <a:off x="3357554" y="2643188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瘦</a:t>
            </a:r>
          </a:p>
        </p:txBody>
      </p:sp>
      <p:sp>
        <p:nvSpPr>
          <p:cNvPr id="48" name="文本框 27"/>
          <p:cNvSpPr txBox="1"/>
          <p:nvPr/>
        </p:nvSpPr>
        <p:spPr>
          <a:xfrm>
            <a:off x="4286248" y="2428874"/>
            <a:ext cx="78581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err="1" smtClean="0">
                <a:latin typeface="黑体" panose="02010609060101010101" pitchFamily="2" charset="-122"/>
                <a:ea typeface="黑体" panose="02010609060101010101" pitchFamily="2" charset="-122"/>
              </a:rPr>
              <a:t>yā</a:t>
            </a:r>
            <a:endParaRPr lang="en-US" altLang="zh-CN" sz="3200"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49" name="文本框 27"/>
          <p:cNvSpPr txBox="1"/>
          <p:nvPr/>
        </p:nvSpPr>
        <p:spPr>
          <a:xfrm>
            <a:off x="5015869" y="2428874"/>
            <a:ext cx="1214446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err="1" smtClean="0">
                <a:latin typeface="黑体" panose="02010609060101010101" pitchFamily="2" charset="-122"/>
                <a:ea typeface="黑体" panose="02010609060101010101" pitchFamily="2" charset="-122"/>
              </a:rPr>
              <a:t>z</a:t>
            </a:r>
            <a:endParaRPr lang="en-US" altLang="zh-CN" sz="3200"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50" name="文本框 27"/>
          <p:cNvSpPr txBox="1"/>
          <p:nvPr/>
        </p:nvSpPr>
        <p:spPr>
          <a:xfrm>
            <a:off x="6072198" y="2357436"/>
            <a:ext cx="1143008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err="1" smtClean="0"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en-US" altLang="zh-CN" sz="3200"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51" name="文本框 27"/>
          <p:cNvSpPr txBox="1"/>
          <p:nvPr/>
        </p:nvSpPr>
        <p:spPr>
          <a:xfrm>
            <a:off x="7215206" y="2428874"/>
            <a:ext cx="928694" cy="5791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zh-CN" sz="3200">
              <a:latin typeface="楷体_GB2312" panose="02010609030101010101" charset="-122"/>
              <a:ea typeface="楷体_GB2312" panose="02010609030101010101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06 -0.01019 C 0.02223 -0.0429 0.04358 -0.00216 0.06546 -0.00031 C 0.13108 0.00432 0.19601 0.00617 0.26164 0.00926 C 0.26407 0.0108 0.2665 0.01296 0.2691 0.01389 C 0.27483 0.01759 0.28646 0.02376 0.28646 0.02407 C 0.30035 0.04413 0.28403 0.02284 0.30382 0.03796 C 0.31962 0.05092 0.33559 0.06389 0.35139 0.07222 C 0.37344 0.06605 0.38039 0.06697 0.39705 0.05278 C 0.40018 0.0429 0.40278 0.02901 0.4066 0.02376 C 0.41355 0.01358 0.41112 0.02129 0.41476 0.00926" pathEditMode="relative" rAng="0" ptsTypes="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-0.00432 C 0.07535 -0.00371 0.13385 -0.01482 0.19774 0.00123 C 0.2059 0.00586 0.21406 0.0071 0.2224 0.00864 C 0.23125 0.01543 0.25017 0.01821 0.26007 0.01975 C 0.30434 0.03981 0.35017 0.02222 0.39514 0.0216 C 0.4066 0.0179 0.41806 0.01234 0.42951 0.01234" pathEditMode="relative" rAng="0" ptsTypes="fffff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432 C 0.06823 -0.00371 0.12674 -0.01482 0.19063 0.00123 C 0.19879 0.00586 0.20695 0.0071 0.21528 0.00864 C 0.22413 0.01543 0.24306 0.01821 0.25295 0.01975 C 0.29722 0.03981 0.34306 0.02222 0.38802 0.0216 C 0.39948 0.0179 0.41094 0.01234 0.4224 0.01234" pathEditMode="relative" rAng="0" ptsTypes="fffff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 1.7284E-06 C 0.079 0.00062 0.1375 -0.0105 0.20139 0.00555 C 0.20955 0.01018 0.21771 0.01142 0.22604 0.01296 C 0.2349 0.01975 0.25382 0.02253 0.26372 0.02407 C 0.30799 0.04413 0.35382 0.02654 0.39879 0.02592 C 0.41025 0.02222 0.4217 0.01666 0.43316 0.01666" pathEditMode="relative" rAng="0" ptsTypes="fffff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0062 C 0.01979 -0.02408 0.04114 0.00524 0.06302 0.00648 C 0.12864 0.00987 0.19357 0.01111 0.2592 0.01327 C 0.26163 0.0145 0.26406 0.01605 0.26666 0.01666 C 0.27239 0.01944 0.28403 0.02376 0.28403 0.02407 C 0.29791 0.03827 0.28159 0.02314 0.30156 0.03395 C 0.31719 0.04321 0.33316 0.05247 0.34896 0.05833 C 0.371 0.05401 0.37795 0.05463 0.39462 0.04444 C 0.39774 0.03734 0.40034 0.02747 0.40416 0.02376 C 0.41111 0.01635 0.40868 0.02191 0.41215 0.01327" pathEditMode="relative" rAng="0" ptsTypes="fffffffff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0" y="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-0.00154 C 0.06737 -0.00093 0.12587 -0.01204 0.18976 0.00401 C 0.19792 0.00864 0.20608 0.00988 0.21441 0.01142 C 0.22327 0.01821 0.24219 0.02099 0.25209 0.02253 C 0.29636 0.04259 0.34219 0.025 0.38716 0.02438 C 0.39862 0.02068 0.41007 0.01512 0.42153 0.01512" pathEditMode="relative" rAng="0" ptsTypes="fffff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3.20988E-06 C 0.0691 0.00061 0.12761 -0.0105 0.1915 0.00555 C 0.19966 0.01018 0.20782 0.01142 0.21615 0.01296 C 0.225 0.01975 0.24393 0.02253 0.25382 0.02407 C 0.29809 0.04413 0.34393 0.02654 0.38889 0.02592 C 0.40035 0.02222 0.41181 0.01666 0.42327 0.01666" pathEditMode="relative" rAng="0" ptsTypes="fffff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dur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06 8.64198E-07 C 0.0691 0.00062 0.12761 -0.01049 0.1915 0.00555 C 0.19966 0.01018 0.20782 0.01142 0.21615 0.01296 C 0.225 0.01975 0.24393 0.02253 0.25382 0.02407 C 0.29809 0.04413 0.34393 0.02654 0.38889 0.02593 C 0.40035 0.02222 0.41181 0.01667 0.42327 0.01667" pathEditMode="relative" rAng="0" ptsTypes="fffffA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5" grpId="0"/>
      <p:bldP spid="16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755576" y="1275606"/>
            <a:ext cx="6816820" cy="30743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6951" y="636905"/>
            <a:ext cx="156019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会写字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855067" y="1821171"/>
            <a:ext cx="836613" cy="850900"/>
            <a:chOff x="2437" y="2032"/>
            <a:chExt cx="1244" cy="1264"/>
          </a:xfrm>
        </p:grpSpPr>
        <p:sp>
          <p:nvSpPr>
            <p:cNvPr id="25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25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5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56" name="文本框 64"/>
          <p:cNvSpPr txBox="1"/>
          <p:nvPr/>
        </p:nvSpPr>
        <p:spPr>
          <a:xfrm>
            <a:off x="871017" y="1776721"/>
            <a:ext cx="811212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7"/>
          <p:cNvGrpSpPr/>
          <p:nvPr/>
        </p:nvGrpSpPr>
        <p:grpSpPr>
          <a:xfrm>
            <a:off x="2987824" y="1817996"/>
            <a:ext cx="836612" cy="850900"/>
            <a:chOff x="2437" y="2032"/>
            <a:chExt cx="1244" cy="1264"/>
          </a:xfrm>
        </p:grpSpPr>
        <p:sp>
          <p:nvSpPr>
            <p:cNvPr id="25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25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0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61" name="文本框 92"/>
          <p:cNvSpPr txBox="1"/>
          <p:nvPr/>
        </p:nvSpPr>
        <p:spPr>
          <a:xfrm>
            <a:off x="2987824" y="1813234"/>
            <a:ext cx="811212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妖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914526" y="1819584"/>
            <a:ext cx="836612" cy="850900"/>
            <a:chOff x="2437" y="2032"/>
            <a:chExt cx="1244" cy="1264"/>
          </a:xfrm>
        </p:grpSpPr>
        <p:cxnSp>
          <p:nvCxnSpPr>
            <p:cNvPr id="26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4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sp>
          <p:nvSpPr>
            <p:cNvPr id="26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4043234" y="1819584"/>
            <a:ext cx="836613" cy="850900"/>
            <a:chOff x="2437" y="2032"/>
            <a:chExt cx="1244" cy="1264"/>
          </a:xfrm>
        </p:grpSpPr>
        <p:sp>
          <p:nvSpPr>
            <p:cNvPr id="26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26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9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70" name="文本框 64"/>
          <p:cNvSpPr txBox="1"/>
          <p:nvPr/>
        </p:nvSpPr>
        <p:spPr>
          <a:xfrm>
            <a:off x="4067944" y="1789421"/>
            <a:ext cx="81121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矩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7"/>
          <p:cNvGrpSpPr/>
          <p:nvPr/>
        </p:nvGrpSpPr>
        <p:grpSpPr>
          <a:xfrm>
            <a:off x="4959523" y="1821171"/>
            <a:ext cx="836613" cy="857250"/>
            <a:chOff x="2437" y="2023"/>
            <a:chExt cx="1245" cy="1274"/>
          </a:xfrm>
        </p:grpSpPr>
        <p:sp>
          <p:nvSpPr>
            <p:cNvPr id="272" name="矩形 1"/>
            <p:cNvSpPr/>
            <p:nvPr/>
          </p:nvSpPr>
          <p:spPr>
            <a:xfrm>
              <a:off x="2437" y="2023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2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74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75" name="文本框 86"/>
          <p:cNvSpPr txBox="1"/>
          <p:nvPr/>
        </p:nvSpPr>
        <p:spPr>
          <a:xfrm>
            <a:off x="5010289" y="1797250"/>
            <a:ext cx="811213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乖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" name="文本框 86"/>
          <p:cNvSpPr txBox="1"/>
          <p:nvPr/>
        </p:nvSpPr>
        <p:spPr>
          <a:xfrm>
            <a:off x="1936279" y="1776721"/>
            <a:ext cx="81121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绍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7"/>
          <p:cNvGrpSpPr/>
          <p:nvPr/>
        </p:nvGrpSpPr>
        <p:grpSpPr>
          <a:xfrm>
            <a:off x="5940152" y="1817996"/>
            <a:ext cx="836612" cy="850900"/>
            <a:chOff x="2437" y="2032"/>
            <a:chExt cx="1244" cy="1264"/>
          </a:xfrm>
        </p:grpSpPr>
        <p:sp>
          <p:nvSpPr>
            <p:cNvPr id="27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27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80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81" name="文本框 64"/>
          <p:cNvSpPr txBox="1"/>
          <p:nvPr/>
        </p:nvSpPr>
        <p:spPr>
          <a:xfrm>
            <a:off x="5968727" y="1787834"/>
            <a:ext cx="811213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烫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7"/>
          <p:cNvGrpSpPr/>
          <p:nvPr/>
        </p:nvGrpSpPr>
        <p:grpSpPr>
          <a:xfrm>
            <a:off x="1763688" y="3092768"/>
            <a:ext cx="836612" cy="850900"/>
            <a:chOff x="2437" y="2032"/>
            <a:chExt cx="1244" cy="1264"/>
          </a:xfrm>
        </p:grpSpPr>
        <p:sp>
          <p:nvSpPr>
            <p:cNvPr id="29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29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95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96" name="文本框 92"/>
          <p:cNvSpPr txBox="1"/>
          <p:nvPr/>
        </p:nvSpPr>
        <p:spPr>
          <a:xfrm>
            <a:off x="1778081" y="3065672"/>
            <a:ext cx="81121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丫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5" name="组合 7"/>
          <p:cNvGrpSpPr/>
          <p:nvPr/>
        </p:nvGrpSpPr>
        <p:grpSpPr>
          <a:xfrm>
            <a:off x="847571" y="3094356"/>
            <a:ext cx="836612" cy="850900"/>
            <a:chOff x="2437" y="2032"/>
            <a:chExt cx="1244" cy="1264"/>
          </a:xfrm>
        </p:grpSpPr>
        <p:cxnSp>
          <p:nvCxnSpPr>
            <p:cNvPr id="2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99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sp>
          <p:nvSpPr>
            <p:cNvPr id="3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</p:grpSp>
      <p:grpSp>
        <p:nvGrpSpPr>
          <p:cNvPr id="16" name="组合 7"/>
          <p:cNvGrpSpPr/>
          <p:nvPr/>
        </p:nvGrpSpPr>
        <p:grpSpPr>
          <a:xfrm>
            <a:off x="2699792" y="3094335"/>
            <a:ext cx="836613" cy="850900"/>
            <a:chOff x="2437" y="2032"/>
            <a:chExt cx="1244" cy="1264"/>
          </a:xfrm>
        </p:grpSpPr>
        <p:sp>
          <p:nvSpPr>
            <p:cNvPr id="30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30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04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305" name="文本框 64"/>
          <p:cNvSpPr txBox="1"/>
          <p:nvPr/>
        </p:nvSpPr>
        <p:spPr>
          <a:xfrm>
            <a:off x="2725267" y="3066260"/>
            <a:ext cx="81121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福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1" name="文本框 86"/>
          <p:cNvSpPr txBox="1"/>
          <p:nvPr/>
        </p:nvSpPr>
        <p:spPr>
          <a:xfrm>
            <a:off x="846634" y="3051493"/>
            <a:ext cx="81121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溜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竖排内容占位符 18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09340"/>
            <a:ext cx="1969770" cy="153416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grpSp>
        <p:nvGrpSpPr>
          <p:cNvPr id="17" name="组合 7"/>
          <p:cNvGrpSpPr/>
          <p:nvPr/>
        </p:nvGrpSpPr>
        <p:grpSpPr>
          <a:xfrm>
            <a:off x="3635896" y="3075806"/>
            <a:ext cx="836613" cy="850900"/>
            <a:chOff x="2437" y="2032"/>
            <a:chExt cx="1244" cy="1264"/>
          </a:xfrm>
        </p:grpSpPr>
        <p:sp>
          <p:nvSpPr>
            <p:cNvPr id="6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7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1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2" name="文本框 64"/>
          <p:cNvSpPr txBox="1"/>
          <p:nvPr/>
        </p:nvSpPr>
        <p:spPr>
          <a:xfrm>
            <a:off x="3664471" y="3075806"/>
            <a:ext cx="81121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舔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7"/>
          <p:cNvGrpSpPr/>
          <p:nvPr/>
        </p:nvGrpSpPr>
        <p:grpSpPr>
          <a:xfrm>
            <a:off x="4572000" y="3089002"/>
            <a:ext cx="836613" cy="850900"/>
            <a:chOff x="2437" y="2032"/>
            <a:chExt cx="1244" cy="1264"/>
          </a:xfrm>
        </p:grpSpPr>
        <p:sp>
          <p:nvSpPr>
            <p:cNvPr id="7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7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6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7" name="文本框 64"/>
          <p:cNvSpPr txBox="1"/>
          <p:nvPr/>
        </p:nvSpPr>
        <p:spPr>
          <a:xfrm>
            <a:off x="4572000" y="3037631"/>
            <a:ext cx="81121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葵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7"/>
          <p:cNvGrpSpPr/>
          <p:nvPr/>
        </p:nvGrpSpPr>
        <p:grpSpPr>
          <a:xfrm>
            <a:off x="5436096" y="3088288"/>
            <a:ext cx="836613" cy="850900"/>
            <a:chOff x="2437" y="2032"/>
            <a:chExt cx="1244" cy="1264"/>
          </a:xfrm>
        </p:grpSpPr>
        <p:sp>
          <p:nvSpPr>
            <p:cNvPr id="7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8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1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82" name="文本框 64"/>
          <p:cNvSpPr txBox="1"/>
          <p:nvPr/>
        </p:nvSpPr>
        <p:spPr>
          <a:xfrm>
            <a:off x="5450954" y="3056681"/>
            <a:ext cx="81121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瘦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7"/>
          <p:cNvGrpSpPr/>
          <p:nvPr/>
        </p:nvGrpSpPr>
        <p:grpSpPr>
          <a:xfrm>
            <a:off x="6319242" y="3107338"/>
            <a:ext cx="836613" cy="850900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FF0000"/>
                </a:solidFill>
                <a:latin typeface="Arial" pitchFamily="34" charset="0"/>
                <a:ea typeface="楷体_GB2312" panose="02010609030101010101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 flipH="1"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87" name="文本框 64"/>
          <p:cNvSpPr txBox="1"/>
          <p:nvPr/>
        </p:nvSpPr>
        <p:spPr>
          <a:xfrm>
            <a:off x="6353076" y="3062162"/>
            <a:ext cx="81121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罢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/>
      <p:bldP spid="261" grpId="0"/>
      <p:bldP spid="270" grpId="0"/>
      <p:bldP spid="275" grpId="0"/>
      <p:bldP spid="276" grpId="0"/>
      <p:bldP spid="281" grpId="0"/>
      <p:bldP spid="296" grpId="0"/>
      <p:bldP spid="305" grpId="0"/>
      <p:bldP spid="311" grpId="0"/>
      <p:bldP spid="72" grpId="0"/>
      <p:bldP spid="77" grpId="0"/>
      <p:bldP spid="82" grpId="0"/>
      <p:bldP spid="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928662" y="1285866"/>
            <a:ext cx="7538720" cy="3439854"/>
          </a:xfrm>
          <a:prstGeom prst="roundRect">
            <a:avLst/>
          </a:prstGeom>
          <a:solidFill>
            <a:srgbClr val="FFCB7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0126" y="623253"/>
            <a:ext cx="156019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多音字</a:t>
            </a:r>
            <a:endParaRPr lang="zh-CN" altLang="en-US" sz="3600" b="1" u="dbl" smtClean="0">
              <a:solidFill>
                <a:srgbClr val="92D050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8345" y="3277874"/>
            <a:ext cx="7429552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战士们凭着一股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冲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）劲儿向敌人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冲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）过去。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2382502" y="1657657"/>
            <a:ext cx="260672" cy="1414159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b="1">
              <a:ea typeface="楷体_GB2312" panose="02010609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85918" y="2058413"/>
            <a:ext cx="59118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冲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43742" y="1430327"/>
            <a:ext cx="3952875" cy="23304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 </a:t>
            </a:r>
            <a:r>
              <a:rPr lang="zh-CN" altLang="en-US" sz="28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  </a:t>
            </a:r>
            <a:r>
              <a:rPr 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______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（     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）</a:t>
            </a:r>
            <a:r>
              <a:rPr 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   </a:t>
            </a:r>
          </a:p>
          <a:p>
            <a:pPr>
              <a:lnSpc>
                <a:spcPct val="140000"/>
              </a:lnSpc>
            </a:pPr>
            <a:r>
              <a:rPr 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   </a:t>
            </a:r>
            <a:endParaRPr lang="en-US" altLang="zh-CN" sz="28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   </a:t>
            </a:r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———（     ）</a:t>
            </a:r>
          </a:p>
          <a:p>
            <a:pPr>
              <a:lnSpc>
                <a:spcPct val="14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    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42436" y="3801114"/>
            <a:ext cx="1143008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err="1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楷体_GB2312" panose="02010609030101010101" charset="-122"/>
                <a:sym typeface="+mn-ea"/>
              </a:rPr>
              <a:t>c</a:t>
            </a:r>
            <a:endParaRPr lang="en-US" altLang="en-US" sz="28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62500" y="3277874"/>
            <a:ext cx="1143008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err="1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楷体_GB2312" panose="02010609030101010101" charset="-122"/>
                <a:sym typeface="+mn-ea"/>
              </a:rPr>
              <a:t>c</a:t>
            </a:r>
            <a:endParaRPr lang="en-US" altLang="en-US" sz="2800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11960" y="1419622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冲劲</a:t>
            </a:r>
          </a:p>
        </p:txBody>
      </p:sp>
      <p:sp>
        <p:nvSpPr>
          <p:cNvPr id="17" name="矩形 16"/>
          <p:cNvSpPr/>
          <p:nvPr/>
        </p:nvSpPr>
        <p:spPr>
          <a:xfrm>
            <a:off x="2857488" y="1419622"/>
            <a:ext cx="364287" cy="5233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err="1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楷体_GB2312" panose="02010609030101010101" charset="-122"/>
                <a:sym typeface="+mn-ea"/>
              </a:rPr>
              <a:t>c</a:t>
            </a:r>
            <a:endParaRPr lang="zh-CN" altLang="en-US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86050" y="2343148"/>
            <a:ext cx="364287" cy="5233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err="1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zh-CN" altLang="en-US" sz="28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14810" y="254793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冲锋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7" grpId="0"/>
      <p:bldP spid="5" grpId="0"/>
      <p:bldP spid="8" grpId="0"/>
      <p:bldP spid="9" grpId="0"/>
      <p:bldP spid="13" grpId="0"/>
      <p:bldP spid="17" grpId="0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428596" y="1285866"/>
            <a:ext cx="8056274" cy="3335655"/>
          </a:xfrm>
          <a:prstGeom prst="roundRect">
            <a:avLst/>
          </a:prstGeom>
          <a:solidFill>
            <a:srgbClr val="FFCB7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0248" y="7905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225" name="矩形 71"/>
          <p:cNvSpPr>
            <a:spLocks noChangeArrowheads="1"/>
          </p:cNvSpPr>
          <p:nvPr/>
        </p:nvSpPr>
        <p:spPr bwMode="auto">
          <a:xfrm>
            <a:off x="485746" y="1941965"/>
            <a:ext cx="2071702" cy="17727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规矩：</a:t>
            </a:r>
            <a:endParaRPr lang="en-US" altLang="zh-CN" sz="28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撵：</a:t>
            </a:r>
            <a:endParaRPr lang="en-US" altLang="zh-CN" sz="28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劈面：</a:t>
            </a:r>
            <a:endParaRPr lang="en-US" altLang="zh-CN" sz="28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矩形 226"/>
          <p:cNvSpPr>
            <a:spLocks noChangeArrowheads="1"/>
          </p:cNvSpPr>
          <p:nvPr/>
        </p:nvSpPr>
        <p:spPr bwMode="auto">
          <a:xfrm>
            <a:off x="1500166" y="1984828"/>
            <a:ext cx="50720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45720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比喻一定的标准、法则或习惯。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0120" y="580231"/>
            <a:ext cx="201930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词语解释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pic>
        <p:nvPicPr>
          <p:cNvPr id="13" name="竖排内容占位符 12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8754">
            <a:off x="6572264" y="1357304"/>
            <a:ext cx="1551940" cy="2540000"/>
          </a:xfrm>
          <a:prstGeom prst="rect">
            <a:avLst/>
          </a:prstGeom>
        </p:spPr>
      </p:pic>
      <p:pic>
        <p:nvPicPr>
          <p:cNvPr id="6" name="竖排内容占位符 12"/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62589" flipH="1">
            <a:off x="6187759" y="1493870"/>
            <a:ext cx="1574800" cy="2426335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285852" y="2537282"/>
            <a:ext cx="20717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45720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驱逐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赶走。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71604" y="3084973"/>
            <a:ext cx="12144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45720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劈脸。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42910" y="1071552"/>
            <a:ext cx="7538720" cy="1802130"/>
          </a:xfrm>
          <a:prstGeom prst="roundRect">
            <a:avLst/>
          </a:prstGeom>
          <a:solidFill>
            <a:srgbClr val="FFCB7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85918" y="1588877"/>
            <a:ext cx="1785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普通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40971" y="1588877"/>
            <a:ext cx="114300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一般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29058" y="1588877"/>
            <a:ext cx="1673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规矩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45695" y="1573594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规则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85918" y="211996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让步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71802" y="2096814"/>
            <a:ext cx="1064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退步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4955" y="1038838"/>
            <a:ext cx="156019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近义词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71472" y="3000378"/>
            <a:ext cx="7538720" cy="1802130"/>
          </a:xfrm>
          <a:prstGeom prst="roundRect">
            <a:avLst/>
          </a:prstGeom>
          <a:solidFill>
            <a:srgbClr val="FFCB7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14546" y="3241664"/>
            <a:ext cx="1785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普通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93399" y="3241664"/>
            <a:ext cx="114300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特殊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29124" y="3241664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幸福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86446" y="3214692"/>
            <a:ext cx="995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痛苦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71697" y="3786196"/>
            <a:ext cx="2409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省心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72187" y="3786196"/>
            <a:ext cx="115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费心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1"/>
          <p:cNvSpPr txBox="1"/>
          <p:nvPr/>
        </p:nvSpPr>
        <p:spPr>
          <a:xfrm>
            <a:off x="643517" y="2967664"/>
            <a:ext cx="1574470" cy="6463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反义词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57620" y="2105681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省心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14942" y="2071684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放心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25" y="3771909"/>
            <a:ext cx="2409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幻想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57885" y="3771909"/>
            <a:ext cx="115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现实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7" grpId="0"/>
      <p:bldP spid="38" grpId="0"/>
      <p:bldP spid="13" grpId="0"/>
      <p:bldP spid="14" grpId="0"/>
      <p:bldP spid="15" grpId="0"/>
      <p:bldP spid="16" grpId="0"/>
      <p:bldP spid="17" grpId="0"/>
      <p:bldP spid="18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/>
        </p:nvSpPr>
        <p:spPr>
          <a:xfrm>
            <a:off x="1043524" y="426392"/>
            <a:ext cx="2478405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近义词辨析</a:t>
            </a:r>
            <a:endParaRPr lang="zh-CN" altLang="en-US" sz="3600" b="1" u="dbl" smtClean="0">
              <a:solidFill>
                <a:srgbClr val="92D050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14348" y="1038215"/>
          <a:ext cx="7643839" cy="2613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350"/>
                <a:gridCol w="2033905"/>
                <a:gridCol w="4333584"/>
              </a:tblGrid>
              <a:tr h="34290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1800">
                        <a:latin typeface="楷体_GB2312" panose="02010609030101010101" charset="-122"/>
                        <a:ea typeface="楷体_GB2312" panose="02010609030101010101" charset="-122"/>
                      </a:endParaRPr>
                    </a:p>
                  </a:txBody>
                  <a:tcPr marT="34290" marB="34290">
                    <a:solidFill>
                      <a:srgbClr val="FFAF0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相同点</a:t>
                      </a:r>
                    </a:p>
                  </a:txBody>
                  <a:tcPr marT="34290" marB="34290">
                    <a:solidFill>
                      <a:srgbClr val="FFAF0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不同点</a:t>
                      </a:r>
                    </a:p>
                  </a:txBody>
                  <a:tcPr marT="34290" marB="34290">
                    <a:solidFill>
                      <a:srgbClr val="FFAF01"/>
                    </a:solidFill>
                  </a:tcPr>
                </a:tc>
              </a:tr>
              <a:tr h="128778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0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规矩</a:t>
                      </a:r>
                      <a:endParaRPr lang="en-US" altLang="zh-CN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34290" marB="34290">
                    <a:solidFill>
                      <a:srgbClr val="FFE09D"/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smtClean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都有遵守一定的标准、法则行事的意思</a:t>
                      </a:r>
                      <a:r>
                        <a:rPr lang="zh-CN" altLang="en-US" sz="2000" b="1" smtClean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+mn-ea"/>
                        </a:rPr>
                        <a:t>。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 marT="34290" marB="34290">
                    <a:solidFill>
                      <a:srgbClr val="FFE09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1" smtClean="0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panose="02010609030101010101" charset="-122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规矩</a:t>
                      </a:r>
                      <a:r>
                        <a:rPr lang="en-US" altLang="zh-CN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——</a:t>
                      </a:r>
                      <a:r>
                        <a:rPr lang="en-US" altLang="zh-CN" sz="2000" b="1" smtClean="0">
                          <a:solidFill>
                            <a:srgbClr val="FF0000"/>
                          </a:solidFill>
                          <a:latin typeface="Calibri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①</a:t>
                      </a: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一定的标准、法则或习惯。②</a:t>
                      </a:r>
                      <a:r>
                        <a:rPr lang="en-US" altLang="zh-CN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(</a:t>
                      </a: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行为</a:t>
                      </a:r>
                      <a:r>
                        <a:rPr lang="en-US" altLang="zh-CN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)</a:t>
                      </a: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端正老实。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panose="02010609030101010101" charset="-122"/>
                        <a:sym typeface="+mn-ea"/>
                      </a:endParaRPr>
                    </a:p>
                  </a:txBody>
                  <a:tcPr marT="34290" marB="34290">
                    <a:solidFill>
                      <a:srgbClr val="FFE09D"/>
                    </a:solidFill>
                  </a:tcPr>
                </a:tc>
              </a:tr>
              <a:tr h="85090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0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规则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34290" marB="34290">
                    <a:solidFill>
                      <a:srgbClr val="FFE09D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规则</a:t>
                      </a:r>
                      <a:r>
                        <a:rPr lang="en-US" altLang="zh-CN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——</a:t>
                      </a: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①规定出来供大家共同遵守的办法。②</a:t>
                      </a:r>
                      <a:r>
                        <a:rPr lang="en-US" altLang="zh-CN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(</a:t>
                      </a: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在形状、结构或分布上</a:t>
                      </a:r>
                      <a:r>
                        <a:rPr lang="en-US" altLang="zh-CN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)</a:t>
                      </a:r>
                      <a:r>
                        <a:rPr lang="zh-CN" altLang="en-US" sz="2000" b="1" smtClean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panose="02010609030101010101" charset="-122"/>
                          <a:sym typeface="+mn-ea"/>
                        </a:rPr>
                        <a:t>合乎一定的方式；整齐。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panose="02010609030101010101" charset="-122"/>
                        <a:sym typeface="+mn-ea"/>
                      </a:endParaRPr>
                    </a:p>
                  </a:txBody>
                  <a:tcPr marT="34290" marB="34290">
                    <a:solidFill>
                      <a:srgbClr val="FFE09D"/>
                    </a:solidFill>
                  </a:tcPr>
                </a:tc>
              </a:tr>
            </a:tbl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1684655" y="4018122"/>
            <a:ext cx="18473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 sz="3200" b="1">
              <a:solidFill>
                <a:srgbClr val="FF00FF"/>
              </a:solidFill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7224" y="3571882"/>
            <a:ext cx="771527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1" hangingPunct="1"/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1.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凡事都要按（     ）办，不能胡作非为。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2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我们都要严格遵守交通（     ）。</a:t>
            </a:r>
            <a:endParaRPr lang="zh-CN" altLang="en-US" sz="2400" b="1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6" name="文本框 8"/>
          <p:cNvSpPr txBox="1"/>
          <p:nvPr/>
        </p:nvSpPr>
        <p:spPr>
          <a:xfrm>
            <a:off x="4572000" y="4286262"/>
            <a:ext cx="928694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规则</a:t>
            </a:r>
            <a:endParaRPr lang="en-US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7" name="文本框 8"/>
          <p:cNvSpPr txBox="1"/>
          <p:nvPr/>
        </p:nvSpPr>
        <p:spPr>
          <a:xfrm>
            <a:off x="3086089" y="3929072"/>
            <a:ext cx="928694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规矩</a:t>
            </a:r>
            <a:endParaRPr lang="en-US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0312" y="519578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516770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6"/>
          <p:cNvSpPr/>
          <p:nvPr/>
        </p:nvSpPr>
        <p:spPr>
          <a:xfrm>
            <a:off x="946150" y="1264921"/>
            <a:ext cx="7054874" cy="2521276"/>
          </a:xfrm>
          <a:prstGeom prst="roundRect">
            <a:avLst/>
          </a:prstGeom>
          <a:solidFill>
            <a:srgbClr val="FFCB7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38860" y="568221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词语</a:t>
            </a:r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  <a:sym typeface="+mn-ea"/>
              </a:rPr>
              <a:t>积累</a:t>
            </a:r>
            <a:endParaRPr lang="zh-CN" altLang="en-US" sz="3600" b="1" u="dbl" smtClean="0">
              <a:solidFill>
                <a:srgbClr val="92D050"/>
              </a:solidFill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000100" y="1405245"/>
            <a:ext cx="7000924" cy="20159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ts val="5000"/>
              </a:lnSpc>
            </a:pPr>
            <a:r>
              <a:rPr lang="en-US" altLang="zh-CN" sz="2800" b="1" err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AABB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式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词语：</a:t>
            </a:r>
            <a:endParaRPr lang="en-US" altLang="zh-CN" sz="2800" b="1" smtClean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平平常常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干干净净  规规矩矩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恭恭敬敬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漂漂亮亮  破破烂烂  明明白白  清清楚楚</a:t>
            </a:r>
            <a:endParaRPr lang="en-US" altLang="zh-CN" sz="2800" b="1" smtClean="0">
              <a:solidFill>
                <a:srgbClr val="150118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538480" y="1362075"/>
            <a:ext cx="8105486" cy="2934335"/>
          </a:xfrm>
          <a:prstGeom prst="roundRect">
            <a:avLst/>
          </a:prstGeom>
          <a:solidFill>
            <a:srgbClr val="FFCB7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ea typeface="楷体_GB2312" panose="02010609030101010101" charset="-122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571789" y="2076756"/>
            <a:ext cx="6143351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ts val="1800"/>
              </a:spcBef>
              <a:buFont typeface="Wingdings" panose="05000000000000000000" pitchFamily="2" charset="2"/>
              <a:defRPr/>
            </a:pPr>
            <a:r>
              <a:rPr kumimoji="0" lang="en-US" altLang="zh-CN" sz="2800" b="1" kern="1200" cap="none" spc="0" normalizeH="0" baseline="0" noProof="0" smtClean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   1.</a:t>
            </a:r>
            <a:r>
              <a:rPr kumimoji="0" lang="zh-CN" altLang="en-US" sz="2800" b="1" kern="1200" cap="none" spc="0" normalizeH="0" baseline="0" noProof="0" smtClean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</a:t>
            </a:r>
            <a:r>
              <a:rPr lang="zh-CN" altLang="en-US" sz="2800" b="1" smtClean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课文主要讲述了一个什么故事？</a:t>
            </a:r>
            <a:endParaRPr kumimoji="0" lang="zh-CN" altLang="en-US" sz="2800" b="1" kern="1200" cap="none" spc="0" normalizeH="0" baseline="0" noProof="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  <p:sp>
        <p:nvSpPr>
          <p:cNvPr id="10256" name="TextBox 3"/>
          <p:cNvSpPr txBox="1"/>
          <p:nvPr/>
        </p:nvSpPr>
        <p:spPr>
          <a:xfrm>
            <a:off x="928662" y="2714626"/>
            <a:ext cx="5929354" cy="1383665"/>
          </a:xfrm>
          <a:prstGeom prst="rect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</a:rPr>
              <a:t>    主要讲了一个叫王葆的小朋友听奶奶讲宝葫芦的故事后着了迷，总想得到一个宝葫芦的事。</a:t>
            </a:r>
            <a:endParaRPr lang="zh-CN" altLang="en-US" sz="2800" b="1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5365" y="571976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初读感知</a:t>
            </a:r>
            <a:endParaRPr lang="zh-CN" altLang="zh-CN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pic>
        <p:nvPicPr>
          <p:cNvPr id="15" name="Picture 2" descr="https://timgsa.baidu.com/timg?image&amp;quality=80&amp;size=b9999_10000&amp;sec=1565089325314&amp;di=cfff1dfbd31d857cf30a4f5d25c2ecec&amp;imgtype=0&amp;src=http%3A%2F%2Fp0.so.qhmsg.com%2Ft016daa6dd6758c285f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DD3B8"/>
              </a:clrFrom>
              <a:clrTo>
                <a:srgbClr val="DDD3B8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00826" y="1714494"/>
            <a:ext cx="2159752" cy="1785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2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611560" y="1131590"/>
            <a:ext cx="7024547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1" hangingPunct="1"/>
            <a:r>
              <a:rPr lang="en-US" altLang="zh-CN" sz="28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根据课文内容填空。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在奶奶的讲述中，宝葫芦是一个能给人带来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________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的宝贝。</a:t>
            </a:r>
            <a:endParaRPr lang="zh-CN" altLang="en-US" sz="3200" b="1" u="sng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1643042" y="2143122"/>
            <a:ext cx="100013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幸福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982674" y="57848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段落划分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2844" y="1500180"/>
            <a:ext cx="8501122" cy="28931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    第一部分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1-16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）：讲述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“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我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”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和奶奶之间的规矩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——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讲故事。</a:t>
            </a:r>
          </a:p>
          <a:p>
            <a:pPr>
              <a:lnSpc>
                <a:spcPct val="13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    第二部分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17-18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）：概括别人是如何得到宝葫芦的，以及宝葫芦的作用。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    第三部分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19-21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）：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“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我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”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渴望有一只宝葫芦。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连接符 13"/>
          <p:cNvCxnSpPr/>
          <p:nvPr/>
        </p:nvCxnSpPr>
        <p:spPr>
          <a:xfrm>
            <a:off x="785786" y="4143386"/>
            <a:ext cx="1857388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标注 17"/>
          <p:cNvSpPr/>
          <p:nvPr/>
        </p:nvSpPr>
        <p:spPr>
          <a:xfrm>
            <a:off x="285720" y="4214824"/>
            <a:ext cx="2643206" cy="716092"/>
          </a:xfrm>
          <a:prstGeom prst="wedgeRoundRectCallout">
            <a:avLst>
              <a:gd name="adj1" fmla="val -6156"/>
              <a:gd name="adj2" fmla="val -101209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介绍自己的姓名。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367" name="TextBox 1"/>
          <p:cNvSpPr txBox="1"/>
          <p:nvPr/>
        </p:nvSpPr>
        <p:spPr>
          <a:xfrm>
            <a:off x="214282" y="1285866"/>
            <a:ext cx="857256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Arial" pitchFamily="34" charset="0"/>
                <a:ea typeface="楷体_GB2312" panose="02010609030101010101" charset="-122"/>
              </a:rPr>
              <a:t>     </a:t>
            </a:r>
            <a:r>
              <a:rPr lang="zh-CN" altLang="en-US" sz="2800" b="1">
                <a:solidFill>
                  <a:srgbClr val="0000FF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默读课文，思考：宝葫芦的故事是从哪儿来的？奶奶什么时候给王葆讲故事？由此王葆有了什么想法？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9655" y="626428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课文解读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0034" y="3000378"/>
            <a:ext cx="800105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我来给你们讲个故事。可是我先得介绍介绍我自己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我姓王，叫王葆。我要讲的，正是我自己的一件事情，是我和宝葫芦的故事。</a:t>
            </a:r>
          </a:p>
        </p:txBody>
      </p:sp>
      <p:sp>
        <p:nvSpPr>
          <p:cNvPr id="8" name="椭圆 7"/>
          <p:cNvSpPr/>
          <p:nvPr/>
        </p:nvSpPr>
        <p:spPr>
          <a:xfrm>
            <a:off x="714348" y="2214560"/>
            <a:ext cx="2500330" cy="7143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sym typeface="+mn-ea"/>
              </a:rPr>
              <a:t>自我介绍</a:t>
            </a:r>
            <a:endParaRPr lang="zh-CN" altLang="en-US" sz="2800" b="1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42910" y="3857634"/>
            <a:ext cx="1857388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2786050" y="3786196"/>
            <a:ext cx="5500726" cy="7143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标注 14"/>
          <p:cNvSpPr/>
          <p:nvPr/>
        </p:nvSpPr>
        <p:spPr>
          <a:xfrm>
            <a:off x="4214810" y="4214824"/>
            <a:ext cx="3000396" cy="716092"/>
          </a:xfrm>
          <a:prstGeom prst="wedgeRoundRectCallout">
            <a:avLst>
              <a:gd name="adj1" fmla="val -69219"/>
              <a:gd name="adj2" fmla="val -97219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引出宝葫芦的故事。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367" grpId="0"/>
      <p:bldP spid="4" grpId="0"/>
      <p:bldP spid="8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285720" y="714362"/>
            <a:ext cx="8001056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    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思考：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作者介绍宝葫芦用了什么手法？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7158" y="1428742"/>
            <a:ext cx="7572428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你们也许要问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什么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宝葫芦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就是传说故事里的那种宝葫芦吗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?”</a:t>
            </a:r>
          </a:p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不错，正是那种宝葫芦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7158" y="2786064"/>
            <a:ext cx="7572428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以问答的形式点明宝葫芦</a:t>
            </a:r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是传说故事里的宝葫芦。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714348" y="857238"/>
            <a:ext cx="7572428" cy="181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可是我要声明， 我并不是什么神仙，也不是什么妖怪。我和你们一样，是一个平平常常的普通人。你们瞧，我是一个少先队员，我也和你们一样，很爱听故事。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3071802" y="1714494"/>
            <a:ext cx="4857784" cy="7143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071934" y="2214560"/>
            <a:ext cx="2857520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85786" y="2214560"/>
            <a:ext cx="164307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/>
        </p:nvSpPr>
        <p:spPr>
          <a:xfrm>
            <a:off x="3857620" y="3000378"/>
            <a:ext cx="4071966" cy="716092"/>
          </a:xfrm>
          <a:prstGeom prst="wedgeRoundRectCallout">
            <a:avLst>
              <a:gd name="adj1" fmla="val -47340"/>
              <a:gd name="adj2" fmla="val -97218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进一步介绍自己：普通人、少先队员、爱听故事。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857224" y="2571750"/>
            <a:ext cx="3929090" cy="7143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00034" y="1714494"/>
            <a:ext cx="7500990" cy="1383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至于宝葫芦的故事，那我从小就知道了。那是我奶奶讲给我听的。奶奶每逢要求我干什么，她就得给我讲个故事。这是我们的规矩。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 flipH="1">
            <a:off x="4214810" y="1000114"/>
            <a:ext cx="4786346" cy="642942"/>
          </a:xfrm>
          <a:prstGeom prst="wedgeRoundRectCallout">
            <a:avLst>
              <a:gd name="adj1" fmla="val 50475"/>
              <a:gd name="adj2" fmla="val 183899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宝葫芦的故事是从奶奶那知道的。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42910" y="2643188"/>
            <a:ext cx="350046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214282" y="642924"/>
            <a:ext cx="3857652" cy="85725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sym typeface="+mn-ea"/>
              </a:rPr>
              <a:t>奶奶要求我做什么，就讲故事。</a:t>
            </a:r>
            <a:endParaRPr lang="zh-CN" altLang="en-US" sz="2800" b="1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42910" y="3086104"/>
            <a:ext cx="385765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572000" y="2643188"/>
            <a:ext cx="3000396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标注 10"/>
          <p:cNvSpPr/>
          <p:nvPr/>
        </p:nvSpPr>
        <p:spPr>
          <a:xfrm flipH="1">
            <a:off x="4214810" y="3643320"/>
            <a:ext cx="3500462" cy="642942"/>
          </a:xfrm>
          <a:prstGeom prst="wedgeRoundRectCallout">
            <a:avLst>
              <a:gd name="adj1" fmla="val 43112"/>
              <a:gd name="adj2" fmla="val -140543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奶奶把讲故事作为条件。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1142976" y="1142990"/>
            <a:ext cx="6643734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奶奶都在什么时候给我讲故事？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034" y="1785932"/>
            <a:ext cx="7715304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奶奶在给我洗脚、剪指甲时，给我讲了宝葫芦的故事。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482" name="Picture 2" descr="https://timgsa.baidu.com/timg?image&amp;quality=80&amp;size=b9999_10000&amp;sec=1565097698860&amp;di=e74a905cf83390c760427188e45693ce&amp;imgtype=0&amp;src=http%3A%2F%2Fimg1.cache.netease.com%2Fcatchpic%2F3%2F35%2F3522AA11490643B3767E235A51F8E219.jpg"/>
          <p:cNvPicPr>
            <a:picLocks noChangeAspect="1" noChangeArrowheads="1"/>
          </p:cNvPicPr>
          <p:nvPr/>
        </p:nvPicPr>
        <p:blipFill>
          <a:blip r:embed="rId2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00430" y="2356484"/>
            <a:ext cx="3857622" cy="25631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1142976" y="1142990"/>
            <a:ext cx="6643734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奶奶我讲的故事，共同点是什么？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034" y="1785932"/>
            <a:ext cx="7715304" cy="22453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不管张三也好，李四也好，一得到了这个宝葫芦，可就幸福极了，要什么有什么。张三想</a:t>
            </a:r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我要吃水蜜桃。”立刻就有一盘水蜜桃。李四希望有一条大花狗，马上就冒出了那么一条</a:t>
            </a:r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冲着他摇尾巴，舔他的手。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714348" y="1714494"/>
            <a:ext cx="8072494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    后来呢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?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后来不用说，他们全都过上了好日子。我听了这些故事，常常就联系到自己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:“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我要是有了一个宝荫芦，我该怎么办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?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我该要些什么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  <a:sym typeface="+mn-ea"/>
              </a:rPr>
              <a:t>?”</a:t>
            </a:r>
            <a:endParaRPr lang="zh-CN" altLang="en-US" sz="2800" b="1" smtClean="0"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072066" y="2214560"/>
            <a:ext cx="342902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标注 17"/>
          <p:cNvSpPr/>
          <p:nvPr/>
        </p:nvSpPr>
        <p:spPr>
          <a:xfrm>
            <a:off x="2500298" y="3429006"/>
            <a:ext cx="4143404" cy="928694"/>
          </a:xfrm>
          <a:prstGeom prst="wedgeRoundRectCallout">
            <a:avLst>
              <a:gd name="adj1" fmla="val -37673"/>
              <a:gd name="adj2" fmla="val -75876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我有了想要个宝葫芦的想法。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57224" y="2643188"/>
            <a:ext cx="7572428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57158" y="714362"/>
            <a:ext cx="4000528" cy="7143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sym typeface="+mn-ea"/>
              </a:rPr>
              <a:t>我想有个宝葫芦</a:t>
            </a:r>
            <a:endParaRPr lang="zh-CN" altLang="en-US" sz="2800" b="1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57224" y="3143254"/>
            <a:ext cx="2214578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000100" y="928676"/>
            <a:ext cx="6715172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都在什么时候，我想到了宝葫芦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0034" y="1571618"/>
            <a:ext cx="7929618" cy="1383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我有几次对着一道算术题发愣，不知道要怎么样列式子，就由“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8”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字想到了宝葫芦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假如我有这么一个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 “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那可就省心了。”</a:t>
            </a:r>
          </a:p>
        </p:txBody>
      </p:sp>
      <p:sp>
        <p:nvSpPr>
          <p:cNvPr id="6" name="圆角矩形标注 5"/>
          <p:cNvSpPr/>
          <p:nvPr/>
        </p:nvSpPr>
        <p:spPr>
          <a:xfrm>
            <a:off x="2143108" y="3000378"/>
            <a:ext cx="3357586" cy="716092"/>
          </a:xfrm>
          <a:prstGeom prst="wedgeRoundRectCallout">
            <a:avLst>
              <a:gd name="adj1" fmla="val -43652"/>
              <a:gd name="adj2" fmla="val -118500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要宝葫芦替我做算术题。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357950" y="2071684"/>
            <a:ext cx="1785950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42910" y="2500312"/>
            <a:ext cx="1785950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714348" y="1000114"/>
            <a:ext cx="7572428" cy="22453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我和同学们比赛种向日葵， 我家里的那几棵长得又瘦又长，上面顶着一个小脑袋，可怜巴巴的样儿，比谁的也比不上。我就又想到了那个宝贝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那，我得要棵最好最好的向日葵，长得再棒也没有的向日葵。”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57224" y="3214692"/>
            <a:ext cx="4000528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/>
        </p:nvSpPr>
        <p:spPr>
          <a:xfrm>
            <a:off x="4786314" y="3571882"/>
            <a:ext cx="2571768" cy="716092"/>
          </a:xfrm>
          <a:prstGeom prst="wedgeRoundRectCallout">
            <a:avLst>
              <a:gd name="adj1" fmla="val -47340"/>
              <a:gd name="adj2" fmla="val -97218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要宝葫芦给我长出最棒的向日葵。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571868" y="2786064"/>
            <a:ext cx="414340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428596" y="928676"/>
            <a:ext cx="8358246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那一天我和科学小组的同学闹翻了，我又想到了它。“要是我有那么一个葫芦，那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......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357422" y="1428742"/>
            <a:ext cx="414340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/>
        </p:nvSpPr>
        <p:spPr>
          <a:xfrm>
            <a:off x="4357686" y="2428874"/>
            <a:ext cx="2286016" cy="716092"/>
          </a:xfrm>
          <a:prstGeom prst="wedgeRoundRectCallout">
            <a:avLst>
              <a:gd name="adj1" fmla="val -59423"/>
              <a:gd name="adj2" fmla="val -185007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希望有个宝葫芦帮自己吵架。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3314" name="Picture 2" descr="https://timgsa.baidu.com/timg?image&amp;quality=80&amp;size=b9999_10000&amp;sec=1565097524225&amp;di=33296a4cde1619504514b603bb1f01da&amp;imgtype=0&amp;src=http%3A%2F%2Fimg2.scimg.cn%2Fuserupload%2Fauction%2Fitems%2F2924%2F510889%2F600x600%2F33951b6e3be71c7a6f2923d80b174681.jpg"/>
          <p:cNvPicPr>
            <a:picLocks noChangeAspect="1" noChangeArrowheads="1"/>
          </p:cNvPicPr>
          <p:nvPr/>
        </p:nvPicPr>
        <p:blipFill>
          <a:blip r:embed="rId2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 bwMode="auto">
          <a:xfrm>
            <a:off x="285720" y="2230633"/>
            <a:ext cx="3786214" cy="255569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785786" y="1000114"/>
            <a:ext cx="7072362" cy="953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由王葆想得到宝葫芦的种种想法，你猜想一下，作品的结局会是怎样的呢？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3607" y="2283718"/>
            <a:ext cx="7715304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王葆得到宝葫芦之后确实给自己带来了方便，但是也给他带来了麻烦，最后他认识到了“幸福要靠自己的双手来创造”这一道理。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3" name="图片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472" y="1142990"/>
            <a:ext cx="7786742" cy="3571900"/>
          </a:xfrm>
          <a:prstGeom prst="rect">
            <a:avLst/>
          </a:prstGeom>
        </p:spPr>
      </p:pic>
      <p:sp>
        <p:nvSpPr>
          <p:cNvPr id="14" name="左大括号 13"/>
          <p:cNvSpPr/>
          <p:nvPr/>
        </p:nvSpPr>
        <p:spPr>
          <a:xfrm>
            <a:off x="2000232" y="1428742"/>
            <a:ext cx="142876" cy="3000396"/>
          </a:xfrm>
          <a:prstGeom prst="leftBrace">
            <a:avLst>
              <a:gd name="adj1" fmla="val 79956"/>
              <a:gd name="adj2" fmla="val 50000"/>
            </a:avLst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1670" y="1500180"/>
            <a:ext cx="3286148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听奶奶讲宝葫芦的故事</a:t>
            </a:r>
          </a:p>
        </p:txBody>
      </p:sp>
      <p:sp>
        <p:nvSpPr>
          <p:cNvPr id="22534" name="TextBox 18"/>
          <p:cNvSpPr txBox="1"/>
          <p:nvPr/>
        </p:nvSpPr>
        <p:spPr>
          <a:xfrm>
            <a:off x="1436736" y="1857370"/>
            <a:ext cx="665375" cy="2571768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宝葫芦的秘密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02636" y="61912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板书设计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57858" y="2109786"/>
            <a:ext cx="1928826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充满幻想</a:t>
            </a:r>
            <a:endParaRPr lang="en-US" altLang="zh-CN" sz="2800" b="1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富有童趣</a:t>
            </a:r>
          </a:p>
        </p:txBody>
      </p:sp>
      <p:sp>
        <p:nvSpPr>
          <p:cNvPr id="30" name="左大括号 29"/>
          <p:cNvSpPr/>
          <p:nvPr/>
        </p:nvSpPr>
        <p:spPr>
          <a:xfrm flipH="1">
            <a:off x="5357818" y="1357304"/>
            <a:ext cx="214314" cy="3000396"/>
          </a:xfrm>
          <a:prstGeom prst="leftBrace">
            <a:avLst>
              <a:gd name="adj1" fmla="val 79956"/>
              <a:gd name="adj2" fmla="val 50000"/>
            </a:avLst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_GB2312" panose="02010609030101010101" charset="-122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3108" y="2357436"/>
            <a:ext cx="264320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故事中得到宝葫芦就能得到幸福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43108" y="3714758"/>
            <a:ext cx="3000396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我也想有个宝葫芦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534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467544" y="1491630"/>
            <a:ext cx="8215370" cy="31076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宝葫芦：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是中国所有儿童最渴望遇见的童话人物，因为只要成为了宝葫芦的主人，他便可以为自己实现任何愿望，想要什么都能随手拈来，任何难题自然迎刃而解，令主人安枕无忧。唯一的条件就是，主人不能跟任何人说起宝葫芦的存在。宝葫芦神通广大，不但能变出任何东西，而且更可以找来可爱的葫芦飞机载着主人翱翔天际。</a:t>
            </a:r>
          </a:p>
        </p:txBody>
      </p:sp>
      <p:sp>
        <p:nvSpPr>
          <p:cNvPr id="5" name="文本框 1"/>
          <p:cNvSpPr txBox="1"/>
          <p:nvPr/>
        </p:nvSpPr>
        <p:spPr>
          <a:xfrm>
            <a:off x="997496" y="657384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拓展延伸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8" name="内容占位符 2"/>
          <p:cNvSpPr txBox="1"/>
          <p:nvPr/>
        </p:nvSpPr>
        <p:spPr>
          <a:xfrm>
            <a:off x="500034" y="1140768"/>
            <a:ext cx="8143932" cy="271306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给下列汉字选出正确的读音。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妖（</a:t>
            </a:r>
            <a:r>
              <a:rPr lang="en-US" altLang="zh-CN" sz="2800" err="1" smtClean="0">
                <a:latin typeface="黑体" panose="02010609060101010101" pitchFamily="2" charset="-122"/>
                <a:ea typeface="黑体" panose="02010609060101010101" pitchFamily="2" charset="-122"/>
              </a:rPr>
              <a:t>jiāo yāo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）    矩（</a:t>
            </a:r>
            <a:r>
              <a:rPr lang="en-US" altLang="zh-CN" sz="2800" err="1" smtClean="0">
                <a:latin typeface="黑体" panose="02010609060101010101" pitchFamily="2" charset="-122"/>
                <a:ea typeface="黑体" panose="02010609060101010101" pitchFamily="2" charset="-122"/>
              </a:rPr>
              <a:t>jǔ jù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） 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乖（</a:t>
            </a:r>
            <a:r>
              <a:rPr lang="en-US" altLang="zh-CN" sz="2800" err="1" smtClean="0"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8143" y="581184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课堂练习</a:t>
            </a:r>
            <a:endParaRPr lang="zh-CN" altLang="en-US" sz="3600" b="1" u="dbl" smtClean="0">
              <a:solidFill>
                <a:srgbClr val="92D050"/>
              </a:solidFill>
              <a:uFillTx/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4546" y="2071684"/>
            <a:ext cx="1000132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9124" y="2071684"/>
            <a:ext cx="928694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8860" y="2714626"/>
            <a:ext cx="71438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8266" y="2714626"/>
            <a:ext cx="785818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214282" y="969668"/>
            <a:ext cx="8429684" cy="20300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辨字组词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福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   ）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乖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   ）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舔（     ） 葵（     ）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副（     ） 乘（     ） 添（     ） 逵（     ）</a:t>
            </a:r>
          </a:p>
        </p:txBody>
      </p:sp>
      <p:sp>
        <p:nvSpPr>
          <p:cNvPr id="9" name="矩形 8"/>
          <p:cNvSpPr/>
          <p:nvPr/>
        </p:nvSpPr>
        <p:spPr>
          <a:xfrm>
            <a:off x="1000100" y="171449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幸福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00100" y="235743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副职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43240" y="171449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乖巧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3240" y="2381248"/>
            <a:ext cx="110170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86380" y="171449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舔食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86380" y="2357436"/>
            <a:ext cx="92869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29520" y="1714494"/>
            <a:ext cx="92869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葵花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29520" y="2357436"/>
            <a:ext cx="92869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李逵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/>
        </p:nvSpPr>
        <p:spPr>
          <a:xfrm>
            <a:off x="357158" y="642924"/>
            <a:ext cx="8501122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按要求写句子。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（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）可是我要声明，我并</a:t>
            </a:r>
            <a:r>
              <a:rPr lang="zh-CN" altLang="en-US" sz="2800" u="sng" smtClean="0">
                <a:latin typeface="楷体" panose="02010609060101010101" pitchFamily="49" charset="-122"/>
                <a:ea typeface="楷体" panose="02010609060101010101" pitchFamily="49" charset="-122"/>
              </a:rPr>
              <a:t>不是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什么神仙，</a:t>
            </a:r>
            <a:r>
              <a:rPr lang="zh-CN" altLang="en-US" sz="2800" u="sng" smtClean="0">
                <a:latin typeface="楷体" panose="02010609060101010101" pitchFamily="49" charset="-122"/>
                <a:ea typeface="楷体" panose="02010609060101010101" pitchFamily="49" charset="-122"/>
              </a:rPr>
              <a:t>也不是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什么妖怪。我和你们一样，</a:t>
            </a:r>
            <a:r>
              <a:rPr lang="zh-CN" altLang="en-US" sz="2800" u="sng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一个平平常常的普通人。   </a:t>
            </a:r>
          </a:p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（用画线词写句子）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____________________________________________________________________________________________</a:t>
            </a:r>
          </a:p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（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）我要讲的，正是我自己的一件事情，是我和宝葫芦的故事。（缩句）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_______________________________________</a:t>
            </a:r>
          </a:p>
        </p:txBody>
      </p:sp>
      <p:sp>
        <p:nvSpPr>
          <p:cNvPr id="5" name="矩形 4"/>
          <p:cNvSpPr/>
          <p:nvPr/>
        </p:nvSpPr>
        <p:spPr>
          <a:xfrm>
            <a:off x="428596" y="2285998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给人幸福的不是身体上的好处，也不是财富，而是正直和谨慎。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5786" y="4033848"/>
            <a:ext cx="5286412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我要讲的是我和宝葫芦的故事。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 build="allAtOnce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8" name="TextBox 2"/>
          <p:cNvSpPr txBox="1"/>
          <p:nvPr/>
        </p:nvSpPr>
        <p:spPr>
          <a:xfrm>
            <a:off x="428596" y="1358572"/>
            <a:ext cx="8424863" cy="1210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默读课文。说一说王葆为什么想得到一个宝葫芦。</a:t>
            </a:r>
          </a:p>
          <a:p>
            <a:pPr marL="457200" indent="-457200">
              <a:lnSpc>
                <a:spcPct val="130000"/>
              </a:lnSpc>
            </a:pP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2199134"/>
            <a:ext cx="8496944" cy="1353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参考答案：</a:t>
            </a:r>
            <a:endParaRPr lang="zh-CN" altLang="en-US" sz="24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4000"/>
              </a:lnSpc>
            </a:pPr>
            <a:r>
              <a:rPr lang="zh-CN" altLang="en-US" sz="2400" b="1" smtClean="0">
                <a:solidFill>
                  <a:srgbClr val="15011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因为在奶奶的故事中，谁得到宝葫芦，谁就得到幸福，想要什么就有什么，所以王葆也想得到这样一个宝葫芦。</a:t>
            </a:r>
            <a:endParaRPr lang="zh-CN" altLang="en-US" sz="2400" b="1">
              <a:solidFill>
                <a:srgbClr val="15011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31875" y="564991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u="dbl" smtClean="0">
                <a:solidFill>
                  <a:schemeClr val="accent6"/>
                </a:solidFill>
                <a:uFillTx/>
                <a:latin typeface="方正新楷体_GBK" panose="02000000000000000000" charset="-122"/>
                <a:ea typeface="方正新楷体_GBK" panose="02000000000000000000" charset="-122"/>
              </a:rPr>
              <a:t>课后习题参考答案</a:t>
            </a:r>
          </a:p>
        </p:txBody>
      </p:sp>
      <p:sp>
        <p:nvSpPr>
          <p:cNvPr id="2" name="椭圆 1"/>
          <p:cNvSpPr/>
          <p:nvPr/>
        </p:nvSpPr>
        <p:spPr>
          <a:xfrm>
            <a:off x="370312" y="682625"/>
            <a:ext cx="458046" cy="45804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/>
              </a:solidFill>
              <a:effectLst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587" y="679817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itchFamily="34" charset="0"/>
              <a:ea typeface="微软雅黑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8" name="TextBox 2"/>
          <p:cNvSpPr txBox="1"/>
          <p:nvPr/>
        </p:nvSpPr>
        <p:spPr>
          <a:xfrm>
            <a:off x="359381" y="691504"/>
            <a:ext cx="8424863" cy="1212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奶奶给王葆讲了哪些故事？选一个，根据已有内容创编故事，讲给同学听。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625" y="1904680"/>
            <a:ext cx="8496944" cy="30359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参考答案：</a:t>
            </a:r>
            <a:endParaRPr lang="zh-CN" altLang="en-US" sz="24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4000"/>
              </a:lnSpc>
            </a:pPr>
            <a:r>
              <a:rPr lang="zh-CN" altLang="en-US" sz="2400" b="1" smtClean="0">
                <a:solidFill>
                  <a:srgbClr val="15011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奶奶每次讲的都不一样。上次讲的是张三劈面撞见了一位神仙，得了一个宝葫芦。下次讲的是李四出去远足旅行，一游游到了龙宫，得到了一个宝葫芦。王五呢，他因为是一个好孩子，肯让奶奶给他换衣服，所以得到了一个宝葫芦。至于赵六得的一个宝葫芦</a:t>
            </a:r>
            <a:r>
              <a:rPr lang="en-US" altLang="zh-CN" sz="2400" b="1" smtClean="0">
                <a:solidFill>
                  <a:srgbClr val="15011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smtClean="0">
                <a:solidFill>
                  <a:srgbClr val="15011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那是掘地掘出来的。</a:t>
            </a:r>
          </a:p>
          <a:p>
            <a:pPr>
              <a:lnSpc>
                <a:spcPct val="114000"/>
              </a:lnSpc>
            </a:pPr>
            <a:endParaRPr lang="zh-CN" altLang="en-US" sz="2400" b="1">
              <a:solidFill>
                <a:srgbClr val="15011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28596" y="857238"/>
            <a:ext cx="8501122" cy="26765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张三这天出门砍柴，他独自在山上干了一天，又累又饿，于是就坐在地上休息。不知不觉，他睡着了，梦中有一位老神仙给了他一个宝葫芦。这葫芦啊，真好，里面装满金银财宝。张三一高兴醒了，发现身边真的有个宝葫芦。他柴也不砍了，抱起葫芦回家了。从此过上了富裕的生活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4" name="Picture 2" descr="https://timgsa.baidu.com/timg?image&amp;quality=80&amp;size=b9999_10000&amp;sec=1565097441340&amp;di=807cea6d08245da0b0fa180f0bad15c9&amp;imgtype=0&amp;src=http%3A%2F%2Fpic36.huitu.com%2Fres%2F20150910%2F45801_20150910092334328399_1.jpg"/>
          <p:cNvPicPr>
            <a:picLocks noChangeAspect="1" noChangeArrowheads="1"/>
          </p:cNvPicPr>
          <p:nvPr/>
        </p:nvPicPr>
        <p:blipFill>
          <a:blip r:embed="rId2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 bwMode="auto">
          <a:xfrm>
            <a:off x="5000628" y="3071816"/>
            <a:ext cx="3161511" cy="18573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标题 12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1" y="1736962"/>
            <a:ext cx="9143999" cy="759804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4400" b="1" noProof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 </a:t>
            </a:r>
            <a:r>
              <a:rPr lang="zh-CN" altLang="en-US" sz="4400" b="1" noProof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宝葫芦的秘</a:t>
            </a:r>
            <a:r>
              <a:rPr lang="zh-CN" altLang="en-US" sz="4400" b="1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密</a:t>
            </a:r>
            <a:endParaRPr lang="zh-CN" altLang="en-US" sz="4400" b="1" noProof="1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75" name="文本框 5"/>
          <p:cNvSpPr txBox="1">
            <a:spLocks noChangeArrowheads="1"/>
          </p:cNvSpPr>
          <p:nvPr/>
        </p:nvSpPr>
        <p:spPr bwMode="auto">
          <a:xfrm>
            <a:off x="1068388" y="501650"/>
            <a:ext cx="38115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四年级语文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RJ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版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sp>
        <p:nvSpPr>
          <p:cNvPr id="4" name="矩形 3"/>
          <p:cNvSpPr/>
          <p:nvPr/>
        </p:nvSpPr>
        <p:spPr>
          <a:xfrm>
            <a:off x="4603029" y="4141175"/>
            <a:ext cx="184709" cy="42488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585" lvl="5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85" lvl="6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85" lvl="7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285" lvl="8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一、新课引入</a:t>
            </a:r>
          </a:p>
          <a:p>
            <a:pPr marL="0" indent="0" fontAlgn="auto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fontAlgn="auto">
              <a:spcAft>
                <a:spcPct val="0"/>
              </a:spcAft>
              <a:defRPr/>
            </a:pPr>
            <a:endParaRPr lang="zh-CN" altLang="en-US" sz="1350" noProof="1"/>
          </a:p>
        </p:txBody>
      </p:sp>
      <p:sp>
        <p:nvSpPr>
          <p:cNvPr id="4099" name="文本框 5"/>
          <p:cNvSpPr txBox="1">
            <a:spLocks noChangeArrowheads="1"/>
          </p:cNvSpPr>
          <p:nvPr/>
        </p:nvSpPr>
        <p:spPr bwMode="auto">
          <a:xfrm>
            <a:off x="1443038" y="1350963"/>
            <a:ext cx="3505200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谜  语</a:t>
            </a: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青青蛇儿满地爬，</a:t>
            </a:r>
            <a:endParaRPr lang="en-US" altLang="zh-CN" sz="27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蛇儿遍身开白花，</a:t>
            </a:r>
            <a:endParaRPr lang="en-US" altLang="zh-CN" sz="27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瓜儿长长茸毛生，</a:t>
            </a:r>
            <a:endParaRPr lang="en-US" altLang="zh-CN" sz="27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老君装药要用它。</a:t>
            </a:r>
            <a:endParaRPr lang="en-US" altLang="zh-CN" sz="27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打一植物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</a:rPr>
              <a:t>) </a:t>
            </a:r>
          </a:p>
          <a:p>
            <a:pPr algn="ctr" eaLnBrk="1" hangingPunct="1">
              <a:lnSpc>
                <a:spcPct val="120000"/>
              </a:lnSpc>
            </a:pPr>
            <a:endParaRPr lang="en-US" altLang="zh-CN" sz="27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10163" y="1136650"/>
            <a:ext cx="3074987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2946400" y="1211263"/>
            <a:ext cx="5489575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720725">
              <a:lnSpc>
                <a:spcPct val="15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张天翼（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1906-1985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）现代小说家、儿童文学作家。张天翼积极从事儿童文学创作，发表了童话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宝葫芦的秘密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大林和小林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等，由于在儿童文学事业贡献突出，被授予全国少年儿童文艺创作荣誉奖。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3581" y="1771726"/>
            <a:ext cx="2321238" cy="2297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146" name="组合 23"/>
          <p:cNvGrpSpPr/>
          <p:nvPr/>
        </p:nvGrpSpPr>
        <p:grpSpPr>
          <a:xfrm>
            <a:off x="541338" y="911225"/>
            <a:ext cx="1158875" cy="436563"/>
            <a:chOff x="467544" y="1510576"/>
            <a:chExt cx="1159241" cy="437515"/>
          </a:xfrm>
        </p:grpSpPr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>
              <a:off x="505656" y="1510576"/>
              <a:ext cx="1121129" cy="4375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80" tIns="34290" rIns="68580" bIns="3429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noProof="1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我会认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547385" y="1563078"/>
              <a:ext cx="36524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  <p:sp>
          <p:nvSpPr>
            <p:cNvPr id="27" name="矩形 26"/>
            <p:cNvSpPr/>
            <p:nvPr/>
          </p:nvSpPr>
          <p:spPr>
            <a:xfrm>
              <a:off x="467544" y="1563078"/>
              <a:ext cx="36524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</p:grpSp>
      <p:sp>
        <p:nvSpPr>
          <p:cNvPr id="6147" name="文本框 2"/>
          <p:cNvSpPr txBox="1">
            <a:spLocks noChangeArrowheads="1"/>
          </p:cNvSpPr>
          <p:nvPr/>
        </p:nvSpPr>
        <p:spPr bwMode="auto">
          <a:xfrm>
            <a:off x="996950" y="1954213"/>
            <a:ext cx="16065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妖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怪</a:t>
            </a:r>
          </a:p>
        </p:txBody>
      </p:sp>
      <p:sp>
        <p:nvSpPr>
          <p:cNvPr id="6148" name="文本框 2"/>
          <p:cNvSpPr txBox="1">
            <a:spLocks noChangeArrowheads="1"/>
          </p:cNvSpPr>
          <p:nvPr/>
        </p:nvSpPr>
        <p:spPr bwMode="auto">
          <a:xfrm>
            <a:off x="2822575" y="1954213"/>
            <a:ext cx="15017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规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矩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3351213" y="1470025"/>
            <a:ext cx="647700" cy="506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en-US" altLang="zh-CN" sz="2700" b="1" spc="200" noProof="1">
                <a:latin typeface="宋体" panose="02010600030101010101" pitchFamily="2" charset="-122"/>
                <a:ea typeface="GB Pinyinok-D" charset="-122"/>
                <a:cs typeface="宋体" panose="02010600030101010101" pitchFamily="2" charset="-122"/>
              </a:rPr>
              <a:t>jǔ</a:t>
            </a:r>
          </a:p>
        </p:txBody>
      </p:sp>
      <p:sp>
        <p:nvSpPr>
          <p:cNvPr id="6150" name="文本框 2"/>
          <p:cNvSpPr txBox="1">
            <a:spLocks noChangeArrowheads="1"/>
          </p:cNvSpPr>
          <p:nvPr/>
        </p:nvSpPr>
        <p:spPr bwMode="auto">
          <a:xfrm>
            <a:off x="4281488" y="1927225"/>
            <a:ext cx="1400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乖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巧</a:t>
            </a:r>
          </a:p>
        </p:txBody>
      </p:sp>
      <p:sp>
        <p:nvSpPr>
          <p:cNvPr id="32" name="文本框 3"/>
          <p:cNvSpPr txBox="1"/>
          <p:nvPr/>
        </p:nvSpPr>
        <p:spPr>
          <a:xfrm>
            <a:off x="4202113" y="1417638"/>
            <a:ext cx="1087437" cy="50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en-US" altLang="zh-CN" sz="2700" b="1" spc="200" noProof="1">
                <a:latin typeface="宋体" panose="02010600030101010101" pitchFamily="2" charset="-122"/>
                <a:ea typeface="GB Pinyinok-D" charset="-122"/>
                <a:cs typeface="宋体" panose="02010600030101010101" pitchFamily="2" charset="-122"/>
              </a:rPr>
              <a:t>guāi</a:t>
            </a:r>
          </a:p>
        </p:txBody>
      </p:sp>
      <p:sp>
        <p:nvSpPr>
          <p:cNvPr id="6152" name="文本框 2"/>
          <p:cNvSpPr txBox="1">
            <a:spLocks noChangeArrowheads="1"/>
          </p:cNvSpPr>
          <p:nvPr/>
        </p:nvSpPr>
        <p:spPr bwMode="auto">
          <a:xfrm>
            <a:off x="6070600" y="1900238"/>
            <a:ext cx="1493838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撵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走</a:t>
            </a:r>
          </a:p>
        </p:txBody>
      </p:sp>
      <p:sp>
        <p:nvSpPr>
          <p:cNvPr id="34" name="文本框 3"/>
          <p:cNvSpPr txBox="1"/>
          <p:nvPr/>
        </p:nvSpPr>
        <p:spPr>
          <a:xfrm>
            <a:off x="5969000" y="1436688"/>
            <a:ext cx="1062038" cy="50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en-US" altLang="zh-CN" sz="2700" b="1" spc="200" noProof="1">
                <a:latin typeface="宋体" panose="02010600030101010101" pitchFamily="2" charset="-122"/>
                <a:ea typeface="GB Pinyinok-D" charset="-122"/>
                <a:cs typeface="宋体" panose="02010600030101010101" pitchFamily="2" charset="-122"/>
              </a:rPr>
              <a:t>niǎn</a:t>
            </a:r>
          </a:p>
        </p:txBody>
      </p:sp>
      <p:sp>
        <p:nvSpPr>
          <p:cNvPr id="6154" name="文本框 2"/>
          <p:cNvSpPr txBox="1">
            <a:spLocks noChangeArrowheads="1"/>
          </p:cNvSpPr>
          <p:nvPr/>
        </p:nvSpPr>
        <p:spPr bwMode="auto">
          <a:xfrm>
            <a:off x="1136650" y="3462338"/>
            <a:ext cx="16065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脚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丫</a:t>
            </a:r>
          </a:p>
        </p:txBody>
      </p:sp>
      <p:sp>
        <p:nvSpPr>
          <p:cNvPr id="36" name="文本框 3"/>
          <p:cNvSpPr txBox="1"/>
          <p:nvPr/>
        </p:nvSpPr>
        <p:spPr>
          <a:xfrm>
            <a:off x="1698625" y="2949575"/>
            <a:ext cx="1114425" cy="506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en-US" altLang="zh-CN" sz="2700" b="1" spc="200" noProof="1">
                <a:latin typeface="宋体" panose="02010600030101010101" pitchFamily="2" charset="-122"/>
                <a:ea typeface="GB Pinyinok-D" charset="-122"/>
                <a:cs typeface="宋体" panose="02010600030101010101" pitchFamily="2" charset="-122"/>
              </a:rPr>
              <a:t>yā</a:t>
            </a:r>
          </a:p>
        </p:txBody>
      </p:sp>
      <p:sp>
        <p:nvSpPr>
          <p:cNvPr id="6156" name="文本框 2"/>
          <p:cNvSpPr txBox="1">
            <a:spLocks noChangeArrowheads="1"/>
          </p:cNvSpPr>
          <p:nvPr/>
        </p:nvSpPr>
        <p:spPr bwMode="auto">
          <a:xfrm>
            <a:off x="2932113" y="3457575"/>
            <a:ext cx="1484312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拽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住</a:t>
            </a:r>
          </a:p>
        </p:txBody>
      </p:sp>
      <p:sp>
        <p:nvSpPr>
          <p:cNvPr id="38" name="文本框 3"/>
          <p:cNvSpPr txBox="1"/>
          <p:nvPr/>
        </p:nvSpPr>
        <p:spPr>
          <a:xfrm>
            <a:off x="2603500" y="3019425"/>
            <a:ext cx="1395413" cy="5029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en-US" altLang="zh-CN" sz="2700" b="1" spc="200" noProof="1">
                <a:latin typeface="宋体" panose="02010600030101010101" pitchFamily="2" charset="-122"/>
                <a:ea typeface="GB Pinyinok-D" charset="-122"/>
                <a:cs typeface="宋体" panose="02010600030101010101" pitchFamily="2" charset="-122"/>
              </a:rPr>
              <a:t>z</a:t>
            </a:r>
          </a:p>
        </p:txBody>
      </p:sp>
      <p:sp>
        <p:nvSpPr>
          <p:cNvPr id="6158" name="文本框 2"/>
          <p:cNvSpPr txBox="1">
            <a:spLocks noChangeArrowheads="1"/>
          </p:cNvSpPr>
          <p:nvPr/>
        </p:nvSpPr>
        <p:spPr bwMode="auto">
          <a:xfrm>
            <a:off x="4454525" y="3441700"/>
            <a:ext cx="14081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冲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</a:p>
        </p:txBody>
      </p:sp>
      <p:sp>
        <p:nvSpPr>
          <p:cNvPr id="40" name="文本框 3"/>
          <p:cNvSpPr txBox="1"/>
          <p:nvPr/>
        </p:nvSpPr>
        <p:spPr>
          <a:xfrm>
            <a:off x="4243388" y="2995613"/>
            <a:ext cx="1438275" cy="5029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en-US" altLang="zh-CN" sz="2700" b="1" spc="200" noProof="1">
                <a:latin typeface="宋体" panose="02010600030101010101" pitchFamily="2" charset="-122"/>
                <a:ea typeface="GB Pinyinok-D" charset="-122"/>
                <a:cs typeface="宋体" panose="02010600030101010101" pitchFamily="2" charset="-122"/>
              </a:rPr>
              <a:t>c</a:t>
            </a:r>
          </a:p>
        </p:txBody>
      </p:sp>
      <p:sp>
        <p:nvSpPr>
          <p:cNvPr id="6160" name="文本框 2"/>
          <p:cNvSpPr txBox="1">
            <a:spLocks noChangeArrowheads="1"/>
          </p:cNvSpPr>
          <p:nvPr/>
        </p:nvSpPr>
        <p:spPr bwMode="auto">
          <a:xfrm>
            <a:off x="5935663" y="3435350"/>
            <a:ext cx="22494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又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瘦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又长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85825" y="1468438"/>
            <a:ext cx="946150" cy="508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en-US" altLang="zh-CN" sz="2700" b="1" spc="200" noProof="1">
                <a:latin typeface="宋体" panose="02010600030101010101" pitchFamily="2" charset="-122"/>
                <a:ea typeface="GB Pinyinok-D" charset="-122"/>
                <a:cs typeface="宋体" panose="02010600030101010101" pitchFamily="2" charset="-122"/>
              </a:rPr>
              <a:t>yāo</a:t>
            </a:r>
          </a:p>
        </p:txBody>
      </p:sp>
      <p:sp>
        <p:nvSpPr>
          <p:cNvPr id="43" name="文本框 3"/>
          <p:cNvSpPr txBox="1"/>
          <p:nvPr/>
        </p:nvSpPr>
        <p:spPr>
          <a:xfrm>
            <a:off x="6210300" y="2986088"/>
            <a:ext cx="1147763" cy="5029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endParaRPr lang="en-US" altLang="zh-CN" sz="2700" b="1" spc="200" noProof="1">
              <a:latin typeface="宋体" panose="02010600030101010101" pitchFamily="2" charset="-122"/>
              <a:ea typeface="GB Pinyinok-D" charset="-122"/>
              <a:cs typeface="宋体" panose="02010600030101010101" pitchFamily="2" charset="-122"/>
            </a:endParaRPr>
          </a:p>
        </p:txBody>
      </p:sp>
      <p:sp>
        <p:nvSpPr>
          <p:cNvPr id="44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  <p:pic>
        <p:nvPicPr>
          <p:cNvPr id="6164" name="图片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61275" y="3571875"/>
            <a:ext cx="123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4" grpId="0"/>
      <p:bldP spid="36" grpId="0"/>
      <p:bldP spid="38" grpId="0"/>
      <p:bldP spid="40" grpId="0"/>
      <p:bldP spid="42" grpId="0"/>
      <p:bldP spid="4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170" name="组合 2"/>
          <p:cNvGrpSpPr/>
          <p:nvPr/>
        </p:nvGrpSpPr>
        <p:grpSpPr>
          <a:xfrm>
            <a:off x="660400" y="1849438"/>
            <a:ext cx="752475" cy="811212"/>
            <a:chOff x="3157" y="3140"/>
            <a:chExt cx="1584" cy="1698"/>
          </a:xfrm>
        </p:grpSpPr>
        <p:grpSp>
          <p:nvGrpSpPr>
            <p:cNvPr id="7262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64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65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66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63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7" cy="1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介</a:t>
              </a:r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1976438" y="952500"/>
            <a:ext cx="4902200" cy="692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defRPr/>
            </a:pPr>
            <a:r>
              <a:rPr lang="zh-CN" altLang="en-US" sz="3000" spc="300" noProof="1">
                <a:solidFill>
                  <a:srgbClr val="365B7E"/>
                </a:solidFill>
                <a:latin typeface="+mn-ea"/>
                <a:ea typeface="+mn-ea"/>
              </a:rPr>
              <a:t>注意这些字的笔画顺序哟。</a:t>
            </a:r>
            <a:endParaRPr lang="zh-CN" altLang="en-US" sz="3000" spc="300" noProof="1">
              <a:solidFill>
                <a:srgbClr val="365B7E"/>
              </a:solidFill>
              <a:latin typeface="+mn-ea"/>
            </a:endParaRPr>
          </a:p>
        </p:txBody>
      </p:sp>
      <p:grpSp>
        <p:nvGrpSpPr>
          <p:cNvPr id="7172" name="组合 3"/>
          <p:cNvGrpSpPr/>
          <p:nvPr/>
        </p:nvGrpSpPr>
        <p:grpSpPr>
          <a:xfrm>
            <a:off x="1636713" y="1862138"/>
            <a:ext cx="754062" cy="811212"/>
            <a:chOff x="3157" y="3140"/>
            <a:chExt cx="1584" cy="1704"/>
          </a:xfrm>
        </p:grpSpPr>
        <p:grpSp>
          <p:nvGrpSpPr>
            <p:cNvPr id="7257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59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60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61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58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绍</a:t>
              </a:r>
            </a:p>
          </p:txBody>
        </p:sp>
      </p:grpSp>
      <p:grpSp>
        <p:nvGrpSpPr>
          <p:cNvPr id="7173" name="组合 9"/>
          <p:cNvGrpSpPr/>
          <p:nvPr/>
        </p:nvGrpSpPr>
        <p:grpSpPr>
          <a:xfrm>
            <a:off x="2644775" y="1809750"/>
            <a:ext cx="754063" cy="811213"/>
            <a:chOff x="3157" y="3140"/>
            <a:chExt cx="1584" cy="1698"/>
          </a:xfrm>
        </p:grpSpPr>
        <p:grpSp>
          <p:nvGrpSpPr>
            <p:cNvPr id="7252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54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55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56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53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妖</a:t>
              </a:r>
            </a:p>
          </p:txBody>
        </p:sp>
      </p:grpSp>
      <p:grpSp>
        <p:nvGrpSpPr>
          <p:cNvPr id="7174" name="组合 15"/>
          <p:cNvGrpSpPr/>
          <p:nvPr/>
        </p:nvGrpSpPr>
        <p:grpSpPr>
          <a:xfrm>
            <a:off x="3633788" y="1824038"/>
            <a:ext cx="755650" cy="811212"/>
            <a:chOff x="3157" y="3140"/>
            <a:chExt cx="1584" cy="1704"/>
          </a:xfrm>
        </p:grpSpPr>
        <p:grpSp>
          <p:nvGrpSpPr>
            <p:cNvPr id="7247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49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50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51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48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矩</a:t>
              </a:r>
            </a:p>
          </p:txBody>
        </p:sp>
      </p:grpSp>
      <p:grpSp>
        <p:nvGrpSpPr>
          <p:cNvPr id="7175" name="组合 21"/>
          <p:cNvGrpSpPr/>
          <p:nvPr/>
        </p:nvGrpSpPr>
        <p:grpSpPr>
          <a:xfrm>
            <a:off x="4641850" y="1835150"/>
            <a:ext cx="754063" cy="811213"/>
            <a:chOff x="3157" y="3140"/>
            <a:chExt cx="1584" cy="1698"/>
          </a:xfrm>
        </p:grpSpPr>
        <p:grpSp>
          <p:nvGrpSpPr>
            <p:cNvPr id="7242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44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45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46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43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乖</a:t>
              </a:r>
            </a:p>
          </p:txBody>
        </p:sp>
      </p:grpSp>
      <p:grpSp>
        <p:nvGrpSpPr>
          <p:cNvPr id="7176" name="组合 29"/>
          <p:cNvGrpSpPr/>
          <p:nvPr/>
        </p:nvGrpSpPr>
        <p:grpSpPr>
          <a:xfrm>
            <a:off x="5605463" y="1852613"/>
            <a:ext cx="754062" cy="809625"/>
            <a:chOff x="3157" y="3140"/>
            <a:chExt cx="1584" cy="1704"/>
          </a:xfrm>
        </p:grpSpPr>
        <p:grpSp>
          <p:nvGrpSpPr>
            <p:cNvPr id="7237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39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40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41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38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撵</a:t>
              </a:r>
            </a:p>
          </p:txBody>
        </p:sp>
      </p:grpSp>
      <p:grpSp>
        <p:nvGrpSpPr>
          <p:cNvPr id="7177" name="组合 46"/>
          <p:cNvGrpSpPr/>
          <p:nvPr/>
        </p:nvGrpSpPr>
        <p:grpSpPr>
          <a:xfrm>
            <a:off x="3613150" y="2897188"/>
            <a:ext cx="754063" cy="811212"/>
            <a:chOff x="3157" y="3140"/>
            <a:chExt cx="1584" cy="1708"/>
          </a:xfrm>
        </p:grpSpPr>
        <p:grpSp>
          <p:nvGrpSpPr>
            <p:cNvPr id="7232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34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35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36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33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舔</a:t>
              </a:r>
            </a:p>
          </p:txBody>
        </p:sp>
      </p:grpSp>
      <p:grpSp>
        <p:nvGrpSpPr>
          <p:cNvPr id="7178" name="组合 57"/>
          <p:cNvGrpSpPr/>
          <p:nvPr/>
        </p:nvGrpSpPr>
        <p:grpSpPr>
          <a:xfrm>
            <a:off x="4621213" y="2897188"/>
            <a:ext cx="754062" cy="811212"/>
            <a:chOff x="3157" y="3140"/>
            <a:chExt cx="1584" cy="1708"/>
          </a:xfrm>
        </p:grpSpPr>
        <p:grpSp>
          <p:nvGrpSpPr>
            <p:cNvPr id="7227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29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30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31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28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葵</a:t>
              </a:r>
            </a:p>
          </p:txBody>
        </p:sp>
      </p:grpSp>
      <p:grpSp>
        <p:nvGrpSpPr>
          <p:cNvPr id="7179" name="组合 70"/>
          <p:cNvGrpSpPr/>
          <p:nvPr/>
        </p:nvGrpSpPr>
        <p:grpSpPr>
          <a:xfrm>
            <a:off x="5584825" y="2906713"/>
            <a:ext cx="754063" cy="811212"/>
            <a:chOff x="3157" y="3140"/>
            <a:chExt cx="1584" cy="1708"/>
          </a:xfrm>
        </p:grpSpPr>
        <p:grpSp>
          <p:nvGrpSpPr>
            <p:cNvPr id="7222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24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25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6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23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瘦</a:t>
              </a:r>
            </a:p>
          </p:txBody>
        </p:sp>
      </p:grpSp>
      <p:grpSp>
        <p:nvGrpSpPr>
          <p:cNvPr id="7180" name="组合 2"/>
          <p:cNvGrpSpPr/>
          <p:nvPr/>
        </p:nvGrpSpPr>
        <p:grpSpPr>
          <a:xfrm>
            <a:off x="2644775" y="2897188"/>
            <a:ext cx="752475" cy="811212"/>
            <a:chOff x="3157" y="3140"/>
            <a:chExt cx="1584" cy="1706"/>
          </a:xfrm>
        </p:grpSpPr>
        <p:grpSp>
          <p:nvGrpSpPr>
            <p:cNvPr id="7217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19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20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1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18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7" cy="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福</a:t>
              </a:r>
            </a:p>
          </p:txBody>
        </p:sp>
      </p:grpSp>
      <p:grpSp>
        <p:nvGrpSpPr>
          <p:cNvPr id="7181" name="组合 39"/>
          <p:cNvGrpSpPr/>
          <p:nvPr/>
        </p:nvGrpSpPr>
        <p:grpSpPr>
          <a:xfrm>
            <a:off x="660400" y="2906713"/>
            <a:ext cx="754063" cy="811212"/>
            <a:chOff x="3157" y="3140"/>
            <a:chExt cx="1584" cy="1698"/>
          </a:xfrm>
        </p:grpSpPr>
        <p:grpSp>
          <p:nvGrpSpPr>
            <p:cNvPr id="7212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14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15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6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13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丫</a:t>
              </a:r>
            </a:p>
          </p:txBody>
        </p:sp>
      </p:grpSp>
      <p:grpSp>
        <p:nvGrpSpPr>
          <p:cNvPr id="7182" name="组合 39"/>
          <p:cNvGrpSpPr/>
          <p:nvPr/>
        </p:nvGrpSpPr>
        <p:grpSpPr>
          <a:xfrm>
            <a:off x="1614488" y="2897188"/>
            <a:ext cx="754062" cy="811212"/>
            <a:chOff x="3157" y="3140"/>
            <a:chExt cx="1584" cy="1698"/>
          </a:xfrm>
        </p:grpSpPr>
        <p:grpSp>
          <p:nvGrpSpPr>
            <p:cNvPr id="7207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09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10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1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08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拽</a:t>
              </a:r>
            </a:p>
          </p:txBody>
        </p:sp>
      </p:grpSp>
      <p:grpSp>
        <p:nvGrpSpPr>
          <p:cNvPr id="7183" name="组合 29"/>
          <p:cNvGrpSpPr/>
          <p:nvPr/>
        </p:nvGrpSpPr>
        <p:grpSpPr>
          <a:xfrm>
            <a:off x="6634163" y="1846263"/>
            <a:ext cx="754062" cy="811212"/>
            <a:chOff x="3157" y="3140"/>
            <a:chExt cx="1584" cy="1704"/>
          </a:xfrm>
        </p:grpSpPr>
        <p:grpSp>
          <p:nvGrpSpPr>
            <p:cNvPr id="7202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204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205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06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03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烫</a:t>
              </a:r>
            </a:p>
          </p:txBody>
        </p:sp>
      </p:grpSp>
      <p:grpSp>
        <p:nvGrpSpPr>
          <p:cNvPr id="7184" name="组合 84"/>
          <p:cNvGrpSpPr/>
          <p:nvPr/>
        </p:nvGrpSpPr>
        <p:grpSpPr>
          <a:xfrm>
            <a:off x="541338" y="911225"/>
            <a:ext cx="1158875" cy="436563"/>
            <a:chOff x="467544" y="1510576"/>
            <a:chExt cx="1159241" cy="437515"/>
          </a:xfrm>
        </p:grpSpPr>
        <p:sp>
          <p:nvSpPr>
            <p:cNvPr id="86" name="TextBox 11"/>
            <p:cNvSpPr txBox="1">
              <a:spLocks noChangeArrowheads="1"/>
            </p:cNvSpPr>
            <p:nvPr/>
          </p:nvSpPr>
          <p:spPr bwMode="auto">
            <a:xfrm>
              <a:off x="505656" y="1510576"/>
              <a:ext cx="1121129" cy="4375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80" tIns="34290" rIns="68580" bIns="3429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noProof="1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我会写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1547385" y="1563078"/>
              <a:ext cx="36524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  <p:sp>
          <p:nvSpPr>
            <p:cNvPr id="88" name="矩形 87"/>
            <p:cNvSpPr/>
            <p:nvPr/>
          </p:nvSpPr>
          <p:spPr>
            <a:xfrm>
              <a:off x="467544" y="1563078"/>
              <a:ext cx="36524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</p:grpSp>
      <p:sp>
        <p:nvSpPr>
          <p:cNvPr id="90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  <p:pic>
        <p:nvPicPr>
          <p:cNvPr id="7186" name="图片 9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66025" y="3840163"/>
            <a:ext cx="1289050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87" name="组合 70"/>
          <p:cNvGrpSpPr/>
          <p:nvPr/>
        </p:nvGrpSpPr>
        <p:grpSpPr>
          <a:xfrm>
            <a:off x="6613525" y="2897188"/>
            <a:ext cx="754063" cy="811212"/>
            <a:chOff x="3157" y="3140"/>
            <a:chExt cx="1584" cy="1708"/>
          </a:xfrm>
        </p:grpSpPr>
        <p:grpSp>
          <p:nvGrpSpPr>
            <p:cNvPr id="7194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196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197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198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195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罢</a:t>
              </a:r>
            </a:p>
          </p:txBody>
        </p:sp>
      </p:grpSp>
      <p:grpSp>
        <p:nvGrpSpPr>
          <p:cNvPr id="7188" name="组合 29"/>
          <p:cNvGrpSpPr/>
          <p:nvPr/>
        </p:nvGrpSpPr>
        <p:grpSpPr>
          <a:xfrm>
            <a:off x="7635875" y="1852613"/>
            <a:ext cx="754063" cy="809625"/>
            <a:chOff x="3157" y="3140"/>
            <a:chExt cx="1584" cy="1704"/>
          </a:xfrm>
        </p:grpSpPr>
        <p:grpSp>
          <p:nvGrpSpPr>
            <p:cNvPr id="7189" name="组合 7"/>
            <p:cNvGrpSpPr/>
            <p:nvPr/>
          </p:nvGrpSpPr>
          <p:grpSpPr>
            <a:xfrm>
              <a:off x="3157" y="3140"/>
              <a:ext cx="1584" cy="1610"/>
              <a:chOff x="2437" y="2032"/>
              <a:chExt cx="1244" cy="1264"/>
            </a:xfrm>
          </p:grpSpPr>
          <p:sp>
            <p:nvSpPr>
              <p:cNvPr id="7191" name="矩形 1"/>
              <p:cNvSpPr>
                <a:spLocks noChangeArrowheads="1"/>
              </p:cNvSpPr>
              <p:nvPr/>
            </p:nvSpPr>
            <p:spPr bwMode="auto"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192" name="直接连接符 4"/>
              <p:cNvCxnSpPr>
                <a:cxnSpLocks noChangeShapeType="1"/>
              </p:cNvCxnSpPr>
              <p:nvPr/>
            </p:nvCxnSpPr>
            <p:spPr bwMode="auto">
              <a:xfrm>
                <a:off x="2437" y="2645"/>
                <a:ext cx="124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193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3060" y="2052"/>
                <a:ext cx="0" cy="12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190" name="文本框 64"/>
            <p:cNvSpPr txBox="1">
              <a:spLocks noChangeArrowheads="1"/>
            </p:cNvSpPr>
            <p:nvPr/>
          </p:nvSpPr>
          <p:spPr bwMode="auto">
            <a:xfrm>
              <a:off x="3202" y="3198"/>
              <a:ext cx="1278" cy="1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4500" b="1">
                  <a:latin typeface="楷体" panose="02010609060101010101" pitchFamily="49" charset="-122"/>
                  <a:ea typeface="楷体" panose="02010609060101010101" pitchFamily="49" charset="-122"/>
                </a:rPr>
                <a:t>溜</a:t>
              </a:r>
            </a:p>
          </p:txBody>
        </p:sp>
      </p:grp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矩形 9"/>
          <p:cNvSpPr>
            <a:spLocks noChangeArrowheads="1"/>
          </p:cNvSpPr>
          <p:nvPr/>
        </p:nvSpPr>
        <p:spPr bwMode="auto">
          <a:xfrm>
            <a:off x="1354138" y="1809750"/>
            <a:ext cx="199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7" rIns="51435" bIns="25717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700" b="1">
                <a:latin typeface="宋体" panose="02010600030101010101" pitchFamily="2" charset="-122"/>
              </a:rPr>
              <a:t>【</a:t>
            </a:r>
            <a:r>
              <a:rPr lang="zh-CN" altLang="en-US" sz="2700" b="1">
                <a:latin typeface="宋体" panose="02010600030101010101" pitchFamily="2" charset="-122"/>
              </a:rPr>
              <a:t>介绍</a:t>
            </a:r>
            <a:r>
              <a:rPr lang="en-US" altLang="zh-CN" sz="2700" b="1">
                <a:latin typeface="宋体" panose="02010600030101010101" pitchFamily="2" charset="-122"/>
              </a:rPr>
              <a:t>】</a:t>
            </a:r>
          </a:p>
        </p:txBody>
      </p:sp>
      <p:sp>
        <p:nvSpPr>
          <p:cNvPr id="8195" name="矩形 9"/>
          <p:cNvSpPr>
            <a:spLocks noChangeArrowheads="1"/>
          </p:cNvSpPr>
          <p:nvPr/>
        </p:nvSpPr>
        <p:spPr bwMode="auto">
          <a:xfrm>
            <a:off x="1379538" y="2595563"/>
            <a:ext cx="199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7" rIns="51435" bIns="25717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700" b="1">
                <a:latin typeface="宋体" panose="02010600030101010101" pitchFamily="2" charset="-122"/>
              </a:rPr>
              <a:t>【</a:t>
            </a:r>
            <a:r>
              <a:rPr lang="zh-CN" altLang="en-US" sz="2700" b="1">
                <a:latin typeface="宋体" panose="02010600030101010101" pitchFamily="2" charset="-122"/>
              </a:rPr>
              <a:t>溜开</a:t>
            </a:r>
            <a:r>
              <a:rPr lang="en-US" altLang="zh-CN" sz="2700" b="1">
                <a:latin typeface="宋体" panose="02010600030101010101" pitchFamily="2" charset="-122"/>
              </a:rPr>
              <a:t>】</a:t>
            </a:r>
          </a:p>
        </p:txBody>
      </p:sp>
      <p:sp>
        <p:nvSpPr>
          <p:cNvPr id="8196" name="矩形 9"/>
          <p:cNvSpPr>
            <a:spLocks noChangeArrowheads="1"/>
          </p:cNvSpPr>
          <p:nvPr/>
        </p:nvSpPr>
        <p:spPr bwMode="auto">
          <a:xfrm>
            <a:off x="1397000" y="3433763"/>
            <a:ext cx="19907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7" rIns="51435" bIns="25717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700" b="1">
                <a:latin typeface="宋体" panose="02010600030101010101" pitchFamily="2" charset="-122"/>
              </a:rPr>
              <a:t>【</a:t>
            </a:r>
            <a:r>
              <a:rPr lang="zh-CN" altLang="en-US" sz="2700" b="1">
                <a:latin typeface="宋体" panose="02010600030101010101" pitchFamily="2" charset="-122"/>
              </a:rPr>
              <a:t>冲着</a:t>
            </a:r>
            <a:r>
              <a:rPr lang="en-US" altLang="zh-CN" sz="2700" b="1">
                <a:latin typeface="宋体" panose="02010600030101010101" pitchFamily="2" charset="-122"/>
              </a:rPr>
              <a:t>】</a:t>
            </a:r>
          </a:p>
        </p:txBody>
      </p:sp>
      <p:grpSp>
        <p:nvGrpSpPr>
          <p:cNvPr id="8197" name="组合 14"/>
          <p:cNvGrpSpPr/>
          <p:nvPr/>
        </p:nvGrpSpPr>
        <p:grpSpPr>
          <a:xfrm>
            <a:off x="541338" y="911225"/>
            <a:ext cx="1409700" cy="436563"/>
            <a:chOff x="467544" y="1510576"/>
            <a:chExt cx="1410218" cy="437515"/>
          </a:xfrm>
        </p:grpSpPr>
        <p:sp>
          <p:nvSpPr>
            <p:cNvPr id="16" name="TextBox 11"/>
            <p:cNvSpPr txBox="1">
              <a:spLocks noChangeArrowheads="1"/>
            </p:cNvSpPr>
            <p:nvPr/>
          </p:nvSpPr>
          <p:spPr bwMode="auto">
            <a:xfrm>
              <a:off x="505658" y="1510576"/>
              <a:ext cx="1372104" cy="4375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80" tIns="34290" rIns="68580" bIns="3429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noProof="1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812650" y="1563078"/>
              <a:ext cx="36526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  <p:sp>
          <p:nvSpPr>
            <p:cNvPr id="18" name="矩形 17"/>
            <p:cNvSpPr/>
            <p:nvPr/>
          </p:nvSpPr>
          <p:spPr>
            <a:xfrm>
              <a:off x="467544" y="1563078"/>
              <a:ext cx="36525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</p:grpSp>
      <p:sp>
        <p:nvSpPr>
          <p:cNvPr id="19" name="矩形 6"/>
          <p:cNvSpPr>
            <a:spLocks noChangeArrowheads="1"/>
          </p:cNvSpPr>
          <p:nvPr/>
        </p:nvSpPr>
        <p:spPr bwMode="auto">
          <a:xfrm>
            <a:off x="3082925" y="1812925"/>
            <a:ext cx="4848225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7" rIns="51435" bIns="25717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使双方相识或发生联系。</a:t>
            </a:r>
          </a:p>
        </p:txBody>
      </p:sp>
      <p:sp>
        <p:nvSpPr>
          <p:cNvPr id="20" name="矩形 6"/>
          <p:cNvSpPr>
            <a:spLocks noChangeArrowheads="1"/>
          </p:cNvSpPr>
          <p:nvPr/>
        </p:nvSpPr>
        <p:spPr bwMode="auto">
          <a:xfrm>
            <a:off x="2970213" y="2598738"/>
            <a:ext cx="48482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7" rIns="51435" bIns="25717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偷偷摸摸地走开。</a:t>
            </a:r>
          </a:p>
        </p:txBody>
      </p:sp>
      <p:sp>
        <p:nvSpPr>
          <p:cNvPr id="21" name="矩形 6"/>
          <p:cNvSpPr>
            <a:spLocks noChangeArrowheads="1"/>
          </p:cNvSpPr>
          <p:nvPr/>
        </p:nvSpPr>
        <p:spPr bwMode="auto">
          <a:xfrm>
            <a:off x="3154363" y="3430588"/>
            <a:ext cx="37258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7" rIns="51435" bIns="25717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对着，（冲）对。</a:t>
            </a:r>
          </a:p>
        </p:txBody>
      </p:sp>
      <p:sp>
        <p:nvSpPr>
          <p:cNvPr id="22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  <p:pic>
        <p:nvPicPr>
          <p:cNvPr id="820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88088" y="4102100"/>
            <a:ext cx="2398712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圆角矩形 6"/>
          <p:cNvSpPr/>
          <p:nvPr/>
        </p:nvSpPr>
        <p:spPr>
          <a:xfrm>
            <a:off x="887413" y="1851025"/>
            <a:ext cx="7369175" cy="198913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168400" y="1971675"/>
            <a:ext cx="6900863" cy="170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    本文主要讲一个叫王葆的小朋友，经常让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______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讲故事，奶奶每次都讲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________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的故事，王葆幻想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__</a:t>
            </a:r>
            <a:r>
              <a:rPr lang="en-US" altLang="zh-CN" sz="2700" u="sng">
                <a:latin typeface="黑体" panose="02010609060101010101" pitchFamily="49" charset="-122"/>
                <a:ea typeface="黑体" panose="02010609060101010101" pitchFamily="49" charset="-122"/>
              </a:rPr>
              <a:t>                    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__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658938" y="2555875"/>
            <a:ext cx="1233487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奶奶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097588" y="2546350"/>
            <a:ext cx="13398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宝葫芦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671888" y="3078163"/>
            <a:ext cx="3979862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自己也能有这样的宝葫芦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1030" y="3168900"/>
            <a:ext cx="1344706" cy="19767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224" name="组合 14"/>
          <p:cNvGrpSpPr/>
          <p:nvPr/>
        </p:nvGrpSpPr>
        <p:grpSpPr>
          <a:xfrm>
            <a:off x="541338" y="911225"/>
            <a:ext cx="1425575" cy="436563"/>
            <a:chOff x="467544" y="1510576"/>
            <a:chExt cx="1425836" cy="437515"/>
          </a:xfrm>
        </p:grpSpPr>
        <p:sp>
          <p:nvSpPr>
            <p:cNvPr id="16" name="TextBox 11"/>
            <p:cNvSpPr txBox="1">
              <a:spLocks noChangeArrowheads="1"/>
            </p:cNvSpPr>
            <p:nvPr/>
          </p:nvSpPr>
          <p:spPr bwMode="auto">
            <a:xfrm>
              <a:off x="505651" y="1510576"/>
              <a:ext cx="1387729" cy="4375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80" tIns="34290" rIns="68580" bIns="3429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noProof="1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整体感知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856860" y="1563078"/>
              <a:ext cx="36520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  <p:sp>
          <p:nvSpPr>
            <p:cNvPr id="18" name="矩形 17"/>
            <p:cNvSpPr/>
            <p:nvPr/>
          </p:nvSpPr>
          <p:spPr>
            <a:xfrm>
              <a:off x="467544" y="1563078"/>
              <a:ext cx="36519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</p:grpSp>
      <p:sp>
        <p:nvSpPr>
          <p:cNvPr id="19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圆角矩形 9"/>
          <p:cNvSpPr/>
          <p:nvPr/>
        </p:nvSpPr>
        <p:spPr>
          <a:xfrm>
            <a:off x="4783138" y="1089025"/>
            <a:ext cx="3349625" cy="1862138"/>
          </a:xfrm>
          <a:prstGeom prst="roundRect">
            <a:avLst/>
          </a:prstGeom>
          <a:solidFill>
            <a:srgbClr val="D4E6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1" name="圆角矩形 10"/>
          <p:cNvSpPr/>
          <p:nvPr/>
        </p:nvSpPr>
        <p:spPr>
          <a:xfrm>
            <a:off x="1209675" y="3208338"/>
            <a:ext cx="3349625" cy="1862137"/>
          </a:xfrm>
          <a:prstGeom prst="roundRect">
            <a:avLst/>
          </a:prstGeom>
          <a:solidFill>
            <a:srgbClr val="D4E6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2" name="圆角矩形 11"/>
          <p:cNvSpPr/>
          <p:nvPr/>
        </p:nvSpPr>
        <p:spPr>
          <a:xfrm>
            <a:off x="4864100" y="3194050"/>
            <a:ext cx="3349625" cy="1862138"/>
          </a:xfrm>
          <a:prstGeom prst="roundRect">
            <a:avLst/>
          </a:prstGeom>
          <a:solidFill>
            <a:srgbClr val="D4E6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9" name="圆角矩形 8"/>
          <p:cNvSpPr/>
          <p:nvPr/>
        </p:nvSpPr>
        <p:spPr>
          <a:xfrm>
            <a:off x="1127125" y="1089025"/>
            <a:ext cx="3349625" cy="1862138"/>
          </a:xfrm>
          <a:prstGeom prst="roundRect">
            <a:avLst/>
          </a:prstGeom>
          <a:solidFill>
            <a:srgbClr val="91BDE3">
              <a:alpha val="35000"/>
            </a:srgbClr>
          </a:solidFill>
          <a:ln>
            <a:solidFill>
              <a:srgbClr val="D6E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2400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835400" y="2265363"/>
            <a:ext cx="1608138" cy="16144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6" name="文本框 15"/>
          <p:cNvSpPr txBox="1"/>
          <p:nvPr/>
        </p:nvSpPr>
        <p:spPr>
          <a:xfrm>
            <a:off x="4210050" y="2495550"/>
            <a:ext cx="1222375" cy="11985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defRPr/>
            </a:pPr>
            <a:r>
              <a:rPr lang="zh-CN" altLang="en-US" sz="3000" b="1" spc="400" noProof="1">
                <a:solidFill>
                  <a:srgbClr val="4687B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段落</a:t>
            </a:r>
          </a:p>
          <a:p>
            <a:pPr fontAlgn="auto">
              <a:lnSpc>
                <a:spcPct val="120000"/>
              </a:lnSpc>
              <a:defRPr/>
            </a:pPr>
            <a:r>
              <a:rPr lang="zh-CN" altLang="en-US" sz="3000" b="1" spc="400" noProof="1">
                <a:solidFill>
                  <a:srgbClr val="4687B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划分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530350" y="1270000"/>
            <a:ext cx="3048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第一部分（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1～4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）：</a:t>
            </a:r>
            <a:endParaRPr lang="zh-CN" altLang="en-US" sz="27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385888" y="1811338"/>
            <a:ext cx="291147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介绍主人公自己和宝葫芦。</a:t>
            </a:r>
            <a:endParaRPr lang="zh-CN" altLang="en-US" sz="2400" b="1"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186363" y="1243013"/>
            <a:ext cx="3044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第二部分（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5～14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）：</a:t>
            </a:r>
            <a:endParaRPr lang="zh-CN" altLang="en-US" sz="27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184775" y="1811338"/>
            <a:ext cx="290988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奶奶为什么讲宝葫芦的故事。</a:t>
            </a:r>
            <a:endParaRPr lang="zh-CN" altLang="en-US" sz="2400" b="1"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305425" y="3311525"/>
            <a:ext cx="30464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第四部分（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20～21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）：</a:t>
            </a:r>
            <a:endParaRPr lang="zh-CN" altLang="en-US" sz="27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5059363" y="3770313"/>
            <a:ext cx="2911475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“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我</a:t>
            </a:r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”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遇到困难时幻想自己也能有一个这样的宝葫芦。</a:t>
            </a:r>
            <a:endParaRPr lang="zh-CN" altLang="en-US" sz="2100" b="1"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279525" y="3325813"/>
            <a:ext cx="30464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第三部分（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15～19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）：</a:t>
            </a:r>
            <a:endParaRPr lang="zh-CN" altLang="en-US" sz="27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346200" y="3902075"/>
            <a:ext cx="311467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奶奶讲的故事内容以及</a:t>
            </a:r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“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我</a:t>
            </a:r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”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听后的感受。</a:t>
            </a:r>
            <a:endParaRPr lang="zh-CN" altLang="en-US" sz="2100" b="1">
              <a:ea typeface="微软雅黑" panose="020b0503020204020204" pitchFamily="34" charset="-122"/>
            </a:endParaRPr>
          </a:p>
        </p:txBody>
      </p:sp>
      <p:sp>
        <p:nvSpPr>
          <p:cNvPr id="20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  <p:bldP spid="22" grpId="0"/>
      <p:bldP spid="23" grpId="0"/>
      <p:bldP spid="26" grpId="0"/>
      <p:bldP spid="2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矩形 10"/>
          <p:cNvSpPr>
            <a:spLocks noChangeArrowheads="1"/>
          </p:cNvSpPr>
          <p:nvPr/>
        </p:nvSpPr>
        <p:spPr bwMode="auto">
          <a:xfrm>
            <a:off x="712788" y="1646238"/>
            <a:ext cx="777240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    我并不是什么神仙，也不是什么妖怪。我和你们一样，是一个平平常常的普通人。</a:t>
            </a:r>
          </a:p>
        </p:txBody>
      </p:sp>
      <p:grpSp>
        <p:nvGrpSpPr>
          <p:cNvPr id="2" name="组合 2"/>
          <p:cNvGrpSpPr/>
          <p:nvPr/>
        </p:nvGrpSpPr>
        <p:grpSpPr>
          <a:xfrm>
            <a:off x="5200650" y="2713038"/>
            <a:ext cx="3230563" cy="906462"/>
            <a:chOff x="6934199" y="3616755"/>
            <a:chExt cx="4306888" cy="1208337"/>
          </a:xfrm>
        </p:grpSpPr>
        <p:sp>
          <p:nvSpPr>
            <p:cNvPr id="4" name="矩形标注 3"/>
            <p:cNvSpPr/>
            <p:nvPr/>
          </p:nvSpPr>
          <p:spPr>
            <a:xfrm>
              <a:off x="6934199" y="3616755"/>
              <a:ext cx="4306888" cy="1191408"/>
            </a:xfrm>
            <a:prstGeom prst="wedgeRectCallout">
              <a:avLst>
                <a:gd name="adj1" fmla="val -71947"/>
                <a:gd name="adj2" fmla="val -72285"/>
              </a:avLst>
            </a:prstGeom>
            <a:solidFill>
              <a:schemeClr val="accent1">
                <a:lumMod val="20000"/>
                <a:lumOff val="8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fontAlgn="auto">
                <a:defRPr/>
              </a:pPr>
              <a:endParaRPr lang="zh-CN" altLang="en-US" sz="100" noProof="1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329968" y="3671776"/>
              <a:ext cx="3803182" cy="11533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lnSpc>
                  <a:spcPct val="120000"/>
                </a:lnSpc>
                <a:defRPr/>
              </a:pPr>
              <a:r>
                <a:rPr lang="zh-CN" altLang="en-US" sz="2100" spc="200" noProof="1">
                  <a:latin typeface="+mn-lt"/>
                  <a:ea typeface="+mn-ea"/>
                </a:rPr>
                <a:t>为什么要强调自己是普通人呢？</a:t>
              </a:r>
              <a:endParaRPr lang="zh-CN" altLang="en-US" sz="2100" spc="200" noProof="1"/>
            </a:p>
          </p:txBody>
        </p:sp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616075" y="3646488"/>
            <a:ext cx="5307013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700">
                <a:solidFill>
                  <a:srgbClr val="0000FF"/>
                </a:solidFill>
              </a:rPr>
              <a:t>说明这宝葫芦的秘密是一个故事</a:t>
            </a:r>
            <a:r>
              <a:rPr lang="zh-CN" altLang="en-US" sz="2700">
                <a:solidFill>
                  <a:srgbClr val="0000FF"/>
                </a:solidFill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4" name="等腰三角形 13"/>
          <p:cNvSpPr/>
          <p:nvPr/>
        </p:nvSpPr>
        <p:spPr>
          <a:xfrm>
            <a:off x="1912938" y="2092325"/>
            <a:ext cx="166687" cy="16827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5" name="等腰三角形 14"/>
          <p:cNvSpPr/>
          <p:nvPr/>
        </p:nvSpPr>
        <p:spPr>
          <a:xfrm>
            <a:off x="2284413" y="2092325"/>
            <a:ext cx="166687" cy="16827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6" name="等腰三角形 15"/>
          <p:cNvSpPr/>
          <p:nvPr/>
        </p:nvSpPr>
        <p:spPr>
          <a:xfrm>
            <a:off x="2655888" y="2092325"/>
            <a:ext cx="166687" cy="16827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7" name="等腰三角形 16"/>
          <p:cNvSpPr/>
          <p:nvPr/>
        </p:nvSpPr>
        <p:spPr>
          <a:xfrm>
            <a:off x="4697413" y="2049463"/>
            <a:ext cx="168275" cy="16827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8" name="等腰三角形 17"/>
          <p:cNvSpPr/>
          <p:nvPr/>
        </p:nvSpPr>
        <p:spPr>
          <a:xfrm>
            <a:off x="5027613" y="2106613"/>
            <a:ext cx="166687" cy="16827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19" name="等腰三角形 18"/>
          <p:cNvSpPr/>
          <p:nvPr/>
        </p:nvSpPr>
        <p:spPr>
          <a:xfrm>
            <a:off x="5427663" y="2120900"/>
            <a:ext cx="166687" cy="16827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sp>
        <p:nvSpPr>
          <p:cNvPr id="20" name="等腰三角形 19"/>
          <p:cNvSpPr/>
          <p:nvPr/>
        </p:nvSpPr>
        <p:spPr>
          <a:xfrm>
            <a:off x="2227263" y="2549525"/>
            <a:ext cx="166687" cy="16827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grpSp>
        <p:nvGrpSpPr>
          <p:cNvPr id="11276" name="组合 23"/>
          <p:cNvGrpSpPr/>
          <p:nvPr/>
        </p:nvGrpSpPr>
        <p:grpSpPr>
          <a:xfrm>
            <a:off x="541338" y="911225"/>
            <a:ext cx="1425575" cy="436563"/>
            <a:chOff x="467544" y="1510576"/>
            <a:chExt cx="1425836" cy="437515"/>
          </a:xfrm>
        </p:grpSpPr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>
              <a:off x="505651" y="1510576"/>
              <a:ext cx="1387729" cy="4375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80" tIns="34290" rIns="68580" bIns="3429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noProof="1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课堂互动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856860" y="1563078"/>
              <a:ext cx="36520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  <p:sp>
          <p:nvSpPr>
            <p:cNvPr id="27" name="矩形 26"/>
            <p:cNvSpPr/>
            <p:nvPr/>
          </p:nvSpPr>
          <p:spPr>
            <a:xfrm>
              <a:off x="467544" y="1563078"/>
              <a:ext cx="36519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</p:grpSp>
      <p:sp>
        <p:nvSpPr>
          <p:cNvPr id="28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  <p:pic>
        <p:nvPicPr>
          <p:cNvPr id="1127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88088" y="4102100"/>
            <a:ext cx="2398712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963613" y="1233488"/>
            <a:ext cx="4870450" cy="5064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zh-CN" altLang="en-US" sz="2700" b="1" spc="200" noProof="1">
                <a:latin typeface="黑体" panose="02010609060101010101" pitchFamily="49" charset="-122"/>
                <a:ea typeface="黑体" panose="02010609060101010101" pitchFamily="49" charset="-122"/>
              </a:rPr>
              <a:t>用句子中的加点词语造句。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4613" y="1854200"/>
            <a:ext cx="6956425" cy="9223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defRPr/>
            </a:pPr>
            <a:r>
              <a:rPr lang="zh-CN" altLang="en-US" sz="2700" b="1" spc="200" noProof="1">
                <a:latin typeface="宋体" panose="02010600030101010101" pitchFamily="2" charset="-122"/>
              </a:rPr>
              <a:t>我并不是什么神仙，也不是什么妖怪。我和你们一样，是一个平平常常的普通人。</a:t>
            </a:r>
          </a:p>
        </p:txBody>
      </p:sp>
      <p:sp>
        <p:nvSpPr>
          <p:cNvPr id="13316" name="文本框 4"/>
          <p:cNvSpPr txBox="1">
            <a:spLocks noChangeArrowheads="1"/>
          </p:cNvSpPr>
          <p:nvPr/>
        </p:nvSpPr>
        <p:spPr bwMode="auto">
          <a:xfrm>
            <a:off x="1743075" y="1974850"/>
            <a:ext cx="9874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200" b="1">
                <a:solidFill>
                  <a:srgbClr val="FF0000"/>
                </a:solidFill>
                <a:ea typeface="微软雅黑" panose="020b0503020204020204" pitchFamily="34" charset="-122"/>
              </a:rPr>
              <a:t>·  </a:t>
            </a:r>
            <a:r>
              <a:rPr lang="en-US" altLang="zh-CN" sz="4200" b="1">
                <a:solidFill>
                  <a:srgbClr val="FF000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</a:p>
        </p:txBody>
      </p:sp>
      <p:sp>
        <p:nvSpPr>
          <p:cNvPr id="13317" name="文本框 5"/>
          <p:cNvSpPr txBox="1">
            <a:spLocks noChangeArrowheads="1"/>
          </p:cNvSpPr>
          <p:nvPr/>
        </p:nvSpPr>
        <p:spPr bwMode="auto">
          <a:xfrm>
            <a:off x="3644900" y="2357438"/>
            <a:ext cx="4968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200" b="1">
                <a:solidFill>
                  <a:srgbClr val="FF000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285875" y="3305175"/>
            <a:ext cx="69103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84275" y="2776538"/>
            <a:ext cx="677545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7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今天并不是星期四，也不是星期五，是我们最盼望的星期六。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285875" y="3849688"/>
            <a:ext cx="69103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1" name="文本框 5"/>
          <p:cNvSpPr txBox="1">
            <a:spLocks noChangeArrowheads="1"/>
          </p:cNvSpPr>
          <p:nvPr/>
        </p:nvSpPr>
        <p:spPr bwMode="auto">
          <a:xfrm>
            <a:off x="2536825" y="1973263"/>
            <a:ext cx="4953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200" b="1">
                <a:solidFill>
                  <a:srgbClr val="FF000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</a:p>
        </p:txBody>
      </p:sp>
      <p:sp>
        <p:nvSpPr>
          <p:cNvPr id="13322" name="文本框 5"/>
          <p:cNvSpPr txBox="1">
            <a:spLocks noChangeArrowheads="1"/>
          </p:cNvSpPr>
          <p:nvPr/>
        </p:nvSpPr>
        <p:spPr bwMode="auto">
          <a:xfrm>
            <a:off x="5454650" y="1947863"/>
            <a:ext cx="4953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200" b="1">
                <a:solidFill>
                  <a:srgbClr val="FF000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</a:p>
        </p:txBody>
      </p:sp>
      <p:sp>
        <p:nvSpPr>
          <p:cNvPr id="13323" name="文本框 5"/>
          <p:cNvSpPr txBox="1">
            <a:spLocks noChangeArrowheads="1"/>
          </p:cNvSpPr>
          <p:nvPr/>
        </p:nvSpPr>
        <p:spPr bwMode="auto">
          <a:xfrm>
            <a:off x="5091113" y="1960563"/>
            <a:ext cx="496887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200" b="1">
                <a:solidFill>
                  <a:srgbClr val="FF000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</a:p>
        </p:txBody>
      </p:sp>
      <p:sp>
        <p:nvSpPr>
          <p:cNvPr id="13324" name="文本框 5"/>
          <p:cNvSpPr txBox="1">
            <a:spLocks noChangeArrowheads="1"/>
          </p:cNvSpPr>
          <p:nvPr/>
        </p:nvSpPr>
        <p:spPr bwMode="auto">
          <a:xfrm>
            <a:off x="4754563" y="1960563"/>
            <a:ext cx="496887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4200" b="1">
                <a:solidFill>
                  <a:srgbClr val="FF000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</a:p>
        </p:txBody>
      </p:sp>
      <p:sp>
        <p:nvSpPr>
          <p:cNvPr id="17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 Box 4"/>
          <p:cNvSpPr txBox="1"/>
          <p:nvPr/>
        </p:nvSpPr>
        <p:spPr>
          <a:xfrm>
            <a:off x="815975" y="915988"/>
            <a:ext cx="7775575" cy="2968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fontAlgn="auto" hangingPunct="0">
              <a:lnSpc>
                <a:spcPct val="130000"/>
              </a:lnSpc>
              <a:defRPr/>
            </a:pPr>
            <a:r>
              <a:rPr lang="zh-CN" altLang="en-US" sz="2400" b="1" spc="300" noProof="1">
                <a:latin typeface="宋体" panose="02010600030101010101" pitchFamily="2" charset="-122"/>
                <a:cs typeface="宋体" panose="02010600030101010101" pitchFamily="2" charset="-122"/>
              </a:rPr>
              <a:t>　　这本书主要讲一个叫王葆的小朋友听奶奶讲宝葫芦的故事后着了迷，总想得到一个宝葫芦。一天他在梦中得到了一个宝葫芦，从此就能够想要什么就有什么。开始他很高兴，但最后发现，宝葫芦原来只为他带来更多烦恼，最后他把宝葫芦的秘密说了出来，再也不要它了。</a:t>
            </a:r>
          </a:p>
        </p:txBody>
      </p:sp>
      <p:pic>
        <p:nvPicPr>
          <p:cNvPr id="14339" name="图片 6" descr="u=1691948330,1424488372&amp;fm=26&amp;gp=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04113" y="3281363"/>
            <a:ext cx="1236662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276350" y="3921125"/>
            <a:ext cx="5303838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奶奶为什么会给王葆讲宝葫芦的故事？</a:t>
            </a:r>
          </a:p>
        </p:txBody>
      </p:sp>
      <p:sp>
        <p:nvSpPr>
          <p:cNvPr id="9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701675" y="1654175"/>
            <a:ext cx="7875588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    奶奶每逢要求我干什么，就得给我讲个故事。这是我们的</a:t>
            </a:r>
            <a:r>
              <a:rPr lang="zh-CN" altLang="en-US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规矩</a:t>
            </a: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" name="文本框 8"/>
          <p:cNvSpPr txBox="1">
            <a:spLocks noChangeArrowheads="1"/>
          </p:cNvSpPr>
          <p:nvPr/>
        </p:nvSpPr>
        <p:spPr bwMode="auto">
          <a:xfrm>
            <a:off x="1028700" y="2654300"/>
            <a:ext cx="7221538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982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700">
                <a:solidFill>
                  <a:srgbClr val="0000FF"/>
                </a:solidFill>
                <a:ea typeface="微软雅黑" panose="020b0503020204020204" pitchFamily="34" charset="-122"/>
              </a:rPr>
              <a:t>用故事交换达到奶奶的要求，充满童趣，也说明了我爱听故事。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520825" y="2106613"/>
            <a:ext cx="6616700" cy="238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38450" y="1123950"/>
            <a:ext cx="3613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700">
                <a:solidFill>
                  <a:srgbClr val="FF0000"/>
                </a:solidFill>
              </a:rPr>
              <a:t>体现了奶奶对我的爱。</a:t>
            </a:r>
          </a:p>
        </p:txBody>
      </p:sp>
      <p:sp>
        <p:nvSpPr>
          <p:cNvPr id="6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386" name="组合 3"/>
          <p:cNvGrpSpPr/>
          <p:nvPr/>
        </p:nvGrpSpPr>
        <p:grpSpPr>
          <a:xfrm>
            <a:off x="3309938" y="1371600"/>
            <a:ext cx="5202237" cy="3222625"/>
            <a:chOff x="1364213" y="1522710"/>
            <a:chExt cx="8909339" cy="4601437"/>
          </a:xfrm>
        </p:grpSpPr>
        <p:pic>
          <p:nvPicPr>
            <p:cNvPr id="16393" name="图片 1" descr="图片tut.png"/>
            <p:cNvPicPr>
              <a:picLocks noChangeAspect="1" noChangeArrowheads="1"/>
            </p:cNvPicPr>
            <p:nvPr/>
          </p:nvPicPr>
          <p:blipFill>
            <a:blip r:embed="rId2">
              <a:lum contrast="-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364213" y="1522710"/>
              <a:ext cx="8909339" cy="460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4" name="TextBox 2"/>
            <p:cNvSpPr txBox="1">
              <a:spLocks noChangeArrowheads="1"/>
            </p:cNvSpPr>
            <p:nvPr/>
          </p:nvSpPr>
          <p:spPr bwMode="auto">
            <a:xfrm>
              <a:off x="2042500" y="2096196"/>
              <a:ext cx="7552785" cy="3295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>
                  <a:latin typeface="宋体" panose="02010600030101010101" pitchFamily="2" charset="-122"/>
                </a:rPr>
                <a:t>奶奶都会要求</a:t>
              </a:r>
              <a:r>
                <a:rPr lang="en-US" altLang="zh-CN" sz="2400" b="1">
                  <a:latin typeface="宋体" panose="02010600030101010101" pitchFamily="2" charset="-122"/>
                </a:rPr>
                <a:t>“</a:t>
              </a:r>
              <a:r>
                <a:rPr lang="zh-CN" altLang="en-US" sz="2400" b="1">
                  <a:latin typeface="宋体" panose="02010600030101010101" pitchFamily="2" charset="-122"/>
                </a:rPr>
                <a:t>我</a:t>
              </a:r>
              <a:r>
                <a:rPr lang="en-US" altLang="zh-CN" sz="2400" b="1">
                  <a:latin typeface="宋体" panose="02010600030101010101" pitchFamily="2" charset="-122"/>
                </a:rPr>
                <a:t>”</a:t>
              </a:r>
              <a:r>
                <a:rPr lang="zh-CN" altLang="en-US" sz="2400" b="1">
                  <a:latin typeface="宋体" panose="02010600030101010101" pitchFamily="2" charset="-122"/>
                </a:rPr>
                <a:t>做什么呢？</a:t>
              </a:r>
              <a:r>
                <a:rPr lang="en-US" altLang="zh-CN" sz="2400" b="1">
                  <a:latin typeface="宋体" panose="02010600030101010101" pitchFamily="2" charset="-122"/>
                </a:rPr>
                <a:t>“</a:t>
              </a:r>
              <a:r>
                <a:rPr lang="zh-CN" altLang="en-US" sz="2400" b="1">
                  <a:latin typeface="宋体" panose="02010600030101010101" pitchFamily="2" charset="-122"/>
                </a:rPr>
                <a:t>我</a:t>
              </a:r>
              <a:r>
                <a:rPr lang="en-US" altLang="zh-CN" sz="2400" b="1">
                  <a:latin typeface="宋体" panose="02010600030101010101" pitchFamily="2" charset="-122"/>
                </a:rPr>
                <a:t>”</a:t>
              </a:r>
              <a:r>
                <a:rPr lang="zh-CN" altLang="en-US" sz="2400" b="1">
                  <a:latin typeface="宋体" panose="02010600030101010101" pitchFamily="2" charset="-122"/>
                </a:rPr>
                <a:t>又是怎么做的？（朗读课文</a:t>
              </a:r>
              <a:r>
                <a:rPr lang="en-US" altLang="zh-CN" sz="2400" b="1">
                  <a:latin typeface="宋体" panose="02010600030101010101" pitchFamily="2" charset="-122"/>
                </a:rPr>
                <a:t>6～16</a:t>
              </a:r>
              <a:r>
                <a:rPr lang="zh-CN" altLang="en-US" sz="2400" b="1">
                  <a:latin typeface="宋体" panose="02010600030101010101" pitchFamily="2" charset="-122"/>
                </a:rPr>
                <a:t>自然段，找一找，画一画）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9367" y="1629063"/>
            <a:ext cx="1977583" cy="2596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388" name="组合 9"/>
          <p:cNvGrpSpPr/>
          <p:nvPr/>
        </p:nvGrpSpPr>
        <p:grpSpPr>
          <a:xfrm>
            <a:off x="541338" y="911225"/>
            <a:ext cx="1425575" cy="436563"/>
            <a:chOff x="467544" y="1510576"/>
            <a:chExt cx="1425836" cy="437515"/>
          </a:xfrm>
        </p:grpSpPr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505651" y="1510576"/>
              <a:ext cx="1387729" cy="4375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80" tIns="34290" rIns="68580" bIns="3429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16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noProof="1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讨论交流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856860" y="1563078"/>
              <a:ext cx="36520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  <p:sp>
          <p:nvSpPr>
            <p:cNvPr id="13" name="矩形 12"/>
            <p:cNvSpPr/>
            <p:nvPr/>
          </p:nvSpPr>
          <p:spPr>
            <a:xfrm>
              <a:off x="467544" y="1563078"/>
              <a:ext cx="36519" cy="324556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kumimoji="1" lang="zh-CN" altLang="en-US" sz="100" noProof="1"/>
            </a:p>
          </p:txBody>
        </p:sp>
      </p:grpSp>
      <p:sp>
        <p:nvSpPr>
          <p:cNvPr id="14" name="副标题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1"/>
          <p:cNvGrpSpPr/>
          <p:nvPr/>
        </p:nvGrpSpPr>
        <p:grpSpPr>
          <a:xfrm>
            <a:off x="1376363" y="1231900"/>
            <a:ext cx="1790700" cy="668338"/>
            <a:chOff x="1805454" y="1150675"/>
            <a:chExt cx="2387936" cy="890231"/>
          </a:xfrm>
        </p:grpSpPr>
        <p:grpSp>
          <p:nvGrpSpPr>
            <p:cNvPr id="17432" name="组合 1"/>
            <p:cNvGrpSpPr/>
            <p:nvPr/>
          </p:nvGrpSpPr>
          <p:grpSpPr>
            <a:xfrm>
              <a:off x="1805454" y="1150675"/>
              <a:ext cx="889520" cy="890231"/>
              <a:chOff x="1177925" y="1796132"/>
              <a:chExt cx="889520" cy="890231"/>
            </a:xfrm>
          </p:grpSpPr>
          <p:pic>
            <p:nvPicPr>
              <p:cNvPr id="17434" name="图片 2" descr="59aecb9db8c2d_610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177925" y="1796132"/>
                <a:ext cx="889520" cy="890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35" name="文本框 4"/>
              <p:cNvSpPr txBox="1">
                <a:spLocks noChangeArrowheads="1"/>
              </p:cNvSpPr>
              <p:nvPr/>
            </p:nvSpPr>
            <p:spPr bwMode="auto">
              <a:xfrm>
                <a:off x="1358877" y="1916863"/>
                <a:ext cx="519998" cy="737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3000" b="1">
                    <a:solidFill>
                      <a:srgbClr val="BAC8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</a:p>
            </p:txBody>
          </p:sp>
        </p:grpSp>
        <p:sp>
          <p:nvSpPr>
            <p:cNvPr id="17433" name="TextBox 4"/>
            <p:cNvSpPr txBox="1">
              <a:spLocks noChangeArrowheads="1"/>
            </p:cNvSpPr>
            <p:nvPr/>
          </p:nvSpPr>
          <p:spPr bwMode="auto">
            <a:xfrm>
              <a:off x="3030070" y="1290917"/>
              <a:ext cx="1163320" cy="675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700" b="1">
                  <a:latin typeface="宋体" panose="02010600030101010101" pitchFamily="2" charset="-122"/>
                </a:rPr>
                <a:t>洗脚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114675" y="1323975"/>
            <a:ext cx="46656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FF0000"/>
                </a:solidFill>
                <a:latin typeface="宋体" panose="02010600030101010101" pitchFamily="2" charset="-122"/>
              </a:rPr>
              <a:t>（要求奶奶讲宝葫芦的故事）</a:t>
            </a:r>
          </a:p>
        </p:txBody>
      </p:sp>
      <p:grpSp>
        <p:nvGrpSpPr>
          <p:cNvPr id="4" name="组合 12"/>
          <p:cNvGrpSpPr/>
          <p:nvPr/>
        </p:nvGrpSpPr>
        <p:grpSpPr>
          <a:xfrm>
            <a:off x="1800225" y="2462213"/>
            <a:ext cx="2346325" cy="668337"/>
            <a:chOff x="2370231" y="2791216"/>
            <a:chExt cx="3128122" cy="890231"/>
          </a:xfrm>
        </p:grpSpPr>
        <p:grpSp>
          <p:nvGrpSpPr>
            <p:cNvPr id="17428" name="组合 6"/>
            <p:cNvGrpSpPr/>
            <p:nvPr/>
          </p:nvGrpSpPr>
          <p:grpSpPr>
            <a:xfrm>
              <a:off x="2370231" y="2791216"/>
              <a:ext cx="889520" cy="890231"/>
              <a:chOff x="1177925" y="1796132"/>
              <a:chExt cx="889520" cy="890231"/>
            </a:xfrm>
          </p:grpSpPr>
          <p:pic>
            <p:nvPicPr>
              <p:cNvPr id="17430" name="图片 7" descr="59aecb9db8c2d_610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177925" y="1796132"/>
                <a:ext cx="889520" cy="890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31" name="文本框 4"/>
              <p:cNvSpPr txBox="1">
                <a:spLocks noChangeArrowheads="1"/>
              </p:cNvSpPr>
              <p:nvPr/>
            </p:nvSpPr>
            <p:spPr bwMode="auto">
              <a:xfrm>
                <a:off x="1358877" y="1916863"/>
                <a:ext cx="519998" cy="737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3000" b="1">
                    <a:solidFill>
                      <a:srgbClr val="BAC8E3"/>
                    </a:solidFill>
                    <a:latin typeface="微软雅黑" panose="020b0503020204020204" pitchFamily="34" charset="-122"/>
                  </a:rPr>
                  <a:t>2</a:t>
                </a:r>
                <a:endParaRPr lang="en-US" altLang="zh-CN" sz="3000" b="1">
                  <a:solidFill>
                    <a:srgbClr val="BAC8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429" name="TextBox 9"/>
            <p:cNvSpPr txBox="1">
              <a:spLocks noChangeArrowheads="1"/>
            </p:cNvSpPr>
            <p:nvPr/>
          </p:nvSpPr>
          <p:spPr bwMode="auto">
            <a:xfrm>
              <a:off x="3415553" y="2895599"/>
              <a:ext cx="2082800" cy="675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700" b="1">
                  <a:latin typeface="宋体" panose="02010600030101010101" pitchFamily="2" charset="-122"/>
                </a:rPr>
                <a:t>剪脚指甲</a:t>
              </a:r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103688" y="2527300"/>
            <a:ext cx="466566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FF0000"/>
                </a:solidFill>
                <a:latin typeface="宋体" panose="02010600030101010101" pitchFamily="2" charset="-122"/>
              </a:rPr>
              <a:t>（要求奶奶讲宝葫芦的故事）</a:t>
            </a:r>
          </a:p>
        </p:txBody>
      </p:sp>
      <p:grpSp>
        <p:nvGrpSpPr>
          <p:cNvPr id="7" name="组合 21"/>
          <p:cNvGrpSpPr/>
          <p:nvPr/>
        </p:nvGrpSpPr>
        <p:grpSpPr>
          <a:xfrm>
            <a:off x="3667125" y="2779713"/>
            <a:ext cx="819150" cy="1960562"/>
            <a:chOff x="4860735" y="3214126"/>
            <a:chExt cx="1092291" cy="2614562"/>
          </a:xfrm>
        </p:grpSpPr>
        <p:sp>
          <p:nvSpPr>
            <p:cNvPr id="17420" name="文本框 5"/>
            <p:cNvSpPr txBox="1">
              <a:spLocks noChangeArrowheads="1"/>
            </p:cNvSpPr>
            <p:nvPr/>
          </p:nvSpPr>
          <p:spPr bwMode="auto">
            <a:xfrm>
              <a:off x="4896704" y="3536857"/>
              <a:ext cx="805310" cy="982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4200" b="1">
                  <a:solidFill>
                    <a:srgbClr val="FF0000"/>
                  </a:solidFill>
                  <a:ea typeface="微软雅黑" panose="020b0503020204020204" pitchFamily="34" charset="-122"/>
                  <a:sym typeface="微软雅黑" panose="020b0503020204020204" pitchFamily="34" charset="-122"/>
                </a:rPr>
                <a:t>·</a:t>
              </a:r>
            </a:p>
          </p:txBody>
        </p:sp>
        <p:sp>
          <p:nvSpPr>
            <p:cNvPr id="17421" name="文本框 5"/>
            <p:cNvSpPr txBox="1">
              <a:spLocks noChangeArrowheads="1"/>
            </p:cNvSpPr>
            <p:nvPr/>
          </p:nvSpPr>
          <p:spPr bwMode="auto">
            <a:xfrm>
              <a:off x="5147716" y="4505045"/>
              <a:ext cx="805310" cy="982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4200" b="1">
                  <a:solidFill>
                    <a:srgbClr val="FF0000"/>
                  </a:solidFill>
                  <a:ea typeface="微软雅黑" panose="020b0503020204020204" pitchFamily="34" charset="-122"/>
                  <a:sym typeface="微软雅黑" panose="020b0503020204020204" pitchFamily="34" charset="-122"/>
                </a:rPr>
                <a:t>·</a:t>
              </a:r>
            </a:p>
          </p:txBody>
        </p:sp>
        <p:grpSp>
          <p:nvGrpSpPr>
            <p:cNvPr id="17422" name="组合 20"/>
            <p:cNvGrpSpPr/>
            <p:nvPr/>
          </p:nvGrpSpPr>
          <p:grpSpPr>
            <a:xfrm>
              <a:off x="4860735" y="3214126"/>
              <a:ext cx="1038505" cy="2614562"/>
              <a:chOff x="4860735" y="3214126"/>
              <a:chExt cx="1038505" cy="2614562"/>
            </a:xfrm>
          </p:grpSpPr>
          <p:sp>
            <p:nvSpPr>
              <p:cNvPr id="17423" name="文本框 5"/>
              <p:cNvSpPr txBox="1">
                <a:spLocks noChangeArrowheads="1"/>
              </p:cNvSpPr>
              <p:nvPr/>
            </p:nvSpPr>
            <p:spPr bwMode="auto">
              <a:xfrm>
                <a:off x="5004168" y="3841657"/>
                <a:ext cx="661988" cy="982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lvl="1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lvl="2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lvl="3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lvl="4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lvl="5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lvl="6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lvl="7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lvl="8" indent="-2286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4200" b="1">
                    <a:solidFill>
                      <a:srgbClr val="FF0000"/>
                    </a:solidFill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·</a:t>
                </a:r>
              </a:p>
            </p:txBody>
          </p:sp>
          <p:grpSp>
            <p:nvGrpSpPr>
              <p:cNvPr id="17424" name="组合 19"/>
              <p:cNvGrpSpPr/>
              <p:nvPr/>
            </p:nvGrpSpPr>
            <p:grpSpPr>
              <a:xfrm>
                <a:off x="4860735" y="3214126"/>
                <a:ext cx="1038505" cy="2614562"/>
                <a:chOff x="4860735" y="3214126"/>
                <a:chExt cx="1038505" cy="2614562"/>
              </a:xfrm>
            </p:grpSpPr>
            <p:sp>
              <p:nvSpPr>
                <p:cNvPr id="17425" name="文本框 5"/>
                <p:cNvSpPr txBox="1">
                  <a:spLocks noChangeArrowheads="1"/>
                </p:cNvSpPr>
                <p:nvPr/>
              </p:nvSpPr>
              <p:spPr bwMode="auto">
                <a:xfrm>
                  <a:off x="5075887" y="4146457"/>
                  <a:ext cx="661988" cy="9829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742950" lvl="1" indent="-28575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143000" lvl="2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600200" lvl="3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057400" lvl="4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514600" lvl="5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971800" lvl="6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429000" lvl="7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886200" lvl="8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/>
                  <a:r>
                    <a:rPr lang="en-US" altLang="zh-CN" sz="4200" b="1">
                      <a:solidFill>
                        <a:srgbClr val="FF0000"/>
                      </a:solidFill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·</a:t>
                  </a:r>
                </a:p>
              </p:txBody>
            </p:sp>
            <p:sp>
              <p:nvSpPr>
                <p:cNvPr id="17426" name="文本框 5"/>
                <p:cNvSpPr txBox="1">
                  <a:spLocks noChangeArrowheads="1"/>
                </p:cNvSpPr>
                <p:nvPr/>
              </p:nvSpPr>
              <p:spPr bwMode="auto">
                <a:xfrm>
                  <a:off x="5237252" y="4845708"/>
                  <a:ext cx="661988" cy="9829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742950" lvl="1" indent="-28575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143000" lvl="2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600200" lvl="3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057400" lvl="4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514600" lvl="5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971800" lvl="6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429000" lvl="7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886200" lvl="8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/>
                  <a:r>
                    <a:rPr lang="en-US" altLang="zh-CN" sz="4200" b="1">
                      <a:solidFill>
                        <a:srgbClr val="FF0000"/>
                      </a:solidFill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·</a:t>
                  </a:r>
                </a:p>
              </p:txBody>
            </p:sp>
            <p:sp>
              <p:nvSpPr>
                <p:cNvPr id="17427" name="文本框 5"/>
                <p:cNvSpPr txBox="1">
                  <a:spLocks noChangeArrowheads="1"/>
                </p:cNvSpPr>
                <p:nvPr/>
              </p:nvSpPr>
              <p:spPr bwMode="auto">
                <a:xfrm>
                  <a:off x="4860735" y="3214126"/>
                  <a:ext cx="661988" cy="9829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742950" lvl="1" indent="-28575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143000" lvl="2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600200" lvl="3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057400" lvl="4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514600" lvl="5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971800" lvl="6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429000" lvl="7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886200" lvl="8" indent="-22860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/>
                  <a:r>
                    <a:rPr lang="en-US" altLang="zh-CN" sz="4200" b="1">
                      <a:solidFill>
                        <a:srgbClr val="FF0000"/>
                      </a:solidFill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·</a:t>
                  </a:r>
                </a:p>
              </p:txBody>
            </p:sp>
          </p:grpSp>
        </p:grpSp>
      </p:grpSp>
      <p:sp>
        <p:nvSpPr>
          <p:cNvPr id="23" name="圆角矩形 22"/>
          <p:cNvSpPr/>
          <p:nvPr/>
        </p:nvSpPr>
        <p:spPr>
          <a:xfrm>
            <a:off x="4755484" y="3219934"/>
            <a:ext cx="3200400" cy="1317813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8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400" b="1" noProof="1">
                <a:solidFill>
                  <a:schemeClr val="accent5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还有哪些事情我也会要求奶奶讲宝葫芦的故事呢？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26" y="2779753"/>
            <a:ext cx="1699400" cy="22312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副标题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808038" y="841375"/>
            <a:ext cx="610552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    我就这么着，从很小的时候起，听奶奶讲故事，一直听到我十来岁。奶奶每次讲的都不一样。</a:t>
            </a:r>
          </a:p>
        </p:txBody>
      </p:sp>
      <p:sp>
        <p:nvSpPr>
          <p:cNvPr id="3" name="椭圆 2"/>
          <p:cNvSpPr/>
          <p:nvPr/>
        </p:nvSpPr>
        <p:spPr>
          <a:xfrm>
            <a:off x="2292350" y="835025"/>
            <a:ext cx="1069975" cy="51117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defRPr/>
            </a:pPr>
            <a:endParaRPr lang="zh-CN" altLang="en-US" sz="100" noProof="1"/>
          </a:p>
        </p:txBody>
      </p:sp>
      <p:cxnSp>
        <p:nvCxnSpPr>
          <p:cNvPr id="4" name="直接连接符 3"/>
          <p:cNvCxnSpPr/>
          <p:nvPr/>
        </p:nvCxnSpPr>
        <p:spPr>
          <a:xfrm>
            <a:off x="2549525" y="1350963"/>
            <a:ext cx="547688" cy="11398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5"/>
          <p:cNvGrpSpPr/>
          <p:nvPr/>
        </p:nvGrpSpPr>
        <p:grpSpPr>
          <a:xfrm>
            <a:off x="1200150" y="2490788"/>
            <a:ext cx="4164013" cy="1331912"/>
            <a:chOff x="2720" y="5312"/>
            <a:chExt cx="8744" cy="2797"/>
          </a:xfrm>
        </p:grpSpPr>
        <p:sp>
          <p:nvSpPr>
            <p:cNvPr id="7" name="椭圆 6"/>
            <p:cNvSpPr/>
            <p:nvPr/>
          </p:nvSpPr>
          <p:spPr>
            <a:xfrm>
              <a:off x="2720" y="5312"/>
              <a:ext cx="8744" cy="27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fontAlgn="auto">
                <a:defRPr/>
              </a:pPr>
              <a:endParaRPr lang="zh-CN" altLang="en-US" sz="100" noProof="1"/>
            </a:p>
          </p:txBody>
        </p:sp>
        <p:sp>
          <p:nvSpPr>
            <p:cNvPr id="8" name="文本框 5"/>
            <p:cNvSpPr txBox="1"/>
            <p:nvPr/>
          </p:nvSpPr>
          <p:spPr>
            <a:xfrm>
              <a:off x="3873" y="5799"/>
              <a:ext cx="7394" cy="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defRPr/>
              </a:pPr>
              <a:r>
                <a:rPr lang="zh-CN" altLang="en-US" sz="2700" spc="200" noProof="1">
                  <a:solidFill>
                    <a:srgbClr val="0000FF"/>
                  </a:solidFill>
                  <a:latin typeface="+mn-lt"/>
                  <a:ea typeface="+mn-ea"/>
                </a:rPr>
                <a:t>奶奶要求我做什么，我就让奶奶讲故事。</a:t>
              </a:r>
              <a:endParaRPr lang="zh-CN" altLang="en-US" sz="2700" spc="200" noProof="1">
                <a:solidFill>
                  <a:srgbClr val="0000FF"/>
                </a:solidFill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 flipV="1">
            <a:off x="2940050" y="1665288"/>
            <a:ext cx="2730500" cy="15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971550" y="3979863"/>
            <a:ext cx="7256463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宝葫芦究竟是个怎样的宝贝，能让王葆如此着迷呢？</a:t>
            </a:r>
          </a:p>
        </p:txBody>
      </p:sp>
      <p:sp>
        <p:nvSpPr>
          <p:cNvPr id="12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63638" y="190500"/>
            <a:ext cx="1916112" cy="369888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2025" noProof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二、新课讲解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lang="zh-CN" altLang="en-US" sz="2025" b="1" noProof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/>
            </a:pPr>
            <a:endParaRPr lang="zh-CN" altLang="en-US" sz="100" noProof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https://d.book118.com/855003100301011041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13"/>
</p:tagLst>
</file>

<file path=ppt/tags/tag14.xml><?xml version="1.0" encoding="utf-8"?>
<p:tagLst xmlns:p="http://schemas.openxmlformats.org/presentationml/2006/main">
  <p:tag name="KSO_WM_BEAUTIFY_FLAG" val="#wm#"/>
  <p:tag name="KSO_WM_SLIDE_ID" val="custom20184553_1"/>
  <p:tag name="KSO_WM_SLIDE_INDEX" val="1"/>
  <p:tag name="KSO_WM_SLIDE_ITEM_CNT" val="2"/>
  <p:tag name="KSO_WM_SLIDE_LAYOUT" val="a_b"/>
  <p:tag name="KSO_WM_SLIDE_LAYOUT_CNT" val="1_1"/>
  <p:tag name="KSO_WM_SLIDE_MODEL_TYPE" val="cover"/>
  <p:tag name="KSO_WM_SLIDE_POSITION" val="66*144"/>
  <p:tag name="KSO_WM_SLIDE_SIZE" val="828*343"/>
  <p:tag name="KSO_WM_SLIDE_SUBTYPE" val="pureTxt"/>
  <p:tag name="KSO_WM_SLIDE_TYPE" val="title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596"/>
  <p:tag name="KSO_WM_UNIT_CLEAR" val="1"/>
  <p:tag name="KSO_WM_UNIT_COMPATIBLE" val="0"/>
  <p:tag name="KSO_WM_UNIT_HIGHLIGHT" val="0"/>
  <p:tag name="KSO_WM_UNIT_ID" val="custom596_1*b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b"/>
  <p:tag name="KSO_WM_UNIT_VALUE" val="66"/>
</p:tagLst>
</file>

<file path=ppt/tags/tag3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ppt/theme/theme3.xml><?xml version="1.0" encoding="utf-8"?>
<a:theme xmlns:r="http://schemas.openxmlformats.org/officeDocument/2006/relationships" xmlns:a="http://schemas.openxmlformats.org/drawingml/2006/main" name="0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298</Paragraphs>
  <Slides>50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baseType="lpstr" size="63">
      <vt:lpstr>Arial</vt:lpstr>
      <vt:lpstr>Calibri</vt:lpstr>
      <vt:lpstr>微软雅黑</vt:lpstr>
      <vt:lpstr>宋体</vt:lpstr>
      <vt:lpstr>楷体_GB2312</vt:lpstr>
      <vt:lpstr>楷体</vt:lpstr>
      <vt:lpstr>方正新楷体_GBK</vt:lpstr>
      <vt:lpstr>汉仪旗黑-55</vt:lpstr>
      <vt:lpstr>黑体</vt:lpstr>
      <vt:lpstr>Wingdings</vt:lpstr>
      <vt:lpstr>Times New Roman</vt:lpstr>
      <vt:lpstr>GB Pinyinok-D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25 宝葫芦的秘密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2024-09-02T12:23:12.093</cp:lastPrinted>
  <dcterms:created xsi:type="dcterms:W3CDTF">2024-09-02T04:23:12Z</dcterms:created>
  <dcterms:modified xsi:type="dcterms:W3CDTF">2024-09-02T04:23:15Z</dcterms:modified>
</cp:coreProperties>
</file>