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C96A9-0548-4191-AB4D-7D9DF67D1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3D634-9F3F-4823-B90B-3CCB43B02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DBF17-D82B-4CE8-96F1-391EC913E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FC557-0D49-47B8-89ED-0B1EBFDF8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EF3D5C-D14D-452A-8389-B01E74722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923849-0B83-45B2-BE24-17FEAE109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90E9D7-238A-461B-ABB5-DF9875167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A214D-40F3-4549-8D05-162AA82FC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A3AD1-394C-404D-9E90-C8C7CE867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59CA9-8AA7-45B2-B11D-8DE9782EF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A2C13-4D22-4C0F-B3E6-78FBE1FD3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6325452" y="2201509"/>
            <a:ext cx="1295400" cy="1295400"/>
          </a:xfrm>
          <a:custGeom>
            <a:rect l="l" t="t" r="r" b="b"/>
            <a:pathLst>
              <a:path w="1295400" h="1295400">
                <a:moveTo>
                  <a:pt x="1295399" y="1295400"/>
                </a:moveTo>
                <a:lnTo>
                  <a:pt x="0" y="1295400"/>
                </a:lnTo>
                <a:lnTo>
                  <a:pt x="0" y="0"/>
                </a:lnTo>
                <a:lnTo>
                  <a:pt x="1295399" y="0"/>
                </a:lnTo>
                <a:lnTo>
                  <a:pt x="1295399" y="1295400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4571267" y="3917777"/>
            <a:ext cx="1295400" cy="1295400"/>
          </a:xfrm>
          <a:custGeom>
            <a:rect l="l" t="t" r="r" b="b"/>
            <a:pathLst>
              <a:path w="1295400" h="1295400">
                <a:moveTo>
                  <a:pt x="1295400" y="1295400"/>
                </a:moveTo>
                <a:lnTo>
                  <a:pt x="0" y="1295400"/>
                </a:lnTo>
                <a:lnTo>
                  <a:pt x="0" y="0"/>
                </a:lnTo>
                <a:lnTo>
                  <a:pt x="1295400" y="0"/>
                </a:lnTo>
                <a:lnTo>
                  <a:pt x="1295400" y="1295400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6325452" y="3917777"/>
            <a:ext cx="1295400" cy="1295400"/>
          </a:xfrm>
          <a:custGeom>
            <a:rect l="l" t="t" r="r" b="b"/>
            <a:pathLst>
              <a:path w="1295400" h="1295400">
                <a:moveTo>
                  <a:pt x="1295399" y="1295400"/>
                </a:moveTo>
                <a:lnTo>
                  <a:pt x="0" y="1295400"/>
                </a:lnTo>
                <a:lnTo>
                  <a:pt x="0" y="0"/>
                </a:lnTo>
                <a:lnTo>
                  <a:pt x="1295399" y="0"/>
                </a:lnTo>
                <a:lnTo>
                  <a:pt x="1295399" y="1295400"/>
                </a:lnTo>
                <a:close/>
              </a:path>
            </a:pathLst>
          </a:custGeom>
          <a:solidFill>
            <a:srgbClr val="52C6B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8128"/>
            <a:ext cx="2682240" cy="6852284"/>
          </a:xfrm>
          <a:custGeom>
            <a:rect l="l" t="t" r="r" b="b"/>
            <a:pathLst>
              <a:path w="2682240" h="6852284">
                <a:moveTo>
                  <a:pt x="2682239" y="6851904"/>
                </a:moveTo>
                <a:lnTo>
                  <a:pt x="0" y="6851904"/>
                </a:lnTo>
                <a:lnTo>
                  <a:pt x="0" y="0"/>
                </a:lnTo>
                <a:lnTo>
                  <a:pt x="2682239" y="0"/>
                </a:lnTo>
                <a:lnTo>
                  <a:pt x="2682239" y="6851904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37819" y="1593357"/>
            <a:ext cx="5059680" cy="4404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6.jpe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7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4.png" /><Relationship Id="rId12" Type="http://schemas.openxmlformats.org/officeDocument/2006/relationships/image" Target="../media/image13.png" /><Relationship Id="rId2" Type="http://schemas.openxmlformats.org/officeDocument/2006/relationships/image" Target="../media/image18.png" /><Relationship Id="rId3" Type="http://schemas.openxmlformats.org/officeDocument/2006/relationships/image" Target="../media/image19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20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14" Type="http://schemas.openxmlformats.org/officeDocument/2006/relationships/image" Target="../media/image14.png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2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0024221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414012" y="4180913"/>
            <a:ext cx="439420" cy="439420"/>
          </a:xfrm>
          <a:custGeom>
            <a:rect l="l" t="t" r="r" b="b"/>
            <a:pathLst>
              <a:path w="439420" h="439420">
                <a:moveTo>
                  <a:pt x="438912" y="219456"/>
                </a:moveTo>
                <a:lnTo>
                  <a:pt x="0" y="219456"/>
                </a:lnTo>
                <a:lnTo>
                  <a:pt x="4459" y="175227"/>
                </a:lnTo>
                <a:lnTo>
                  <a:pt x="17246" y="134033"/>
                </a:lnTo>
                <a:lnTo>
                  <a:pt x="37480" y="96756"/>
                </a:lnTo>
                <a:lnTo>
                  <a:pt x="64278" y="64277"/>
                </a:lnTo>
                <a:lnTo>
                  <a:pt x="96757" y="37479"/>
                </a:lnTo>
                <a:lnTo>
                  <a:pt x="134036" y="17245"/>
                </a:lnTo>
                <a:lnTo>
                  <a:pt x="175233" y="4458"/>
                </a:lnTo>
                <a:lnTo>
                  <a:pt x="219456" y="0"/>
                </a:lnTo>
                <a:lnTo>
                  <a:pt x="263685" y="4459"/>
                </a:lnTo>
                <a:lnTo>
                  <a:pt x="304879" y="17246"/>
                </a:lnTo>
                <a:lnTo>
                  <a:pt x="342156" y="37480"/>
                </a:lnTo>
                <a:lnTo>
                  <a:pt x="374635" y="64277"/>
                </a:lnTo>
                <a:lnTo>
                  <a:pt x="401432" y="96756"/>
                </a:lnTo>
                <a:lnTo>
                  <a:pt x="421666" y="134034"/>
                </a:lnTo>
                <a:lnTo>
                  <a:pt x="434453" y="175228"/>
                </a:lnTo>
                <a:lnTo>
                  <a:pt x="438912" y="219456"/>
                </a:lnTo>
                <a:close/>
              </a:path>
              <a:path w="439420" h="439420">
                <a:moveTo>
                  <a:pt x="219456" y="438911"/>
                </a:moveTo>
                <a:lnTo>
                  <a:pt x="175228" y="434453"/>
                </a:lnTo>
                <a:lnTo>
                  <a:pt x="134034" y="421666"/>
                </a:lnTo>
                <a:lnTo>
                  <a:pt x="96756" y="401432"/>
                </a:lnTo>
                <a:lnTo>
                  <a:pt x="64277" y="374634"/>
                </a:lnTo>
                <a:lnTo>
                  <a:pt x="37479" y="342155"/>
                </a:lnTo>
                <a:lnTo>
                  <a:pt x="17246" y="304878"/>
                </a:lnTo>
                <a:lnTo>
                  <a:pt x="4458" y="263684"/>
                </a:lnTo>
                <a:lnTo>
                  <a:pt x="0" y="219455"/>
                </a:lnTo>
                <a:lnTo>
                  <a:pt x="438912" y="219456"/>
                </a:lnTo>
                <a:lnTo>
                  <a:pt x="434453" y="263684"/>
                </a:lnTo>
                <a:lnTo>
                  <a:pt x="421666" y="304878"/>
                </a:lnTo>
                <a:lnTo>
                  <a:pt x="401432" y="342155"/>
                </a:lnTo>
                <a:lnTo>
                  <a:pt x="374634" y="374634"/>
                </a:lnTo>
                <a:lnTo>
                  <a:pt x="342156" y="401432"/>
                </a:lnTo>
                <a:lnTo>
                  <a:pt x="304878" y="421666"/>
                </a:lnTo>
                <a:lnTo>
                  <a:pt x="263684" y="434453"/>
                </a:lnTo>
                <a:lnTo>
                  <a:pt x="219456" y="43891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8143885" y="4180913"/>
            <a:ext cx="439420" cy="439420"/>
            <a:chOff x="8143885" y="4180913"/>
            <a:chExt cx="439420" cy="439420"/>
          </a:xfrm>
        </p:grpSpPr>
        <p:sp>
          <p:nvSpPr>
            <p:cNvPr id="5" name="object 5"/>
            <p:cNvSpPr/>
            <p:nvPr/>
          </p:nvSpPr>
          <p:spPr>
            <a:xfrm>
              <a:off x="8143885" y="4180913"/>
              <a:ext cx="439420" cy="439420"/>
            </a:xfrm>
            <a:custGeom>
              <a:rect l="l" t="t" r="r" b="b"/>
              <a:pathLst>
                <a:path w="439420" h="439420">
                  <a:moveTo>
                    <a:pt x="438914" y="219456"/>
                  </a:moveTo>
                  <a:lnTo>
                    <a:pt x="3" y="219456"/>
                  </a:lnTo>
                  <a:lnTo>
                    <a:pt x="4462" y="175227"/>
                  </a:lnTo>
                  <a:lnTo>
                    <a:pt x="17250" y="134033"/>
                  </a:lnTo>
                  <a:lnTo>
                    <a:pt x="37484" y="96756"/>
                  </a:lnTo>
                  <a:lnTo>
                    <a:pt x="64281" y="64277"/>
                  </a:lnTo>
                  <a:lnTo>
                    <a:pt x="96761" y="37479"/>
                  </a:lnTo>
                  <a:lnTo>
                    <a:pt x="134039" y="17245"/>
                  </a:lnTo>
                  <a:lnTo>
                    <a:pt x="175236" y="4458"/>
                  </a:lnTo>
                  <a:lnTo>
                    <a:pt x="219459" y="0"/>
                  </a:lnTo>
                  <a:lnTo>
                    <a:pt x="263687" y="4459"/>
                  </a:lnTo>
                  <a:lnTo>
                    <a:pt x="304881" y="17246"/>
                  </a:lnTo>
                  <a:lnTo>
                    <a:pt x="342158" y="37480"/>
                  </a:lnTo>
                  <a:lnTo>
                    <a:pt x="374637" y="64277"/>
                  </a:lnTo>
                  <a:lnTo>
                    <a:pt x="401434" y="96756"/>
                  </a:lnTo>
                  <a:lnTo>
                    <a:pt x="421668" y="134034"/>
                  </a:lnTo>
                  <a:lnTo>
                    <a:pt x="434455" y="175228"/>
                  </a:lnTo>
                  <a:lnTo>
                    <a:pt x="438914" y="219456"/>
                  </a:lnTo>
                  <a:close/>
                </a:path>
                <a:path w="439420" h="439420">
                  <a:moveTo>
                    <a:pt x="219457" y="438911"/>
                  </a:moveTo>
                  <a:lnTo>
                    <a:pt x="175228" y="434453"/>
                  </a:lnTo>
                  <a:lnTo>
                    <a:pt x="134033" y="421666"/>
                  </a:lnTo>
                  <a:lnTo>
                    <a:pt x="96756" y="401432"/>
                  </a:lnTo>
                  <a:lnTo>
                    <a:pt x="64277" y="374634"/>
                  </a:lnTo>
                  <a:lnTo>
                    <a:pt x="37479" y="342155"/>
                  </a:lnTo>
                  <a:lnTo>
                    <a:pt x="17245" y="304878"/>
                  </a:lnTo>
                  <a:lnTo>
                    <a:pt x="4458" y="263684"/>
                  </a:lnTo>
                  <a:lnTo>
                    <a:pt x="0" y="219455"/>
                  </a:lnTo>
                  <a:lnTo>
                    <a:pt x="438914" y="219456"/>
                  </a:lnTo>
                  <a:lnTo>
                    <a:pt x="434454" y="263684"/>
                  </a:lnTo>
                  <a:lnTo>
                    <a:pt x="421666" y="304878"/>
                  </a:lnTo>
                  <a:lnTo>
                    <a:pt x="401433" y="342155"/>
                  </a:lnTo>
                  <a:lnTo>
                    <a:pt x="374635" y="374634"/>
                  </a:lnTo>
                  <a:lnTo>
                    <a:pt x="342156" y="401432"/>
                  </a:lnTo>
                  <a:lnTo>
                    <a:pt x="304879" y="421666"/>
                  </a:lnTo>
                  <a:lnTo>
                    <a:pt x="263685" y="434453"/>
                  </a:lnTo>
                  <a:lnTo>
                    <a:pt x="219457" y="43891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265810" y="4278450"/>
              <a:ext cx="243840" cy="243839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733984" y="2469757"/>
            <a:ext cx="52832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FFFFFF"/>
                </a:solidFill>
              </a:rPr>
              <a:t>农资销售行业报告</a:t>
            </a:r>
            <a:endParaRPr sz="5150"/>
          </a:p>
        </p:txBody>
      </p:sp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5516757" y="4281220"/>
            <a:ext cx="243840" cy="2438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722424" y="2474264"/>
            <a:ext cx="1920239" cy="1920239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327660" rIns="0" bIns="0" rtlCol="0">
            <a:spAutoFit/>
          </a:bodyPr>
          <a:lstStyle/>
          <a:p>
            <a:pPr marL="187960">
              <a:lnSpc>
                <a:spcPct val="100000"/>
              </a:lnSpc>
              <a:spcBef>
                <a:spcPts val="2580"/>
              </a:spcBef>
            </a:pPr>
            <a:r>
              <a:rPr sz="6050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60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11227" y="1746130"/>
            <a:ext cx="4191000" cy="34213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0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2C3E55"/>
                </a:solidFill>
                <a:latin typeface="微软雅黑"/>
                <a:cs typeface="微软雅黑"/>
              </a:rPr>
              <a:t>行业概述与发展趋势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2C3E55"/>
                </a:solidFill>
                <a:latin typeface="微软雅黑"/>
                <a:cs typeface="微软雅黑"/>
              </a:rPr>
              <a:t>市场竞争格局分析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2C3E55"/>
                </a:solidFill>
                <a:latin typeface="微软雅黑"/>
                <a:cs typeface="微软雅黑"/>
              </a:rPr>
              <a:t>消费者需求与购买行为研究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2C3E55"/>
                </a:solidFill>
                <a:latin typeface="微软雅黑"/>
                <a:cs typeface="微软雅黑"/>
              </a:rPr>
              <a:t>渠道拓展与运营管理优化探讨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2C3E55"/>
                </a:solidFill>
                <a:latin typeface="微软雅黑"/>
                <a:cs typeface="微软雅黑"/>
              </a:rPr>
              <a:t>产品创新与质量提升路径研究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2C3E55"/>
                </a:solidFill>
                <a:latin typeface="微软雅黑"/>
                <a:cs typeface="微软雅黑"/>
              </a:rPr>
              <a:t>营销策略调整及推广手段更新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7595" y="2992034"/>
            <a:ext cx="439737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0" spc="-10">
                <a:solidFill>
                  <a:srgbClr val="2C3E55"/>
                </a:solidFill>
                <a:latin typeface="微软雅黑"/>
                <a:cs typeface="微软雅黑"/>
              </a:rPr>
              <a:t>行业概述与发展趋势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42150" y="3008634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7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67763" y="1600640"/>
            <a:ext cx="9862820" cy="4098290"/>
            <a:chOff x="1167763" y="1600640"/>
            <a:chExt cx="9862820" cy="4098290"/>
          </a:xfrm>
        </p:grpSpPr>
        <p:sp>
          <p:nvSpPr>
            <p:cNvPr id="3" name="object 3"/>
            <p:cNvSpPr/>
            <p:nvPr/>
          </p:nvSpPr>
          <p:spPr>
            <a:xfrm>
              <a:off x="1167763" y="1600640"/>
              <a:ext cx="9862820" cy="4098290"/>
            </a:xfrm>
            <a:custGeom>
              <a:rect l="l" t="t" r="r" b="b"/>
              <a:pathLst>
                <a:path w="9862820" h="4098290">
                  <a:moveTo>
                    <a:pt x="9862567" y="4097662"/>
                  </a:moveTo>
                  <a:lnTo>
                    <a:pt x="0" y="4097662"/>
                  </a:lnTo>
                  <a:lnTo>
                    <a:pt x="0" y="0"/>
                  </a:lnTo>
                  <a:lnTo>
                    <a:pt x="9862567" y="0"/>
                  </a:lnTo>
                  <a:lnTo>
                    <a:pt x="9862567" y="4097662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552790" y="1859907"/>
              <a:ext cx="271145" cy="271145"/>
            </a:xfrm>
            <a:custGeom>
              <a:rect l="l" t="t" r="r" b="b"/>
              <a:pathLst>
                <a:path w="271144" h="271144">
                  <a:moveTo>
                    <a:pt x="270893" y="270892"/>
                  </a:moveTo>
                  <a:lnTo>
                    <a:pt x="0" y="270892"/>
                  </a:lnTo>
                  <a:lnTo>
                    <a:pt x="0" y="0"/>
                  </a:lnTo>
                  <a:lnTo>
                    <a:pt x="270893" y="0"/>
                  </a:lnTo>
                  <a:lnTo>
                    <a:pt x="270893" y="27089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167763" y="1600640"/>
            <a:ext cx="9862820" cy="4098290"/>
          </a:xfrm>
          <a:prstGeom prst="rect">
            <a:avLst/>
          </a:prstGeom>
        </p:spPr>
        <p:txBody>
          <a:bodyPr vert="horz" wrap="square" lIns="0" tIns="226060" rIns="0" bIns="0" rtlCol="0">
            <a:spAutoFit/>
          </a:bodyPr>
          <a:lstStyle/>
          <a:p>
            <a:pPr marL="1045210">
              <a:lnSpc>
                <a:spcPct val="100000"/>
              </a:lnSpc>
              <a:spcBef>
                <a:spcPts val="1780"/>
              </a:spcBef>
            </a:pP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行业定</a:t>
            </a:r>
            <a:r>
              <a:rPr sz="2000" b="1" spc="-50">
                <a:solidFill>
                  <a:srgbClr val="FFFFFF"/>
                </a:solidFill>
                <a:latin typeface="微软雅黑"/>
                <a:cs typeface="微软雅黑"/>
              </a:rPr>
              <a:t>义</a:t>
            </a:r>
            <a:endParaRPr sz="2000">
              <a:latin typeface="微软雅黑"/>
              <a:cs typeface="微软雅黑"/>
            </a:endParaRPr>
          </a:p>
          <a:p>
            <a:pPr marL="1045210" marR="808355">
              <a:lnSpc>
                <a:spcPct val="150000"/>
              </a:lnSpc>
              <a:spcBef>
                <a:spcPts val="8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农资销售行业是指为农业生产提供必需物资和服务的商业活动，包括种子、肥料、农药、兽药、饲料、农机具等产品的销售。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700">
              <a:latin typeface="微软雅黑"/>
              <a:cs typeface="微软雅黑"/>
            </a:endParaRPr>
          </a:p>
          <a:p>
            <a:pPr marL="1045210">
              <a:lnSpc>
                <a:spcPct val="100000"/>
              </a:lnSpc>
            </a:pP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行业分</a:t>
            </a:r>
            <a:r>
              <a:rPr sz="2000" b="1" spc="-50">
                <a:solidFill>
                  <a:srgbClr val="FFFFFF"/>
                </a:solidFill>
                <a:latin typeface="微软雅黑"/>
                <a:cs typeface="微软雅黑"/>
              </a:rPr>
              <a:t>类</a:t>
            </a:r>
            <a:endParaRPr sz="2000">
              <a:latin typeface="微软雅黑"/>
              <a:cs typeface="微软雅黑"/>
            </a:endParaRPr>
          </a:p>
          <a:p>
            <a:pPr marL="1045210">
              <a:lnSpc>
                <a:spcPct val="100000"/>
              </a:lnSpc>
              <a:spcBef>
                <a:spcPts val="151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农资销售行业可分为化肥销售、农药销售、种子销售、饲料销售、农机具销售等子行业。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552790" y="3813831"/>
            <a:ext cx="271145" cy="271145"/>
          </a:xfrm>
          <a:custGeom>
            <a:rect l="l" t="t" r="r" b="b"/>
            <a:pathLst>
              <a:path w="271144" h="271145">
                <a:moveTo>
                  <a:pt x="270893" y="270893"/>
                </a:moveTo>
                <a:lnTo>
                  <a:pt x="0" y="270893"/>
                </a:lnTo>
                <a:lnTo>
                  <a:pt x="0" y="0"/>
                </a:lnTo>
                <a:lnTo>
                  <a:pt x="270893" y="0"/>
                </a:lnTo>
                <a:lnTo>
                  <a:pt x="270893" y="27089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农资销售行业定义及分类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市场规模与增长趋势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90170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A5B2"/>
                </a:solidFill>
                <a:latin typeface="微软雅黑"/>
                <a:cs typeface="微软雅黑"/>
              </a:rPr>
              <a:t>市场规</a:t>
            </a:r>
            <a:r>
              <a:rPr sz="1700" b="1" spc="-50">
                <a:solidFill>
                  <a:srgbClr val="00A5B2"/>
                </a:solidFill>
                <a:latin typeface="微软雅黑"/>
                <a:cs typeface="微软雅黑"/>
              </a:rPr>
              <a:t>模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916257" y="2455446"/>
            <a:ext cx="3073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农资销售市场规模庞大，涉及农业生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latin typeface="微软雅黑"/>
                <a:cs typeface="微软雅黑"/>
              </a:rPr>
              <a:t>产全过程，市场规模不断扩大。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863129" y="3920058"/>
            <a:ext cx="90170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A5B2"/>
                </a:solidFill>
                <a:latin typeface="微软雅黑"/>
                <a:cs typeface="微软雅黑"/>
              </a:rPr>
              <a:t>增长趋</a:t>
            </a:r>
            <a:r>
              <a:rPr sz="1700" b="1" spc="-50">
                <a:solidFill>
                  <a:srgbClr val="00A5B2"/>
                </a:solidFill>
                <a:latin typeface="微软雅黑"/>
                <a:cs typeface="微软雅黑"/>
              </a:rPr>
              <a:t>势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821007" y="4880918"/>
            <a:ext cx="32639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随着农业生产规模化和现代化的推进，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latin typeface="微软雅黑"/>
                <a:cs typeface="微软雅黑"/>
              </a:rPr>
              <a:t>农资销售行业将持续保持增长态势。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06500" y="1892300"/>
            <a:ext cx="4892675" cy="3446779"/>
            <a:chOff x="1206500" y="1892300"/>
            <a:chExt cx="4892675" cy="3446779"/>
          </a:xfrm>
        </p:grpSpPr>
        <p:sp>
          <p:nvSpPr>
            <p:cNvPr id="3" name="object 3"/>
            <p:cNvSpPr/>
            <p:nvPr/>
          </p:nvSpPr>
          <p:spPr>
            <a:xfrm>
              <a:off x="1996046" y="2418079"/>
              <a:ext cx="4103370" cy="2921635"/>
            </a:xfrm>
            <a:custGeom>
              <a:rect l="l" t="t" r="r" b="b"/>
              <a:pathLst>
                <a:path w="4103370" h="2921635">
                  <a:moveTo>
                    <a:pt x="4103001" y="0"/>
                  </a:moveTo>
                  <a:lnTo>
                    <a:pt x="0" y="0"/>
                  </a:lnTo>
                  <a:lnTo>
                    <a:pt x="0" y="44450"/>
                  </a:lnTo>
                  <a:lnTo>
                    <a:pt x="0" y="2875280"/>
                  </a:lnTo>
                  <a:lnTo>
                    <a:pt x="0" y="2921012"/>
                  </a:lnTo>
                  <a:lnTo>
                    <a:pt x="4103001" y="2921012"/>
                  </a:lnTo>
                  <a:lnTo>
                    <a:pt x="4103001" y="2875597"/>
                  </a:lnTo>
                  <a:lnTo>
                    <a:pt x="4103001" y="2875280"/>
                  </a:lnTo>
                  <a:lnTo>
                    <a:pt x="4103001" y="44907"/>
                  </a:lnTo>
                  <a:lnTo>
                    <a:pt x="4058170" y="44907"/>
                  </a:lnTo>
                  <a:lnTo>
                    <a:pt x="4058170" y="2875280"/>
                  </a:lnTo>
                  <a:lnTo>
                    <a:pt x="44831" y="2875280"/>
                  </a:lnTo>
                  <a:lnTo>
                    <a:pt x="44831" y="44450"/>
                  </a:lnTo>
                  <a:lnTo>
                    <a:pt x="4103001" y="44450"/>
                  </a:lnTo>
                  <a:lnTo>
                    <a:pt x="4103001" y="0"/>
                  </a:lnTo>
                  <a:close/>
                </a:path>
              </a:pathLst>
            </a:custGeom>
            <a:solidFill>
              <a:srgbClr val="00525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06500" y="1892300"/>
              <a:ext cx="4472211" cy="2920343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8529911" y="2090440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02235" rIns="0" bIns="0" rtlCol="0">
            <a:spAutoFit/>
          </a:bodyPr>
          <a:lstStyle/>
          <a:p>
            <a:pPr marL="114300">
              <a:lnSpc>
                <a:spcPct val="100000"/>
              </a:lnSpc>
              <a:spcBef>
                <a:spcPts val="805"/>
              </a:spcBef>
            </a:pPr>
            <a:r>
              <a:rPr sz="1400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529911" y="4048338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11760" rIns="0" bIns="0" rtlCol="0">
            <a:spAutoFit/>
          </a:bodyPr>
          <a:lstStyle/>
          <a:p>
            <a:pPr marL="114300">
              <a:lnSpc>
                <a:spcPct val="100000"/>
              </a:lnSpc>
              <a:spcBef>
                <a:spcPts val="880"/>
              </a:spcBef>
            </a:pPr>
            <a:r>
              <a:rPr sz="1400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756809" y="2423679"/>
            <a:ext cx="4025900" cy="12045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政策因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素</a:t>
            </a:r>
            <a:endParaRPr sz="2000">
              <a:latin typeface="微软雅黑"/>
              <a:cs typeface="微软雅黑"/>
            </a:endParaRPr>
          </a:p>
          <a:p>
            <a:pPr marL="12700" marR="5080" algn="ctr">
              <a:lnSpc>
                <a:spcPct val="150000"/>
              </a:lnSpc>
              <a:spcBef>
                <a:spcPts val="105"/>
              </a:spcBef>
            </a:pPr>
            <a:r>
              <a:rPr sz="1500" spc="-5">
                <a:latin typeface="微软雅黑"/>
                <a:cs typeface="微软雅黑"/>
              </a:rPr>
              <a:t>国家出台一系列支农惠农政策，如农业补贴、农业保险等，对农资销售行业产生积极影响。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756809" y="4381560"/>
            <a:ext cx="4025900" cy="12045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法规因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素</a:t>
            </a:r>
            <a:endParaRPr sz="2000">
              <a:latin typeface="微软雅黑"/>
              <a:cs typeface="微软雅黑"/>
            </a:endParaRPr>
          </a:p>
          <a:p>
            <a:pPr marL="12700" marR="5080" algn="ctr">
              <a:lnSpc>
                <a:spcPct val="150000"/>
              </a:lnSpc>
              <a:spcBef>
                <a:spcPts val="105"/>
              </a:spcBef>
            </a:pPr>
            <a:r>
              <a:rPr sz="1500" spc="-5">
                <a:latin typeface="微软雅黑"/>
                <a:cs typeface="微软雅黑"/>
              </a:rPr>
              <a:t>农资产品质量安全法规不断完善，对农资销售行业的规范发展起到推动作用。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政策法规影响因素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932160" y="1757232"/>
            <a:ext cx="1867535" cy="1866900"/>
            <a:chOff x="3932160" y="1757232"/>
            <a:chExt cx="1867535" cy="1866900"/>
          </a:xfrm>
        </p:grpSpPr>
        <p:sp>
          <p:nvSpPr>
            <p:cNvPr id="3" name="object 3"/>
            <p:cNvSpPr/>
            <p:nvPr/>
          </p:nvSpPr>
          <p:spPr>
            <a:xfrm>
              <a:off x="3932160" y="1757232"/>
              <a:ext cx="1867535" cy="1866900"/>
            </a:xfrm>
            <a:custGeom>
              <a:rect l="l" t="t" r="r" b="b"/>
              <a:pathLst>
                <a:path w="1867535" h="1866900">
                  <a:moveTo>
                    <a:pt x="1075851" y="1854200"/>
                  </a:moveTo>
                  <a:lnTo>
                    <a:pt x="791476" y="1854200"/>
                  </a:lnTo>
                  <a:lnTo>
                    <a:pt x="700326" y="1828800"/>
                  </a:lnTo>
                  <a:lnTo>
                    <a:pt x="570240" y="1790700"/>
                  </a:lnTo>
                  <a:lnTo>
                    <a:pt x="528882" y="1765300"/>
                  </a:lnTo>
                  <a:lnTo>
                    <a:pt x="488624" y="1752600"/>
                  </a:lnTo>
                  <a:lnTo>
                    <a:pt x="449525" y="1727200"/>
                  </a:lnTo>
                  <a:lnTo>
                    <a:pt x="411643" y="1701800"/>
                  </a:lnTo>
                  <a:lnTo>
                    <a:pt x="375038" y="1676400"/>
                  </a:lnTo>
                  <a:lnTo>
                    <a:pt x="339767" y="1651000"/>
                  </a:lnTo>
                  <a:lnTo>
                    <a:pt x="305889" y="1612900"/>
                  </a:lnTo>
                  <a:lnTo>
                    <a:pt x="273464" y="1587500"/>
                  </a:lnTo>
                  <a:lnTo>
                    <a:pt x="242549" y="1549400"/>
                  </a:lnTo>
                  <a:lnTo>
                    <a:pt x="213203" y="1524000"/>
                  </a:lnTo>
                  <a:lnTo>
                    <a:pt x="185486" y="1485900"/>
                  </a:lnTo>
                  <a:lnTo>
                    <a:pt x="159455" y="1447800"/>
                  </a:lnTo>
                  <a:lnTo>
                    <a:pt x="135169" y="1409700"/>
                  </a:lnTo>
                  <a:lnTo>
                    <a:pt x="112688" y="1371600"/>
                  </a:lnTo>
                  <a:lnTo>
                    <a:pt x="92069" y="1333500"/>
                  </a:lnTo>
                  <a:lnTo>
                    <a:pt x="73372" y="1295400"/>
                  </a:lnTo>
                  <a:lnTo>
                    <a:pt x="56654" y="1244600"/>
                  </a:lnTo>
                  <a:lnTo>
                    <a:pt x="41975" y="1206500"/>
                  </a:lnTo>
                  <a:lnTo>
                    <a:pt x="29394" y="1155700"/>
                  </a:lnTo>
                  <a:lnTo>
                    <a:pt x="18968" y="1117600"/>
                  </a:lnTo>
                  <a:lnTo>
                    <a:pt x="10758" y="1066800"/>
                  </a:lnTo>
                  <a:lnTo>
                    <a:pt x="4820" y="1028700"/>
                  </a:lnTo>
                  <a:lnTo>
                    <a:pt x="1214" y="977900"/>
                  </a:lnTo>
                  <a:lnTo>
                    <a:pt x="0" y="927100"/>
                  </a:lnTo>
                  <a:lnTo>
                    <a:pt x="1217" y="876300"/>
                  </a:lnTo>
                  <a:lnTo>
                    <a:pt x="4822" y="838200"/>
                  </a:lnTo>
                  <a:lnTo>
                    <a:pt x="10760" y="787400"/>
                  </a:lnTo>
                  <a:lnTo>
                    <a:pt x="18971" y="736600"/>
                  </a:lnTo>
                  <a:lnTo>
                    <a:pt x="29396" y="698500"/>
                  </a:lnTo>
                  <a:lnTo>
                    <a:pt x="41977" y="647700"/>
                  </a:lnTo>
                  <a:lnTo>
                    <a:pt x="56656" y="609600"/>
                  </a:lnTo>
                  <a:lnTo>
                    <a:pt x="73374" y="558800"/>
                  </a:lnTo>
                  <a:lnTo>
                    <a:pt x="92071" y="520700"/>
                  </a:lnTo>
                  <a:lnTo>
                    <a:pt x="112690" y="482600"/>
                  </a:lnTo>
                  <a:lnTo>
                    <a:pt x="135171" y="444500"/>
                  </a:lnTo>
                  <a:lnTo>
                    <a:pt x="159457" y="406400"/>
                  </a:lnTo>
                  <a:lnTo>
                    <a:pt x="185487" y="368300"/>
                  </a:lnTo>
                  <a:lnTo>
                    <a:pt x="213205" y="330200"/>
                  </a:lnTo>
                  <a:lnTo>
                    <a:pt x="242550" y="304800"/>
                  </a:lnTo>
                  <a:lnTo>
                    <a:pt x="273465" y="266700"/>
                  </a:lnTo>
                  <a:lnTo>
                    <a:pt x="305891" y="241300"/>
                  </a:lnTo>
                  <a:lnTo>
                    <a:pt x="339768" y="203200"/>
                  </a:lnTo>
                  <a:lnTo>
                    <a:pt x="375039" y="177800"/>
                  </a:lnTo>
                  <a:lnTo>
                    <a:pt x="411645" y="152400"/>
                  </a:lnTo>
                  <a:lnTo>
                    <a:pt x="449526" y="127000"/>
                  </a:lnTo>
                  <a:lnTo>
                    <a:pt x="488625" y="101600"/>
                  </a:lnTo>
                  <a:lnTo>
                    <a:pt x="528883" y="88900"/>
                  </a:lnTo>
                  <a:lnTo>
                    <a:pt x="570241" y="63500"/>
                  </a:lnTo>
                  <a:lnTo>
                    <a:pt x="656022" y="38100"/>
                  </a:lnTo>
                  <a:lnTo>
                    <a:pt x="791477" y="0"/>
                  </a:lnTo>
                  <a:lnTo>
                    <a:pt x="1075850" y="0"/>
                  </a:lnTo>
                  <a:lnTo>
                    <a:pt x="1121828" y="12700"/>
                  </a:lnTo>
                  <a:lnTo>
                    <a:pt x="885283" y="12700"/>
                  </a:lnTo>
                  <a:lnTo>
                    <a:pt x="837559" y="25400"/>
                  </a:lnTo>
                  <a:lnTo>
                    <a:pt x="790557" y="25400"/>
                  </a:lnTo>
                  <a:lnTo>
                    <a:pt x="654503" y="63500"/>
                  </a:lnTo>
                  <a:lnTo>
                    <a:pt x="568558" y="88900"/>
                  </a:lnTo>
                  <a:lnTo>
                    <a:pt x="527201" y="114300"/>
                  </a:lnTo>
                  <a:lnTo>
                    <a:pt x="487006" y="127000"/>
                  </a:lnTo>
                  <a:lnTo>
                    <a:pt x="448036" y="152400"/>
                  </a:lnTo>
                  <a:lnTo>
                    <a:pt x="410352" y="177800"/>
                  </a:lnTo>
                  <a:lnTo>
                    <a:pt x="374019" y="203200"/>
                  </a:lnTo>
                  <a:lnTo>
                    <a:pt x="339099" y="241300"/>
                  </a:lnTo>
                  <a:lnTo>
                    <a:pt x="305656" y="266700"/>
                  </a:lnTo>
                  <a:lnTo>
                    <a:pt x="273751" y="304800"/>
                  </a:lnTo>
                  <a:lnTo>
                    <a:pt x="243448" y="330200"/>
                  </a:lnTo>
                  <a:lnTo>
                    <a:pt x="214811" y="368300"/>
                  </a:lnTo>
                  <a:lnTo>
                    <a:pt x="187902" y="406400"/>
                  </a:lnTo>
                  <a:lnTo>
                    <a:pt x="162783" y="444500"/>
                  </a:lnTo>
                  <a:lnTo>
                    <a:pt x="139518" y="482600"/>
                  </a:lnTo>
                  <a:lnTo>
                    <a:pt x="118171" y="520700"/>
                  </a:lnTo>
                  <a:lnTo>
                    <a:pt x="98803" y="558800"/>
                  </a:lnTo>
                  <a:lnTo>
                    <a:pt x="81478" y="609600"/>
                  </a:lnTo>
                  <a:lnTo>
                    <a:pt x="66258" y="647700"/>
                  </a:lnTo>
                  <a:lnTo>
                    <a:pt x="53208" y="698500"/>
                  </a:lnTo>
                  <a:lnTo>
                    <a:pt x="42389" y="736600"/>
                  </a:lnTo>
                  <a:lnTo>
                    <a:pt x="33865" y="787400"/>
                  </a:lnTo>
                  <a:lnTo>
                    <a:pt x="27698" y="825500"/>
                  </a:lnTo>
                  <a:lnTo>
                    <a:pt x="23952" y="876300"/>
                  </a:lnTo>
                  <a:lnTo>
                    <a:pt x="22690" y="927100"/>
                  </a:lnTo>
                  <a:lnTo>
                    <a:pt x="23953" y="977900"/>
                  </a:lnTo>
                  <a:lnTo>
                    <a:pt x="27699" y="1028700"/>
                  </a:lnTo>
                  <a:lnTo>
                    <a:pt x="33866" y="1066800"/>
                  </a:lnTo>
                  <a:lnTo>
                    <a:pt x="42390" y="1117600"/>
                  </a:lnTo>
                  <a:lnTo>
                    <a:pt x="53209" y="1155700"/>
                  </a:lnTo>
                  <a:lnTo>
                    <a:pt x="66260" y="1206500"/>
                  </a:lnTo>
                  <a:lnTo>
                    <a:pt x="81480" y="1244600"/>
                  </a:lnTo>
                  <a:lnTo>
                    <a:pt x="98805" y="1295400"/>
                  </a:lnTo>
                  <a:lnTo>
                    <a:pt x="118173" y="1333500"/>
                  </a:lnTo>
                  <a:lnTo>
                    <a:pt x="139520" y="1371600"/>
                  </a:lnTo>
                  <a:lnTo>
                    <a:pt x="162785" y="1409700"/>
                  </a:lnTo>
                  <a:lnTo>
                    <a:pt x="187904" y="1447800"/>
                  </a:lnTo>
                  <a:lnTo>
                    <a:pt x="214813" y="1485900"/>
                  </a:lnTo>
                  <a:lnTo>
                    <a:pt x="243451" y="1524000"/>
                  </a:lnTo>
                  <a:lnTo>
                    <a:pt x="273753" y="1549400"/>
                  </a:lnTo>
                  <a:lnTo>
                    <a:pt x="305658" y="1587500"/>
                  </a:lnTo>
                  <a:lnTo>
                    <a:pt x="339102" y="1612900"/>
                  </a:lnTo>
                  <a:lnTo>
                    <a:pt x="374021" y="1651000"/>
                  </a:lnTo>
                  <a:lnTo>
                    <a:pt x="410355" y="1676400"/>
                  </a:lnTo>
                  <a:lnTo>
                    <a:pt x="448038" y="1701800"/>
                  </a:lnTo>
                  <a:lnTo>
                    <a:pt x="487009" y="1727200"/>
                  </a:lnTo>
                  <a:lnTo>
                    <a:pt x="527204" y="1739900"/>
                  </a:lnTo>
                  <a:lnTo>
                    <a:pt x="568560" y="1765300"/>
                  </a:lnTo>
                  <a:lnTo>
                    <a:pt x="698968" y="1803400"/>
                  </a:lnTo>
                  <a:lnTo>
                    <a:pt x="790559" y="1828800"/>
                  </a:lnTo>
                  <a:lnTo>
                    <a:pt x="837562" y="1828800"/>
                  </a:lnTo>
                  <a:lnTo>
                    <a:pt x="885285" y="1841500"/>
                  </a:lnTo>
                  <a:lnTo>
                    <a:pt x="1121829" y="1841500"/>
                  </a:lnTo>
                  <a:lnTo>
                    <a:pt x="1075851" y="1854200"/>
                  </a:lnTo>
                  <a:close/>
                </a:path>
                <a:path w="1867535" h="1866900">
                  <a:moveTo>
                    <a:pt x="1121829" y="1841500"/>
                  </a:moveTo>
                  <a:lnTo>
                    <a:pt x="982047" y="1841500"/>
                  </a:lnTo>
                  <a:lnTo>
                    <a:pt x="1029770" y="1828800"/>
                  </a:lnTo>
                  <a:lnTo>
                    <a:pt x="1076773" y="1828800"/>
                  </a:lnTo>
                  <a:lnTo>
                    <a:pt x="1168364" y="1803400"/>
                  </a:lnTo>
                  <a:lnTo>
                    <a:pt x="1298772" y="1765300"/>
                  </a:lnTo>
                  <a:lnTo>
                    <a:pt x="1340128" y="1739900"/>
                  </a:lnTo>
                  <a:lnTo>
                    <a:pt x="1380323" y="1727200"/>
                  </a:lnTo>
                  <a:lnTo>
                    <a:pt x="1419294" y="1701800"/>
                  </a:lnTo>
                  <a:lnTo>
                    <a:pt x="1456977" y="1676400"/>
                  </a:lnTo>
                  <a:lnTo>
                    <a:pt x="1493311" y="1651000"/>
                  </a:lnTo>
                  <a:lnTo>
                    <a:pt x="1528230" y="1612900"/>
                  </a:lnTo>
                  <a:lnTo>
                    <a:pt x="1561674" y="1587500"/>
                  </a:lnTo>
                  <a:lnTo>
                    <a:pt x="1593579" y="1549400"/>
                  </a:lnTo>
                  <a:lnTo>
                    <a:pt x="1623881" y="1524000"/>
                  </a:lnTo>
                  <a:lnTo>
                    <a:pt x="1652519" y="1485900"/>
                  </a:lnTo>
                  <a:lnTo>
                    <a:pt x="1679428" y="1447800"/>
                  </a:lnTo>
                  <a:lnTo>
                    <a:pt x="1704547" y="1409700"/>
                  </a:lnTo>
                  <a:lnTo>
                    <a:pt x="1727811" y="1371600"/>
                  </a:lnTo>
                  <a:lnTo>
                    <a:pt x="1749159" y="1333500"/>
                  </a:lnTo>
                  <a:lnTo>
                    <a:pt x="1768527" y="1295400"/>
                  </a:lnTo>
                  <a:lnTo>
                    <a:pt x="1785852" y="1244600"/>
                  </a:lnTo>
                  <a:lnTo>
                    <a:pt x="1801071" y="1206500"/>
                  </a:lnTo>
                  <a:lnTo>
                    <a:pt x="1814122" y="1155700"/>
                  </a:lnTo>
                  <a:lnTo>
                    <a:pt x="1824941" y="1117600"/>
                  </a:lnTo>
                  <a:lnTo>
                    <a:pt x="1833465" y="1066800"/>
                  </a:lnTo>
                  <a:lnTo>
                    <a:pt x="1839632" y="1028700"/>
                  </a:lnTo>
                  <a:lnTo>
                    <a:pt x="1843378" y="977900"/>
                  </a:lnTo>
                  <a:lnTo>
                    <a:pt x="1844641" y="927100"/>
                  </a:lnTo>
                  <a:lnTo>
                    <a:pt x="1843378" y="876300"/>
                  </a:lnTo>
                  <a:lnTo>
                    <a:pt x="1839632" y="825500"/>
                  </a:lnTo>
                  <a:lnTo>
                    <a:pt x="1833465" y="787400"/>
                  </a:lnTo>
                  <a:lnTo>
                    <a:pt x="1824941" y="736600"/>
                  </a:lnTo>
                  <a:lnTo>
                    <a:pt x="1814122" y="698500"/>
                  </a:lnTo>
                  <a:lnTo>
                    <a:pt x="1801071" y="647700"/>
                  </a:lnTo>
                  <a:lnTo>
                    <a:pt x="1785852" y="609600"/>
                  </a:lnTo>
                  <a:lnTo>
                    <a:pt x="1768527" y="558800"/>
                  </a:lnTo>
                  <a:lnTo>
                    <a:pt x="1749159" y="520700"/>
                  </a:lnTo>
                  <a:lnTo>
                    <a:pt x="1727811" y="482600"/>
                  </a:lnTo>
                  <a:lnTo>
                    <a:pt x="1704546" y="444500"/>
                  </a:lnTo>
                  <a:lnTo>
                    <a:pt x="1679428" y="406400"/>
                  </a:lnTo>
                  <a:lnTo>
                    <a:pt x="1652518" y="368300"/>
                  </a:lnTo>
                  <a:lnTo>
                    <a:pt x="1623881" y="330200"/>
                  </a:lnTo>
                  <a:lnTo>
                    <a:pt x="1593578" y="304800"/>
                  </a:lnTo>
                  <a:lnTo>
                    <a:pt x="1561674" y="266700"/>
                  </a:lnTo>
                  <a:lnTo>
                    <a:pt x="1528230" y="241300"/>
                  </a:lnTo>
                  <a:lnTo>
                    <a:pt x="1493310" y="203200"/>
                  </a:lnTo>
                  <a:lnTo>
                    <a:pt x="1456977" y="177800"/>
                  </a:lnTo>
                  <a:lnTo>
                    <a:pt x="1419293" y="152400"/>
                  </a:lnTo>
                  <a:lnTo>
                    <a:pt x="1380323" y="127000"/>
                  </a:lnTo>
                  <a:lnTo>
                    <a:pt x="1340128" y="114300"/>
                  </a:lnTo>
                  <a:lnTo>
                    <a:pt x="1298771" y="88900"/>
                  </a:lnTo>
                  <a:lnTo>
                    <a:pt x="1212826" y="63500"/>
                  </a:lnTo>
                  <a:lnTo>
                    <a:pt x="1076772" y="25400"/>
                  </a:lnTo>
                  <a:lnTo>
                    <a:pt x="1029769" y="25400"/>
                  </a:lnTo>
                  <a:lnTo>
                    <a:pt x="982046" y="12700"/>
                  </a:lnTo>
                  <a:lnTo>
                    <a:pt x="1121828" y="12700"/>
                  </a:lnTo>
                  <a:lnTo>
                    <a:pt x="1254687" y="50800"/>
                  </a:lnTo>
                  <a:lnTo>
                    <a:pt x="1297086" y="63500"/>
                  </a:lnTo>
                  <a:lnTo>
                    <a:pt x="1338444" y="88900"/>
                  </a:lnTo>
                  <a:lnTo>
                    <a:pt x="1378702" y="101600"/>
                  </a:lnTo>
                  <a:lnTo>
                    <a:pt x="1417801" y="127000"/>
                  </a:lnTo>
                  <a:lnTo>
                    <a:pt x="1455683" y="152400"/>
                  </a:lnTo>
                  <a:lnTo>
                    <a:pt x="1492288" y="177800"/>
                  </a:lnTo>
                  <a:lnTo>
                    <a:pt x="1527559" y="203200"/>
                  </a:lnTo>
                  <a:lnTo>
                    <a:pt x="1561437" y="241300"/>
                  </a:lnTo>
                  <a:lnTo>
                    <a:pt x="1593863" y="266700"/>
                  </a:lnTo>
                  <a:lnTo>
                    <a:pt x="1624777" y="304800"/>
                  </a:lnTo>
                  <a:lnTo>
                    <a:pt x="1654123" y="330200"/>
                  </a:lnTo>
                  <a:lnTo>
                    <a:pt x="1681841" y="368300"/>
                  </a:lnTo>
                  <a:lnTo>
                    <a:pt x="1707871" y="406400"/>
                  </a:lnTo>
                  <a:lnTo>
                    <a:pt x="1732157" y="444500"/>
                  </a:lnTo>
                  <a:lnTo>
                    <a:pt x="1754638" y="482600"/>
                  </a:lnTo>
                  <a:lnTo>
                    <a:pt x="1775257" y="520700"/>
                  </a:lnTo>
                  <a:lnTo>
                    <a:pt x="1793955" y="558800"/>
                  </a:lnTo>
                  <a:lnTo>
                    <a:pt x="1810672" y="609600"/>
                  </a:lnTo>
                  <a:lnTo>
                    <a:pt x="1825351" y="647700"/>
                  </a:lnTo>
                  <a:lnTo>
                    <a:pt x="1837933" y="698500"/>
                  </a:lnTo>
                  <a:lnTo>
                    <a:pt x="1848358" y="736600"/>
                  </a:lnTo>
                  <a:lnTo>
                    <a:pt x="1856569" y="787400"/>
                  </a:lnTo>
                  <a:lnTo>
                    <a:pt x="1862507" y="838200"/>
                  </a:lnTo>
                  <a:lnTo>
                    <a:pt x="1866112" y="876300"/>
                  </a:lnTo>
                  <a:lnTo>
                    <a:pt x="1867327" y="927100"/>
                  </a:lnTo>
                  <a:lnTo>
                    <a:pt x="1866112" y="977900"/>
                  </a:lnTo>
                  <a:lnTo>
                    <a:pt x="1862506" y="1028700"/>
                  </a:lnTo>
                  <a:lnTo>
                    <a:pt x="1856569" y="1066800"/>
                  </a:lnTo>
                  <a:lnTo>
                    <a:pt x="1848358" y="1117600"/>
                  </a:lnTo>
                  <a:lnTo>
                    <a:pt x="1837932" y="1155700"/>
                  </a:lnTo>
                  <a:lnTo>
                    <a:pt x="1825351" y="1206500"/>
                  </a:lnTo>
                  <a:lnTo>
                    <a:pt x="1810672" y="1244600"/>
                  </a:lnTo>
                  <a:lnTo>
                    <a:pt x="1793955" y="1295400"/>
                  </a:lnTo>
                  <a:lnTo>
                    <a:pt x="1775257" y="1333500"/>
                  </a:lnTo>
                  <a:lnTo>
                    <a:pt x="1754639" y="1371600"/>
                  </a:lnTo>
                  <a:lnTo>
                    <a:pt x="1732157" y="1409700"/>
                  </a:lnTo>
                  <a:lnTo>
                    <a:pt x="1707872" y="1447800"/>
                  </a:lnTo>
                  <a:lnTo>
                    <a:pt x="1681841" y="1485900"/>
                  </a:lnTo>
                  <a:lnTo>
                    <a:pt x="1654123" y="1524000"/>
                  </a:lnTo>
                  <a:lnTo>
                    <a:pt x="1624778" y="1549400"/>
                  </a:lnTo>
                  <a:lnTo>
                    <a:pt x="1593863" y="1587500"/>
                  </a:lnTo>
                  <a:lnTo>
                    <a:pt x="1561437" y="1612900"/>
                  </a:lnTo>
                  <a:lnTo>
                    <a:pt x="1527560" y="1651000"/>
                  </a:lnTo>
                  <a:lnTo>
                    <a:pt x="1492289" y="1676400"/>
                  </a:lnTo>
                  <a:lnTo>
                    <a:pt x="1455683" y="1701800"/>
                  </a:lnTo>
                  <a:lnTo>
                    <a:pt x="1417802" y="1727200"/>
                  </a:lnTo>
                  <a:lnTo>
                    <a:pt x="1378703" y="1752600"/>
                  </a:lnTo>
                  <a:lnTo>
                    <a:pt x="1338445" y="1765300"/>
                  </a:lnTo>
                  <a:lnTo>
                    <a:pt x="1297087" y="1790700"/>
                  </a:lnTo>
                  <a:lnTo>
                    <a:pt x="1167000" y="1828800"/>
                  </a:lnTo>
                  <a:lnTo>
                    <a:pt x="1121829" y="1841500"/>
                  </a:lnTo>
                  <a:close/>
                </a:path>
                <a:path w="1867535" h="1866900">
                  <a:moveTo>
                    <a:pt x="933663" y="1866900"/>
                  </a:moveTo>
                  <a:lnTo>
                    <a:pt x="885617" y="1854200"/>
                  </a:lnTo>
                  <a:lnTo>
                    <a:pt x="981710" y="1854200"/>
                  </a:lnTo>
                  <a:lnTo>
                    <a:pt x="933663" y="186690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749694" y="2658486"/>
              <a:ext cx="231330" cy="24327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4467776" y="2395266"/>
              <a:ext cx="796290" cy="591820"/>
            </a:xfrm>
            <a:custGeom>
              <a:rect l="l" t="t" r="r" b="b"/>
              <a:pathLst>
                <a:path w="796289" h="591819">
                  <a:moveTo>
                    <a:pt x="595745" y="591260"/>
                  </a:moveTo>
                  <a:lnTo>
                    <a:pt x="201423" y="591260"/>
                  </a:lnTo>
                  <a:lnTo>
                    <a:pt x="161575" y="587396"/>
                  </a:lnTo>
                  <a:lnTo>
                    <a:pt x="124024" y="576136"/>
                  </a:lnTo>
                  <a:lnTo>
                    <a:pt x="89471" y="557972"/>
                  </a:lnTo>
                  <a:lnTo>
                    <a:pt x="58615" y="533396"/>
                  </a:lnTo>
                  <a:lnTo>
                    <a:pt x="33720" y="502952"/>
                  </a:lnTo>
                  <a:lnTo>
                    <a:pt x="15319" y="468957"/>
                  </a:lnTo>
                  <a:lnTo>
                    <a:pt x="3913" y="432201"/>
                  </a:lnTo>
                  <a:lnTo>
                    <a:pt x="0" y="393471"/>
                  </a:lnTo>
                  <a:lnTo>
                    <a:pt x="3913" y="354134"/>
                  </a:lnTo>
                  <a:lnTo>
                    <a:pt x="15319" y="317065"/>
                  </a:lnTo>
                  <a:lnTo>
                    <a:pt x="33720" y="282955"/>
                  </a:lnTo>
                  <a:lnTo>
                    <a:pt x="58615" y="252495"/>
                  </a:lnTo>
                  <a:lnTo>
                    <a:pt x="114033" y="214226"/>
                  </a:lnTo>
                  <a:lnTo>
                    <a:pt x="179042" y="195683"/>
                  </a:lnTo>
                  <a:lnTo>
                    <a:pt x="186036" y="159305"/>
                  </a:lnTo>
                  <a:lnTo>
                    <a:pt x="218008" y="92861"/>
                  </a:lnTo>
                  <a:lnTo>
                    <a:pt x="276441" y="36838"/>
                  </a:lnTo>
                  <a:lnTo>
                    <a:pt x="313991" y="16701"/>
                  </a:lnTo>
                  <a:lnTo>
                    <a:pt x="354939" y="4257"/>
                  </a:lnTo>
                  <a:lnTo>
                    <a:pt x="398584" y="0"/>
                  </a:lnTo>
                  <a:lnTo>
                    <a:pt x="441779" y="4257"/>
                  </a:lnTo>
                  <a:lnTo>
                    <a:pt x="482777" y="16701"/>
                  </a:lnTo>
                  <a:lnTo>
                    <a:pt x="520577" y="36838"/>
                  </a:lnTo>
                  <a:lnTo>
                    <a:pt x="532196" y="46290"/>
                  </a:lnTo>
                  <a:lnTo>
                    <a:pt x="398584" y="46290"/>
                  </a:lnTo>
                  <a:lnTo>
                    <a:pt x="352412" y="52418"/>
                  </a:lnTo>
                  <a:lnTo>
                    <a:pt x="310917" y="69708"/>
                  </a:lnTo>
                  <a:lnTo>
                    <a:pt x="275758" y="96526"/>
                  </a:lnTo>
                  <a:lnTo>
                    <a:pt x="248592" y="131235"/>
                  </a:lnTo>
                  <a:lnTo>
                    <a:pt x="231076" y="172197"/>
                  </a:lnTo>
                  <a:lnTo>
                    <a:pt x="224869" y="217777"/>
                  </a:lnTo>
                  <a:lnTo>
                    <a:pt x="224869" y="240922"/>
                  </a:lnTo>
                  <a:lnTo>
                    <a:pt x="200357" y="240922"/>
                  </a:lnTo>
                  <a:lnTo>
                    <a:pt x="152067" y="248707"/>
                  </a:lnTo>
                  <a:lnTo>
                    <a:pt x="109966" y="270380"/>
                  </a:lnTo>
                  <a:lnTo>
                    <a:pt x="76664" y="303415"/>
                  </a:lnTo>
                  <a:lnTo>
                    <a:pt x="54770" y="345287"/>
                  </a:lnTo>
                  <a:lnTo>
                    <a:pt x="46892" y="393471"/>
                  </a:lnTo>
                  <a:lnTo>
                    <a:pt x="54778" y="441143"/>
                  </a:lnTo>
                  <a:lnTo>
                    <a:pt x="76732" y="482703"/>
                  </a:lnTo>
                  <a:lnTo>
                    <a:pt x="110196" y="515578"/>
                  </a:lnTo>
                  <a:lnTo>
                    <a:pt x="152612" y="537192"/>
                  </a:lnTo>
                  <a:lnTo>
                    <a:pt x="201423" y="544969"/>
                  </a:lnTo>
                  <a:lnTo>
                    <a:pt x="723176" y="544969"/>
                  </a:lnTo>
                  <a:lnTo>
                    <a:pt x="707097" y="557972"/>
                  </a:lnTo>
                  <a:lnTo>
                    <a:pt x="672610" y="576136"/>
                  </a:lnTo>
                  <a:lnTo>
                    <a:pt x="635127" y="587396"/>
                  </a:lnTo>
                  <a:lnTo>
                    <a:pt x="595745" y="591260"/>
                  </a:lnTo>
                  <a:close/>
                </a:path>
                <a:path w="796289" h="591819">
                  <a:moveTo>
                    <a:pt x="723176" y="544969"/>
                  </a:moveTo>
                  <a:lnTo>
                    <a:pt x="595745" y="544969"/>
                  </a:lnTo>
                  <a:lnTo>
                    <a:pt x="644555" y="537192"/>
                  </a:lnTo>
                  <a:lnTo>
                    <a:pt x="686971" y="515578"/>
                  </a:lnTo>
                  <a:lnTo>
                    <a:pt x="720435" y="482703"/>
                  </a:lnTo>
                  <a:lnTo>
                    <a:pt x="742389" y="441143"/>
                  </a:lnTo>
                  <a:lnTo>
                    <a:pt x="750276" y="393471"/>
                  </a:lnTo>
                  <a:lnTo>
                    <a:pt x="742389" y="345287"/>
                  </a:lnTo>
                  <a:lnTo>
                    <a:pt x="720435" y="303415"/>
                  </a:lnTo>
                  <a:lnTo>
                    <a:pt x="686971" y="270380"/>
                  </a:lnTo>
                  <a:lnTo>
                    <a:pt x="644555" y="248707"/>
                  </a:lnTo>
                  <a:lnTo>
                    <a:pt x="595745" y="240922"/>
                  </a:lnTo>
                  <a:lnTo>
                    <a:pt x="571232" y="240922"/>
                  </a:lnTo>
                  <a:lnTo>
                    <a:pt x="571232" y="216725"/>
                  </a:lnTo>
                  <a:lnTo>
                    <a:pt x="565030" y="171588"/>
                  </a:lnTo>
                  <a:lnTo>
                    <a:pt x="547550" y="130923"/>
                  </a:lnTo>
                  <a:lnTo>
                    <a:pt x="520477" y="96395"/>
                  </a:lnTo>
                  <a:lnTo>
                    <a:pt x="485500" y="69669"/>
                  </a:lnTo>
                  <a:lnTo>
                    <a:pt x="444307" y="52413"/>
                  </a:lnTo>
                  <a:lnTo>
                    <a:pt x="398584" y="46290"/>
                  </a:lnTo>
                  <a:lnTo>
                    <a:pt x="532196" y="46290"/>
                  </a:lnTo>
                  <a:lnTo>
                    <a:pt x="578543" y="92861"/>
                  </a:lnTo>
                  <a:lnTo>
                    <a:pt x="610082" y="159305"/>
                  </a:lnTo>
                  <a:lnTo>
                    <a:pt x="617059" y="195683"/>
                  </a:lnTo>
                  <a:lnTo>
                    <a:pt x="650563" y="202341"/>
                  </a:lnTo>
                  <a:lnTo>
                    <a:pt x="711177" y="231043"/>
                  </a:lnTo>
                  <a:lnTo>
                    <a:pt x="762831" y="282955"/>
                  </a:lnTo>
                  <a:lnTo>
                    <a:pt x="781182" y="317065"/>
                  </a:lnTo>
                  <a:lnTo>
                    <a:pt x="792339" y="354134"/>
                  </a:lnTo>
                  <a:lnTo>
                    <a:pt x="796102" y="393471"/>
                  </a:lnTo>
                  <a:lnTo>
                    <a:pt x="792339" y="432201"/>
                  </a:lnTo>
                  <a:lnTo>
                    <a:pt x="781182" y="468957"/>
                  </a:lnTo>
                  <a:lnTo>
                    <a:pt x="762831" y="502952"/>
                  </a:lnTo>
                  <a:lnTo>
                    <a:pt x="737487" y="533396"/>
                  </a:lnTo>
                  <a:lnTo>
                    <a:pt x="723176" y="544969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3764815" y="4019730"/>
            <a:ext cx="2120900" cy="1431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科技创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新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540"/>
              </a:spcBef>
            </a:pPr>
            <a:r>
              <a:rPr sz="1500" spc="-5">
                <a:latin typeface="微软雅黑"/>
                <a:cs typeface="微软雅黑"/>
              </a:rPr>
              <a:t>科技创新将推动农资产品升级换代，提高产品质量</a:t>
            </a:r>
            <a:r>
              <a:rPr sz="1500" spc="-10">
                <a:latin typeface="微软雅黑"/>
                <a:cs typeface="微软雅黑"/>
              </a:rPr>
              <a:t>和生产效率。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605740" y="1757235"/>
            <a:ext cx="1867535" cy="1866900"/>
          </a:xfrm>
          <a:custGeom>
            <a:rect l="l" t="t" r="r" b="b"/>
            <a:pathLst>
              <a:path w="1867532" h="1866900">
                <a:moveTo>
                  <a:pt x="1279398" y="807910"/>
                </a:moveTo>
                <a:lnTo>
                  <a:pt x="1264107" y="771080"/>
                </a:lnTo>
                <a:lnTo>
                  <a:pt x="1239545" y="758202"/>
                </a:lnTo>
                <a:lnTo>
                  <a:pt x="1239545" y="801484"/>
                </a:lnTo>
                <a:lnTo>
                  <a:pt x="1239545" y="911631"/>
                </a:lnTo>
                <a:lnTo>
                  <a:pt x="1239545" y="951103"/>
                </a:lnTo>
                <a:lnTo>
                  <a:pt x="1239545" y="1180592"/>
                </a:lnTo>
                <a:lnTo>
                  <a:pt x="1233982" y="1186091"/>
                </a:lnTo>
                <a:lnTo>
                  <a:pt x="633349" y="1186091"/>
                </a:lnTo>
                <a:lnTo>
                  <a:pt x="627786" y="1180592"/>
                </a:lnTo>
                <a:lnTo>
                  <a:pt x="627786" y="951103"/>
                </a:lnTo>
                <a:lnTo>
                  <a:pt x="774242" y="951103"/>
                </a:lnTo>
                <a:lnTo>
                  <a:pt x="774242" y="978649"/>
                </a:lnTo>
                <a:lnTo>
                  <a:pt x="815022" y="978649"/>
                </a:lnTo>
                <a:lnTo>
                  <a:pt x="815022" y="951103"/>
                </a:lnTo>
                <a:lnTo>
                  <a:pt x="1052309" y="951103"/>
                </a:lnTo>
                <a:lnTo>
                  <a:pt x="1052309" y="979563"/>
                </a:lnTo>
                <a:lnTo>
                  <a:pt x="1093089" y="979563"/>
                </a:lnTo>
                <a:lnTo>
                  <a:pt x="1093089" y="951103"/>
                </a:lnTo>
                <a:lnTo>
                  <a:pt x="1239545" y="951103"/>
                </a:lnTo>
                <a:lnTo>
                  <a:pt x="1239545" y="911631"/>
                </a:lnTo>
                <a:lnTo>
                  <a:pt x="1093089" y="911631"/>
                </a:lnTo>
                <a:lnTo>
                  <a:pt x="1093089" y="885939"/>
                </a:lnTo>
                <a:lnTo>
                  <a:pt x="1052309" y="885939"/>
                </a:lnTo>
                <a:lnTo>
                  <a:pt x="1052309" y="911631"/>
                </a:lnTo>
                <a:lnTo>
                  <a:pt x="815022" y="911631"/>
                </a:lnTo>
                <a:lnTo>
                  <a:pt x="815022" y="885012"/>
                </a:lnTo>
                <a:lnTo>
                  <a:pt x="774242" y="885012"/>
                </a:lnTo>
                <a:lnTo>
                  <a:pt x="774242" y="911631"/>
                </a:lnTo>
                <a:lnTo>
                  <a:pt x="627786" y="911631"/>
                </a:lnTo>
                <a:lnTo>
                  <a:pt x="627786" y="801484"/>
                </a:lnTo>
                <a:lnTo>
                  <a:pt x="633349" y="795985"/>
                </a:lnTo>
                <a:lnTo>
                  <a:pt x="1233982" y="795985"/>
                </a:lnTo>
                <a:lnTo>
                  <a:pt x="1239545" y="801484"/>
                </a:lnTo>
                <a:lnTo>
                  <a:pt x="1239545" y="758202"/>
                </a:lnTo>
                <a:lnTo>
                  <a:pt x="1226566" y="755586"/>
                </a:lnTo>
                <a:lnTo>
                  <a:pt x="1099578" y="755586"/>
                </a:lnTo>
                <a:lnTo>
                  <a:pt x="1099578" y="693166"/>
                </a:lnTo>
                <a:lnTo>
                  <a:pt x="1083932" y="656336"/>
                </a:lnTo>
                <a:lnTo>
                  <a:pt x="1058799" y="643331"/>
                </a:lnTo>
                <a:lnTo>
                  <a:pt x="1058799" y="686752"/>
                </a:lnTo>
                <a:lnTo>
                  <a:pt x="1058799" y="755586"/>
                </a:lnTo>
                <a:lnTo>
                  <a:pt x="809459" y="755586"/>
                </a:lnTo>
                <a:lnTo>
                  <a:pt x="809459" y="686752"/>
                </a:lnTo>
                <a:lnTo>
                  <a:pt x="815022" y="681240"/>
                </a:lnTo>
                <a:lnTo>
                  <a:pt x="1053236" y="681240"/>
                </a:lnTo>
                <a:lnTo>
                  <a:pt x="1058799" y="686752"/>
                </a:lnTo>
                <a:lnTo>
                  <a:pt x="1058799" y="643331"/>
                </a:lnTo>
                <a:lnTo>
                  <a:pt x="1046746" y="640854"/>
                </a:lnTo>
                <a:lnTo>
                  <a:pt x="822439" y="640854"/>
                </a:lnTo>
                <a:lnTo>
                  <a:pt x="801674" y="645020"/>
                </a:lnTo>
                <a:lnTo>
                  <a:pt x="784898" y="656336"/>
                </a:lnTo>
                <a:lnTo>
                  <a:pt x="773684" y="672985"/>
                </a:lnTo>
                <a:lnTo>
                  <a:pt x="769607" y="693166"/>
                </a:lnTo>
                <a:lnTo>
                  <a:pt x="769607" y="755586"/>
                </a:lnTo>
                <a:lnTo>
                  <a:pt x="640765" y="755586"/>
                </a:lnTo>
                <a:lnTo>
                  <a:pt x="620001" y="759764"/>
                </a:lnTo>
                <a:lnTo>
                  <a:pt x="603224" y="771080"/>
                </a:lnTo>
                <a:lnTo>
                  <a:pt x="592023" y="787730"/>
                </a:lnTo>
                <a:lnTo>
                  <a:pt x="587933" y="807910"/>
                </a:lnTo>
                <a:lnTo>
                  <a:pt x="587933" y="1174165"/>
                </a:lnTo>
                <a:lnTo>
                  <a:pt x="592023" y="1194346"/>
                </a:lnTo>
                <a:lnTo>
                  <a:pt x="603224" y="1210995"/>
                </a:lnTo>
                <a:lnTo>
                  <a:pt x="620001" y="1222311"/>
                </a:lnTo>
                <a:lnTo>
                  <a:pt x="640765" y="1226489"/>
                </a:lnTo>
                <a:lnTo>
                  <a:pt x="1226566" y="1226489"/>
                </a:lnTo>
                <a:lnTo>
                  <a:pt x="1264107" y="1210995"/>
                </a:lnTo>
                <a:lnTo>
                  <a:pt x="1279398" y="1174165"/>
                </a:lnTo>
                <a:lnTo>
                  <a:pt x="1279398" y="951103"/>
                </a:lnTo>
                <a:lnTo>
                  <a:pt x="1279398" y="911631"/>
                </a:lnTo>
                <a:lnTo>
                  <a:pt x="1279398" y="807910"/>
                </a:lnTo>
                <a:close/>
              </a:path>
              <a:path w="1867532" h="1866900">
                <a:moveTo>
                  <a:pt x="1867331" y="927100"/>
                </a:moveTo>
                <a:lnTo>
                  <a:pt x="1866112" y="876300"/>
                </a:lnTo>
                <a:lnTo>
                  <a:pt x="1862505" y="838200"/>
                </a:lnTo>
                <a:lnTo>
                  <a:pt x="1856562" y="787400"/>
                </a:lnTo>
                <a:lnTo>
                  <a:pt x="1848358" y="736600"/>
                </a:lnTo>
                <a:lnTo>
                  <a:pt x="1844636" y="723011"/>
                </a:lnTo>
                <a:lnTo>
                  <a:pt x="1844636" y="927100"/>
                </a:lnTo>
                <a:lnTo>
                  <a:pt x="1843379" y="977900"/>
                </a:lnTo>
                <a:lnTo>
                  <a:pt x="1839633" y="1028700"/>
                </a:lnTo>
                <a:lnTo>
                  <a:pt x="1833460" y="1066800"/>
                </a:lnTo>
                <a:lnTo>
                  <a:pt x="1824939" y="1117600"/>
                </a:lnTo>
                <a:lnTo>
                  <a:pt x="1814118" y="1155700"/>
                </a:lnTo>
                <a:lnTo>
                  <a:pt x="1801063" y="1206500"/>
                </a:lnTo>
                <a:lnTo>
                  <a:pt x="1785848" y="1244600"/>
                </a:lnTo>
                <a:lnTo>
                  <a:pt x="1768525" y="1295400"/>
                </a:lnTo>
                <a:lnTo>
                  <a:pt x="1749158" y="1333500"/>
                </a:lnTo>
                <a:lnTo>
                  <a:pt x="1727809" y="1371600"/>
                </a:lnTo>
                <a:lnTo>
                  <a:pt x="1704543" y="1409700"/>
                </a:lnTo>
                <a:lnTo>
                  <a:pt x="1679422" y="1447800"/>
                </a:lnTo>
                <a:lnTo>
                  <a:pt x="1652511" y="1485900"/>
                </a:lnTo>
                <a:lnTo>
                  <a:pt x="1623872" y="1524000"/>
                </a:lnTo>
                <a:lnTo>
                  <a:pt x="1593570" y="1549400"/>
                </a:lnTo>
                <a:lnTo>
                  <a:pt x="1561668" y="1587500"/>
                </a:lnTo>
                <a:lnTo>
                  <a:pt x="1528229" y="1612900"/>
                </a:lnTo>
                <a:lnTo>
                  <a:pt x="1493304" y="1651000"/>
                </a:lnTo>
                <a:lnTo>
                  <a:pt x="1456969" y="1676400"/>
                </a:lnTo>
                <a:lnTo>
                  <a:pt x="1419288" y="1701800"/>
                </a:lnTo>
                <a:lnTo>
                  <a:pt x="1380324" y="1727200"/>
                </a:lnTo>
                <a:lnTo>
                  <a:pt x="1340129" y="1739900"/>
                </a:lnTo>
                <a:lnTo>
                  <a:pt x="1298765" y="1765300"/>
                </a:lnTo>
                <a:lnTo>
                  <a:pt x="1168361" y="1803400"/>
                </a:lnTo>
                <a:lnTo>
                  <a:pt x="1076769" y="1828800"/>
                </a:lnTo>
                <a:lnTo>
                  <a:pt x="1029766" y="1828800"/>
                </a:lnTo>
                <a:lnTo>
                  <a:pt x="982040" y="1841500"/>
                </a:lnTo>
                <a:lnTo>
                  <a:pt x="885278" y="1841500"/>
                </a:lnTo>
                <a:lnTo>
                  <a:pt x="837565" y="1828800"/>
                </a:lnTo>
                <a:lnTo>
                  <a:pt x="790562" y="1828800"/>
                </a:lnTo>
                <a:lnTo>
                  <a:pt x="698969" y="1803400"/>
                </a:lnTo>
                <a:lnTo>
                  <a:pt x="568553" y="1765300"/>
                </a:lnTo>
                <a:lnTo>
                  <a:pt x="527202" y="1739900"/>
                </a:lnTo>
                <a:lnTo>
                  <a:pt x="487006" y="1727200"/>
                </a:lnTo>
                <a:lnTo>
                  <a:pt x="448030" y="1701800"/>
                </a:lnTo>
                <a:lnTo>
                  <a:pt x="410349" y="1676400"/>
                </a:lnTo>
                <a:lnTo>
                  <a:pt x="374015" y="1651000"/>
                </a:lnTo>
                <a:lnTo>
                  <a:pt x="339102" y="1612900"/>
                </a:lnTo>
                <a:lnTo>
                  <a:pt x="305650" y="1587500"/>
                </a:lnTo>
                <a:lnTo>
                  <a:pt x="273748" y="1549400"/>
                </a:lnTo>
                <a:lnTo>
                  <a:pt x="243446" y="1524000"/>
                </a:lnTo>
                <a:lnTo>
                  <a:pt x="214807" y="1485900"/>
                </a:lnTo>
                <a:lnTo>
                  <a:pt x="187896" y="1447800"/>
                </a:lnTo>
                <a:lnTo>
                  <a:pt x="162788" y="1409700"/>
                </a:lnTo>
                <a:lnTo>
                  <a:pt x="139522" y="1371600"/>
                </a:lnTo>
                <a:lnTo>
                  <a:pt x="118173" y="1333500"/>
                </a:lnTo>
                <a:lnTo>
                  <a:pt x="98806" y="1295400"/>
                </a:lnTo>
                <a:lnTo>
                  <a:pt x="81483" y="1244600"/>
                </a:lnTo>
                <a:lnTo>
                  <a:pt x="66255" y="1206500"/>
                </a:lnTo>
                <a:lnTo>
                  <a:pt x="53213" y="1155700"/>
                </a:lnTo>
                <a:lnTo>
                  <a:pt x="42392" y="1117600"/>
                </a:lnTo>
                <a:lnTo>
                  <a:pt x="33858" y="1066800"/>
                </a:lnTo>
                <a:lnTo>
                  <a:pt x="27698" y="1028700"/>
                </a:lnTo>
                <a:lnTo>
                  <a:pt x="23952" y="977900"/>
                </a:lnTo>
                <a:lnTo>
                  <a:pt x="22694" y="927100"/>
                </a:lnTo>
                <a:lnTo>
                  <a:pt x="23952" y="876300"/>
                </a:lnTo>
                <a:lnTo>
                  <a:pt x="27698" y="825500"/>
                </a:lnTo>
                <a:lnTo>
                  <a:pt x="33858" y="787400"/>
                </a:lnTo>
                <a:lnTo>
                  <a:pt x="42379" y="736600"/>
                </a:lnTo>
                <a:lnTo>
                  <a:pt x="53200" y="698500"/>
                </a:lnTo>
                <a:lnTo>
                  <a:pt x="66255" y="647700"/>
                </a:lnTo>
                <a:lnTo>
                  <a:pt x="81470" y="609600"/>
                </a:lnTo>
                <a:lnTo>
                  <a:pt x="98806" y="558800"/>
                </a:lnTo>
                <a:lnTo>
                  <a:pt x="118173" y="520700"/>
                </a:lnTo>
                <a:lnTo>
                  <a:pt x="139509" y="482600"/>
                </a:lnTo>
                <a:lnTo>
                  <a:pt x="162775" y="444500"/>
                </a:lnTo>
                <a:lnTo>
                  <a:pt x="187896" y="406400"/>
                </a:lnTo>
                <a:lnTo>
                  <a:pt x="214807" y="368300"/>
                </a:lnTo>
                <a:lnTo>
                  <a:pt x="243446" y="330200"/>
                </a:lnTo>
                <a:lnTo>
                  <a:pt x="273748" y="304800"/>
                </a:lnTo>
                <a:lnTo>
                  <a:pt x="305650" y="266700"/>
                </a:lnTo>
                <a:lnTo>
                  <a:pt x="339090" y="241300"/>
                </a:lnTo>
                <a:lnTo>
                  <a:pt x="374015" y="203200"/>
                </a:lnTo>
                <a:lnTo>
                  <a:pt x="410349" y="177800"/>
                </a:lnTo>
                <a:lnTo>
                  <a:pt x="448030" y="152400"/>
                </a:lnTo>
                <a:lnTo>
                  <a:pt x="487006" y="127000"/>
                </a:lnTo>
                <a:lnTo>
                  <a:pt x="527202" y="114300"/>
                </a:lnTo>
                <a:lnTo>
                  <a:pt x="568553" y="88900"/>
                </a:lnTo>
                <a:lnTo>
                  <a:pt x="654494" y="63500"/>
                </a:lnTo>
                <a:lnTo>
                  <a:pt x="790549" y="25400"/>
                </a:lnTo>
                <a:lnTo>
                  <a:pt x="837552" y="25400"/>
                </a:lnTo>
                <a:lnTo>
                  <a:pt x="885278" y="12700"/>
                </a:lnTo>
                <a:lnTo>
                  <a:pt x="982040" y="12700"/>
                </a:lnTo>
                <a:lnTo>
                  <a:pt x="1029766" y="25400"/>
                </a:lnTo>
                <a:lnTo>
                  <a:pt x="1076769" y="25400"/>
                </a:lnTo>
                <a:lnTo>
                  <a:pt x="1212824" y="63500"/>
                </a:lnTo>
                <a:lnTo>
                  <a:pt x="1298765" y="88900"/>
                </a:lnTo>
                <a:lnTo>
                  <a:pt x="1340129" y="114300"/>
                </a:lnTo>
                <a:lnTo>
                  <a:pt x="1380324" y="127000"/>
                </a:lnTo>
                <a:lnTo>
                  <a:pt x="1419288" y="152400"/>
                </a:lnTo>
                <a:lnTo>
                  <a:pt x="1456969" y="177800"/>
                </a:lnTo>
                <a:lnTo>
                  <a:pt x="1493304" y="203200"/>
                </a:lnTo>
                <a:lnTo>
                  <a:pt x="1528229" y="241300"/>
                </a:lnTo>
                <a:lnTo>
                  <a:pt x="1561668" y="266700"/>
                </a:lnTo>
                <a:lnTo>
                  <a:pt x="1593570" y="304800"/>
                </a:lnTo>
                <a:lnTo>
                  <a:pt x="1623872" y="330200"/>
                </a:lnTo>
                <a:lnTo>
                  <a:pt x="1652511" y="368300"/>
                </a:lnTo>
                <a:lnTo>
                  <a:pt x="1679422" y="406400"/>
                </a:lnTo>
                <a:lnTo>
                  <a:pt x="1704543" y="444500"/>
                </a:lnTo>
                <a:lnTo>
                  <a:pt x="1727809" y="482600"/>
                </a:lnTo>
                <a:lnTo>
                  <a:pt x="1749158" y="520700"/>
                </a:lnTo>
                <a:lnTo>
                  <a:pt x="1768525" y="558800"/>
                </a:lnTo>
                <a:lnTo>
                  <a:pt x="1785848" y="609600"/>
                </a:lnTo>
                <a:lnTo>
                  <a:pt x="1801063" y="647700"/>
                </a:lnTo>
                <a:lnTo>
                  <a:pt x="1814118" y="698500"/>
                </a:lnTo>
                <a:lnTo>
                  <a:pt x="1824939" y="736600"/>
                </a:lnTo>
                <a:lnTo>
                  <a:pt x="1833460" y="787400"/>
                </a:lnTo>
                <a:lnTo>
                  <a:pt x="1839633" y="825500"/>
                </a:lnTo>
                <a:lnTo>
                  <a:pt x="1843379" y="876300"/>
                </a:lnTo>
                <a:lnTo>
                  <a:pt x="1844636" y="927100"/>
                </a:lnTo>
                <a:lnTo>
                  <a:pt x="1844636" y="723011"/>
                </a:lnTo>
                <a:lnTo>
                  <a:pt x="1837931" y="698500"/>
                </a:lnTo>
                <a:lnTo>
                  <a:pt x="1825345" y="647700"/>
                </a:lnTo>
                <a:lnTo>
                  <a:pt x="1810664" y="609600"/>
                </a:lnTo>
                <a:lnTo>
                  <a:pt x="1793951" y="558800"/>
                </a:lnTo>
                <a:lnTo>
                  <a:pt x="1775256" y="520700"/>
                </a:lnTo>
                <a:lnTo>
                  <a:pt x="1754632" y="482600"/>
                </a:lnTo>
                <a:lnTo>
                  <a:pt x="1732153" y="444500"/>
                </a:lnTo>
                <a:lnTo>
                  <a:pt x="1707870" y="406400"/>
                </a:lnTo>
                <a:lnTo>
                  <a:pt x="1681835" y="368300"/>
                </a:lnTo>
                <a:lnTo>
                  <a:pt x="1654124" y="330200"/>
                </a:lnTo>
                <a:lnTo>
                  <a:pt x="1624774" y="304800"/>
                </a:lnTo>
                <a:lnTo>
                  <a:pt x="1593862" y="266700"/>
                </a:lnTo>
                <a:lnTo>
                  <a:pt x="1561439" y="241300"/>
                </a:lnTo>
                <a:lnTo>
                  <a:pt x="1527556" y="203200"/>
                </a:lnTo>
                <a:lnTo>
                  <a:pt x="1492288" y="177800"/>
                </a:lnTo>
                <a:lnTo>
                  <a:pt x="1455686" y="152400"/>
                </a:lnTo>
                <a:lnTo>
                  <a:pt x="1417802" y="127000"/>
                </a:lnTo>
                <a:lnTo>
                  <a:pt x="1378699" y="101600"/>
                </a:lnTo>
                <a:lnTo>
                  <a:pt x="1338440" y="88900"/>
                </a:lnTo>
                <a:lnTo>
                  <a:pt x="1297089" y="63500"/>
                </a:lnTo>
                <a:lnTo>
                  <a:pt x="1254683" y="50800"/>
                </a:lnTo>
                <a:lnTo>
                  <a:pt x="1121829" y="12700"/>
                </a:lnTo>
                <a:lnTo>
                  <a:pt x="1075842" y="0"/>
                </a:lnTo>
                <a:lnTo>
                  <a:pt x="791476" y="0"/>
                </a:lnTo>
                <a:lnTo>
                  <a:pt x="656018" y="38100"/>
                </a:lnTo>
                <a:lnTo>
                  <a:pt x="570242" y="63500"/>
                </a:lnTo>
                <a:lnTo>
                  <a:pt x="528878" y="88900"/>
                </a:lnTo>
                <a:lnTo>
                  <a:pt x="488619" y="101600"/>
                </a:lnTo>
                <a:lnTo>
                  <a:pt x="449529" y="127000"/>
                </a:lnTo>
                <a:lnTo>
                  <a:pt x="411645" y="152400"/>
                </a:lnTo>
                <a:lnTo>
                  <a:pt x="375043" y="177800"/>
                </a:lnTo>
                <a:lnTo>
                  <a:pt x="339763" y="203200"/>
                </a:lnTo>
                <a:lnTo>
                  <a:pt x="305892" y="241300"/>
                </a:lnTo>
                <a:lnTo>
                  <a:pt x="273469" y="266700"/>
                </a:lnTo>
                <a:lnTo>
                  <a:pt x="242544" y="304800"/>
                </a:lnTo>
                <a:lnTo>
                  <a:pt x="213207" y="330200"/>
                </a:lnTo>
                <a:lnTo>
                  <a:pt x="185483" y="368300"/>
                </a:lnTo>
                <a:lnTo>
                  <a:pt x="159461" y="406400"/>
                </a:lnTo>
                <a:lnTo>
                  <a:pt x="135166" y="444500"/>
                </a:lnTo>
                <a:lnTo>
                  <a:pt x="112687" y="482600"/>
                </a:lnTo>
                <a:lnTo>
                  <a:pt x="92075" y="520700"/>
                </a:lnTo>
                <a:lnTo>
                  <a:pt x="73367" y="558800"/>
                </a:lnTo>
                <a:lnTo>
                  <a:pt x="56654" y="609600"/>
                </a:lnTo>
                <a:lnTo>
                  <a:pt x="41973" y="647700"/>
                </a:lnTo>
                <a:lnTo>
                  <a:pt x="29400" y="698500"/>
                </a:lnTo>
                <a:lnTo>
                  <a:pt x="18973" y="736600"/>
                </a:lnTo>
                <a:lnTo>
                  <a:pt x="10756" y="787400"/>
                </a:lnTo>
                <a:lnTo>
                  <a:pt x="4826" y="838200"/>
                </a:lnTo>
                <a:lnTo>
                  <a:pt x="1219" y="876300"/>
                </a:lnTo>
                <a:lnTo>
                  <a:pt x="0" y="927100"/>
                </a:lnTo>
                <a:lnTo>
                  <a:pt x="1219" y="977900"/>
                </a:lnTo>
                <a:lnTo>
                  <a:pt x="4813" y="1028700"/>
                </a:lnTo>
                <a:lnTo>
                  <a:pt x="10756" y="1066800"/>
                </a:lnTo>
                <a:lnTo>
                  <a:pt x="18973" y="1117600"/>
                </a:lnTo>
                <a:lnTo>
                  <a:pt x="29387" y="1155700"/>
                </a:lnTo>
                <a:lnTo>
                  <a:pt x="41973" y="1206500"/>
                </a:lnTo>
                <a:lnTo>
                  <a:pt x="56654" y="1244600"/>
                </a:lnTo>
                <a:lnTo>
                  <a:pt x="73367" y="1295400"/>
                </a:lnTo>
                <a:lnTo>
                  <a:pt x="92062" y="1333500"/>
                </a:lnTo>
                <a:lnTo>
                  <a:pt x="112687" y="1371600"/>
                </a:lnTo>
                <a:lnTo>
                  <a:pt x="135166" y="1409700"/>
                </a:lnTo>
                <a:lnTo>
                  <a:pt x="159448" y="1447800"/>
                </a:lnTo>
                <a:lnTo>
                  <a:pt x="185483" y="1485900"/>
                </a:lnTo>
                <a:lnTo>
                  <a:pt x="213207" y="1524000"/>
                </a:lnTo>
                <a:lnTo>
                  <a:pt x="242544" y="1549400"/>
                </a:lnTo>
                <a:lnTo>
                  <a:pt x="273469" y="1587500"/>
                </a:lnTo>
                <a:lnTo>
                  <a:pt x="305892" y="1612900"/>
                </a:lnTo>
                <a:lnTo>
                  <a:pt x="339763" y="1651000"/>
                </a:lnTo>
                <a:lnTo>
                  <a:pt x="375031" y="1676400"/>
                </a:lnTo>
                <a:lnTo>
                  <a:pt x="411645" y="1701800"/>
                </a:lnTo>
                <a:lnTo>
                  <a:pt x="449529" y="1727200"/>
                </a:lnTo>
                <a:lnTo>
                  <a:pt x="488619" y="1752600"/>
                </a:lnTo>
                <a:lnTo>
                  <a:pt x="528878" y="1765300"/>
                </a:lnTo>
                <a:lnTo>
                  <a:pt x="570242" y="1790700"/>
                </a:lnTo>
                <a:lnTo>
                  <a:pt x="700328" y="1828800"/>
                </a:lnTo>
                <a:lnTo>
                  <a:pt x="791476" y="1854200"/>
                </a:lnTo>
                <a:lnTo>
                  <a:pt x="885621" y="1854200"/>
                </a:lnTo>
                <a:lnTo>
                  <a:pt x="933665" y="1866900"/>
                </a:lnTo>
                <a:lnTo>
                  <a:pt x="981710" y="1854200"/>
                </a:lnTo>
                <a:lnTo>
                  <a:pt x="1075855" y="1854200"/>
                </a:lnTo>
                <a:lnTo>
                  <a:pt x="1121829" y="1841500"/>
                </a:lnTo>
                <a:lnTo>
                  <a:pt x="1167003" y="1828800"/>
                </a:lnTo>
                <a:lnTo>
                  <a:pt x="1297089" y="1790700"/>
                </a:lnTo>
                <a:lnTo>
                  <a:pt x="1338440" y="1765300"/>
                </a:lnTo>
                <a:lnTo>
                  <a:pt x="1378699" y="1752600"/>
                </a:lnTo>
                <a:lnTo>
                  <a:pt x="1417802" y="1727200"/>
                </a:lnTo>
                <a:lnTo>
                  <a:pt x="1455686" y="1701800"/>
                </a:lnTo>
                <a:lnTo>
                  <a:pt x="1492288" y="1676400"/>
                </a:lnTo>
                <a:lnTo>
                  <a:pt x="1527556" y="1651000"/>
                </a:lnTo>
                <a:lnTo>
                  <a:pt x="1561439" y="1612900"/>
                </a:lnTo>
                <a:lnTo>
                  <a:pt x="1593862" y="1587500"/>
                </a:lnTo>
                <a:lnTo>
                  <a:pt x="1624774" y="1549400"/>
                </a:lnTo>
                <a:lnTo>
                  <a:pt x="1654124" y="1524000"/>
                </a:lnTo>
                <a:lnTo>
                  <a:pt x="1681835" y="1485900"/>
                </a:lnTo>
                <a:lnTo>
                  <a:pt x="1707870" y="1447800"/>
                </a:lnTo>
                <a:lnTo>
                  <a:pt x="1732153" y="1409700"/>
                </a:lnTo>
                <a:lnTo>
                  <a:pt x="1754632" y="1371600"/>
                </a:lnTo>
                <a:lnTo>
                  <a:pt x="1775256" y="1333500"/>
                </a:lnTo>
                <a:lnTo>
                  <a:pt x="1793951" y="1295400"/>
                </a:lnTo>
                <a:lnTo>
                  <a:pt x="1810677" y="1244600"/>
                </a:lnTo>
                <a:lnTo>
                  <a:pt x="1825345" y="1206500"/>
                </a:lnTo>
                <a:lnTo>
                  <a:pt x="1837931" y="1155700"/>
                </a:lnTo>
                <a:lnTo>
                  <a:pt x="1848358" y="1117600"/>
                </a:lnTo>
                <a:lnTo>
                  <a:pt x="1856562" y="1066800"/>
                </a:lnTo>
                <a:lnTo>
                  <a:pt x="1862505" y="1028700"/>
                </a:lnTo>
                <a:lnTo>
                  <a:pt x="1866112" y="977900"/>
                </a:lnTo>
                <a:lnTo>
                  <a:pt x="1867331" y="927100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6450573" y="4019730"/>
            <a:ext cx="2120900" cy="177418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服务升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级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540"/>
              </a:spcBef>
            </a:pPr>
            <a:r>
              <a:rPr sz="1500" spc="-5">
                <a:latin typeface="微软雅黑"/>
                <a:cs typeface="微软雅黑"/>
              </a:rPr>
              <a:t>农资销售企业将更加注重服务升级，提供农业生产全程解决方案，满足客户</a:t>
            </a:r>
            <a:r>
              <a:rPr sz="1500" spc="-20">
                <a:latin typeface="微软雅黑"/>
                <a:cs typeface="微软雅黑"/>
              </a:rPr>
              <a:t>需求。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173353" y="1757235"/>
            <a:ext cx="1867535" cy="1866900"/>
          </a:xfrm>
          <a:custGeom>
            <a:rect l="l" t="t" r="r" b="b"/>
            <a:pathLst>
              <a:path w="1867535" h="1866900">
                <a:moveTo>
                  <a:pt x="931481" y="834986"/>
                </a:moveTo>
                <a:lnTo>
                  <a:pt x="794156" y="834986"/>
                </a:lnTo>
                <a:lnTo>
                  <a:pt x="794156" y="869988"/>
                </a:lnTo>
                <a:lnTo>
                  <a:pt x="931481" y="869988"/>
                </a:lnTo>
                <a:lnTo>
                  <a:pt x="931481" y="834986"/>
                </a:lnTo>
                <a:close/>
              </a:path>
              <a:path w="1867535" h="1866900">
                <a:moveTo>
                  <a:pt x="976871" y="752817"/>
                </a:moveTo>
                <a:lnTo>
                  <a:pt x="794156" y="752817"/>
                </a:lnTo>
                <a:lnTo>
                  <a:pt x="794156" y="787831"/>
                </a:lnTo>
                <a:lnTo>
                  <a:pt x="976871" y="787831"/>
                </a:lnTo>
                <a:lnTo>
                  <a:pt x="976871" y="752817"/>
                </a:lnTo>
                <a:close/>
              </a:path>
              <a:path w="1867535" h="1866900">
                <a:moveTo>
                  <a:pt x="1138199" y="834669"/>
                </a:moveTo>
                <a:lnTo>
                  <a:pt x="1125423" y="823188"/>
                </a:lnTo>
                <a:lnTo>
                  <a:pt x="1098080" y="798601"/>
                </a:lnTo>
                <a:lnTo>
                  <a:pt x="1098080" y="849426"/>
                </a:lnTo>
                <a:lnTo>
                  <a:pt x="1098080" y="1139685"/>
                </a:lnTo>
                <a:lnTo>
                  <a:pt x="1093520" y="1144600"/>
                </a:lnTo>
                <a:lnTo>
                  <a:pt x="1044282" y="1144600"/>
                </a:lnTo>
                <a:lnTo>
                  <a:pt x="1038809" y="1139685"/>
                </a:lnTo>
                <a:lnTo>
                  <a:pt x="1038809" y="849426"/>
                </a:lnTo>
                <a:lnTo>
                  <a:pt x="1068895" y="823188"/>
                </a:lnTo>
                <a:lnTo>
                  <a:pt x="1098080" y="849426"/>
                </a:lnTo>
                <a:lnTo>
                  <a:pt x="1098080" y="798601"/>
                </a:lnTo>
                <a:lnTo>
                  <a:pt x="1068895" y="772350"/>
                </a:lnTo>
                <a:lnTo>
                  <a:pt x="998689" y="834669"/>
                </a:lnTo>
                <a:lnTo>
                  <a:pt x="998689" y="1133944"/>
                </a:lnTo>
                <a:lnTo>
                  <a:pt x="1002830" y="1151978"/>
                </a:lnTo>
                <a:lnTo>
                  <a:pt x="1014069" y="1166850"/>
                </a:lnTo>
                <a:lnTo>
                  <a:pt x="1030617" y="1176959"/>
                </a:lnTo>
                <a:lnTo>
                  <a:pt x="1050658" y="1180680"/>
                </a:lnTo>
                <a:lnTo>
                  <a:pt x="1086218" y="1180680"/>
                </a:lnTo>
                <a:lnTo>
                  <a:pt x="1106652" y="1176959"/>
                </a:lnTo>
                <a:lnTo>
                  <a:pt x="1123149" y="1166850"/>
                </a:lnTo>
                <a:lnTo>
                  <a:pt x="1134173" y="1151978"/>
                </a:lnTo>
                <a:lnTo>
                  <a:pt x="1135811" y="1144600"/>
                </a:lnTo>
                <a:lnTo>
                  <a:pt x="1138199" y="1133944"/>
                </a:lnTo>
                <a:lnTo>
                  <a:pt x="1138199" y="834669"/>
                </a:lnTo>
                <a:close/>
              </a:path>
              <a:path w="1867535" h="1866900">
                <a:moveTo>
                  <a:pt x="1223886" y="674763"/>
                </a:moveTo>
                <a:lnTo>
                  <a:pt x="1221371" y="663295"/>
                </a:lnTo>
                <a:lnTo>
                  <a:pt x="1219873" y="656412"/>
                </a:lnTo>
                <a:lnTo>
                  <a:pt x="1208836" y="641578"/>
                </a:lnTo>
                <a:lnTo>
                  <a:pt x="1192314" y="631672"/>
                </a:lnTo>
                <a:lnTo>
                  <a:pt x="1184643" y="630326"/>
                </a:lnTo>
                <a:lnTo>
                  <a:pt x="1184643" y="668210"/>
                </a:lnTo>
                <a:lnTo>
                  <a:pt x="1184643" y="1199121"/>
                </a:lnTo>
                <a:lnTo>
                  <a:pt x="1179169" y="1204036"/>
                </a:lnTo>
                <a:lnTo>
                  <a:pt x="769378" y="1204036"/>
                </a:lnTo>
                <a:lnTo>
                  <a:pt x="769378" y="663295"/>
                </a:lnTo>
                <a:lnTo>
                  <a:pt x="1179169" y="663295"/>
                </a:lnTo>
                <a:lnTo>
                  <a:pt x="1184643" y="668210"/>
                </a:lnTo>
                <a:lnTo>
                  <a:pt x="1184643" y="630326"/>
                </a:lnTo>
                <a:lnTo>
                  <a:pt x="1171867" y="628065"/>
                </a:lnTo>
                <a:lnTo>
                  <a:pt x="729221" y="628065"/>
                </a:lnTo>
                <a:lnTo>
                  <a:pt x="729221" y="663295"/>
                </a:lnTo>
                <a:lnTo>
                  <a:pt x="729221" y="1204036"/>
                </a:lnTo>
                <a:lnTo>
                  <a:pt x="688149" y="1204036"/>
                </a:lnTo>
                <a:lnTo>
                  <a:pt x="682675" y="1199121"/>
                </a:lnTo>
                <a:lnTo>
                  <a:pt x="682675" y="668210"/>
                </a:lnTo>
                <a:lnTo>
                  <a:pt x="688149" y="663295"/>
                </a:lnTo>
                <a:lnTo>
                  <a:pt x="729221" y="663295"/>
                </a:lnTo>
                <a:lnTo>
                  <a:pt x="729221" y="628065"/>
                </a:lnTo>
                <a:lnTo>
                  <a:pt x="695452" y="628065"/>
                </a:lnTo>
                <a:lnTo>
                  <a:pt x="675005" y="631672"/>
                </a:lnTo>
                <a:lnTo>
                  <a:pt x="658495" y="641578"/>
                </a:lnTo>
                <a:lnTo>
                  <a:pt x="647458" y="656412"/>
                </a:lnTo>
                <a:lnTo>
                  <a:pt x="643432" y="674763"/>
                </a:lnTo>
                <a:lnTo>
                  <a:pt x="643432" y="1192568"/>
                </a:lnTo>
                <a:lnTo>
                  <a:pt x="647458" y="1210919"/>
                </a:lnTo>
                <a:lnTo>
                  <a:pt x="658495" y="1225753"/>
                </a:lnTo>
                <a:lnTo>
                  <a:pt x="675005" y="1235659"/>
                </a:lnTo>
                <a:lnTo>
                  <a:pt x="695452" y="1239266"/>
                </a:lnTo>
                <a:lnTo>
                  <a:pt x="1171867" y="1239266"/>
                </a:lnTo>
                <a:lnTo>
                  <a:pt x="1192314" y="1235659"/>
                </a:lnTo>
                <a:lnTo>
                  <a:pt x="1208836" y="1225753"/>
                </a:lnTo>
                <a:lnTo>
                  <a:pt x="1219873" y="1210919"/>
                </a:lnTo>
                <a:lnTo>
                  <a:pt x="1221371" y="1204036"/>
                </a:lnTo>
                <a:lnTo>
                  <a:pt x="1223886" y="1192568"/>
                </a:lnTo>
                <a:lnTo>
                  <a:pt x="1223886" y="674763"/>
                </a:lnTo>
                <a:close/>
              </a:path>
              <a:path w="1867535" h="1866900">
                <a:moveTo>
                  <a:pt x="1867319" y="927100"/>
                </a:moveTo>
                <a:lnTo>
                  <a:pt x="1866112" y="876300"/>
                </a:lnTo>
                <a:lnTo>
                  <a:pt x="1862505" y="838200"/>
                </a:lnTo>
                <a:lnTo>
                  <a:pt x="1856562" y="787400"/>
                </a:lnTo>
                <a:lnTo>
                  <a:pt x="1848358" y="736600"/>
                </a:lnTo>
                <a:lnTo>
                  <a:pt x="1844636" y="723011"/>
                </a:lnTo>
                <a:lnTo>
                  <a:pt x="1844636" y="927100"/>
                </a:lnTo>
                <a:lnTo>
                  <a:pt x="1843379" y="977900"/>
                </a:lnTo>
                <a:lnTo>
                  <a:pt x="1839633" y="1028700"/>
                </a:lnTo>
                <a:lnTo>
                  <a:pt x="1833460" y="1066800"/>
                </a:lnTo>
                <a:lnTo>
                  <a:pt x="1824939" y="1117600"/>
                </a:lnTo>
                <a:lnTo>
                  <a:pt x="1814118" y="1155700"/>
                </a:lnTo>
                <a:lnTo>
                  <a:pt x="1801063" y="1206500"/>
                </a:lnTo>
                <a:lnTo>
                  <a:pt x="1785848" y="1244600"/>
                </a:lnTo>
                <a:lnTo>
                  <a:pt x="1768525" y="1295400"/>
                </a:lnTo>
                <a:lnTo>
                  <a:pt x="1749158" y="1333500"/>
                </a:lnTo>
                <a:lnTo>
                  <a:pt x="1727809" y="1371600"/>
                </a:lnTo>
                <a:lnTo>
                  <a:pt x="1704543" y="1409700"/>
                </a:lnTo>
                <a:lnTo>
                  <a:pt x="1679422" y="1447800"/>
                </a:lnTo>
                <a:lnTo>
                  <a:pt x="1652511" y="1485900"/>
                </a:lnTo>
                <a:lnTo>
                  <a:pt x="1623872" y="1524000"/>
                </a:lnTo>
                <a:lnTo>
                  <a:pt x="1593570" y="1549400"/>
                </a:lnTo>
                <a:lnTo>
                  <a:pt x="1561668" y="1587500"/>
                </a:lnTo>
                <a:lnTo>
                  <a:pt x="1528229" y="1612900"/>
                </a:lnTo>
                <a:lnTo>
                  <a:pt x="1493304" y="1651000"/>
                </a:lnTo>
                <a:lnTo>
                  <a:pt x="1456969" y="1676400"/>
                </a:lnTo>
                <a:lnTo>
                  <a:pt x="1419288" y="1701800"/>
                </a:lnTo>
                <a:lnTo>
                  <a:pt x="1380324" y="1727200"/>
                </a:lnTo>
                <a:lnTo>
                  <a:pt x="1340129" y="1739900"/>
                </a:lnTo>
                <a:lnTo>
                  <a:pt x="1298765" y="1765300"/>
                </a:lnTo>
                <a:lnTo>
                  <a:pt x="1168361" y="1803400"/>
                </a:lnTo>
                <a:lnTo>
                  <a:pt x="1076769" y="1828800"/>
                </a:lnTo>
                <a:lnTo>
                  <a:pt x="1029766" y="1828800"/>
                </a:lnTo>
                <a:lnTo>
                  <a:pt x="982040" y="1841500"/>
                </a:lnTo>
                <a:lnTo>
                  <a:pt x="885278" y="1841500"/>
                </a:lnTo>
                <a:lnTo>
                  <a:pt x="837552" y="1828800"/>
                </a:lnTo>
                <a:lnTo>
                  <a:pt x="790549" y="1828800"/>
                </a:lnTo>
                <a:lnTo>
                  <a:pt x="698969" y="1803400"/>
                </a:lnTo>
                <a:lnTo>
                  <a:pt x="568553" y="1765300"/>
                </a:lnTo>
                <a:lnTo>
                  <a:pt x="527202" y="1739900"/>
                </a:lnTo>
                <a:lnTo>
                  <a:pt x="487006" y="1727200"/>
                </a:lnTo>
                <a:lnTo>
                  <a:pt x="448030" y="1701800"/>
                </a:lnTo>
                <a:lnTo>
                  <a:pt x="410349" y="1676400"/>
                </a:lnTo>
                <a:lnTo>
                  <a:pt x="374015" y="1651000"/>
                </a:lnTo>
                <a:lnTo>
                  <a:pt x="339102" y="1612900"/>
                </a:lnTo>
                <a:lnTo>
                  <a:pt x="305650" y="1587500"/>
                </a:lnTo>
                <a:lnTo>
                  <a:pt x="273748" y="1549400"/>
                </a:lnTo>
                <a:lnTo>
                  <a:pt x="243446" y="1524000"/>
                </a:lnTo>
                <a:lnTo>
                  <a:pt x="214807" y="1485900"/>
                </a:lnTo>
                <a:lnTo>
                  <a:pt x="187896" y="1447800"/>
                </a:lnTo>
                <a:lnTo>
                  <a:pt x="162775" y="1409700"/>
                </a:lnTo>
                <a:lnTo>
                  <a:pt x="139522" y="1371600"/>
                </a:lnTo>
                <a:lnTo>
                  <a:pt x="118173" y="1333500"/>
                </a:lnTo>
                <a:lnTo>
                  <a:pt x="98806" y="1295400"/>
                </a:lnTo>
                <a:lnTo>
                  <a:pt x="81470" y="1244600"/>
                </a:lnTo>
                <a:lnTo>
                  <a:pt x="66255" y="1206500"/>
                </a:lnTo>
                <a:lnTo>
                  <a:pt x="53200" y="1155700"/>
                </a:lnTo>
                <a:lnTo>
                  <a:pt x="42392" y="1117600"/>
                </a:lnTo>
                <a:lnTo>
                  <a:pt x="33858" y="1066800"/>
                </a:lnTo>
                <a:lnTo>
                  <a:pt x="27698" y="1028700"/>
                </a:lnTo>
                <a:lnTo>
                  <a:pt x="23952" y="977900"/>
                </a:lnTo>
                <a:lnTo>
                  <a:pt x="22682" y="927100"/>
                </a:lnTo>
                <a:lnTo>
                  <a:pt x="23952" y="876300"/>
                </a:lnTo>
                <a:lnTo>
                  <a:pt x="27698" y="825500"/>
                </a:lnTo>
                <a:lnTo>
                  <a:pt x="33858" y="787400"/>
                </a:lnTo>
                <a:lnTo>
                  <a:pt x="42379" y="736600"/>
                </a:lnTo>
                <a:lnTo>
                  <a:pt x="53200" y="698500"/>
                </a:lnTo>
                <a:lnTo>
                  <a:pt x="66255" y="647700"/>
                </a:lnTo>
                <a:lnTo>
                  <a:pt x="81470" y="609600"/>
                </a:lnTo>
                <a:lnTo>
                  <a:pt x="98806" y="558800"/>
                </a:lnTo>
                <a:lnTo>
                  <a:pt x="118173" y="520700"/>
                </a:lnTo>
                <a:lnTo>
                  <a:pt x="139509" y="482600"/>
                </a:lnTo>
                <a:lnTo>
                  <a:pt x="162775" y="444500"/>
                </a:lnTo>
                <a:lnTo>
                  <a:pt x="187896" y="406400"/>
                </a:lnTo>
                <a:lnTo>
                  <a:pt x="214807" y="368300"/>
                </a:lnTo>
                <a:lnTo>
                  <a:pt x="243446" y="330200"/>
                </a:lnTo>
                <a:lnTo>
                  <a:pt x="273748" y="304800"/>
                </a:lnTo>
                <a:lnTo>
                  <a:pt x="305650" y="266700"/>
                </a:lnTo>
                <a:lnTo>
                  <a:pt x="339090" y="241300"/>
                </a:lnTo>
                <a:lnTo>
                  <a:pt x="374015" y="203200"/>
                </a:lnTo>
                <a:lnTo>
                  <a:pt x="410349" y="177800"/>
                </a:lnTo>
                <a:lnTo>
                  <a:pt x="448030" y="152400"/>
                </a:lnTo>
                <a:lnTo>
                  <a:pt x="487006" y="127000"/>
                </a:lnTo>
                <a:lnTo>
                  <a:pt x="527202" y="114300"/>
                </a:lnTo>
                <a:lnTo>
                  <a:pt x="568553" y="88900"/>
                </a:lnTo>
                <a:lnTo>
                  <a:pt x="654494" y="63500"/>
                </a:lnTo>
                <a:lnTo>
                  <a:pt x="790549" y="25400"/>
                </a:lnTo>
                <a:lnTo>
                  <a:pt x="837552" y="25400"/>
                </a:lnTo>
                <a:lnTo>
                  <a:pt x="885278" y="12700"/>
                </a:lnTo>
                <a:lnTo>
                  <a:pt x="982040" y="12700"/>
                </a:lnTo>
                <a:lnTo>
                  <a:pt x="1029766" y="25400"/>
                </a:lnTo>
                <a:lnTo>
                  <a:pt x="1076769" y="25400"/>
                </a:lnTo>
                <a:lnTo>
                  <a:pt x="1212824" y="63500"/>
                </a:lnTo>
                <a:lnTo>
                  <a:pt x="1298765" y="88900"/>
                </a:lnTo>
                <a:lnTo>
                  <a:pt x="1340129" y="114300"/>
                </a:lnTo>
                <a:lnTo>
                  <a:pt x="1380324" y="127000"/>
                </a:lnTo>
                <a:lnTo>
                  <a:pt x="1419288" y="152400"/>
                </a:lnTo>
                <a:lnTo>
                  <a:pt x="1456969" y="177800"/>
                </a:lnTo>
                <a:lnTo>
                  <a:pt x="1493304" y="203200"/>
                </a:lnTo>
                <a:lnTo>
                  <a:pt x="1528229" y="241300"/>
                </a:lnTo>
                <a:lnTo>
                  <a:pt x="1561668" y="266700"/>
                </a:lnTo>
                <a:lnTo>
                  <a:pt x="1593570" y="304800"/>
                </a:lnTo>
                <a:lnTo>
                  <a:pt x="1623872" y="330200"/>
                </a:lnTo>
                <a:lnTo>
                  <a:pt x="1652511" y="368300"/>
                </a:lnTo>
                <a:lnTo>
                  <a:pt x="1679422" y="406400"/>
                </a:lnTo>
                <a:lnTo>
                  <a:pt x="1704543" y="444500"/>
                </a:lnTo>
                <a:lnTo>
                  <a:pt x="1727809" y="482600"/>
                </a:lnTo>
                <a:lnTo>
                  <a:pt x="1749158" y="520700"/>
                </a:lnTo>
                <a:lnTo>
                  <a:pt x="1768525" y="558800"/>
                </a:lnTo>
                <a:lnTo>
                  <a:pt x="1785848" y="609600"/>
                </a:lnTo>
                <a:lnTo>
                  <a:pt x="1801063" y="647700"/>
                </a:lnTo>
                <a:lnTo>
                  <a:pt x="1814118" y="698500"/>
                </a:lnTo>
                <a:lnTo>
                  <a:pt x="1824939" y="736600"/>
                </a:lnTo>
                <a:lnTo>
                  <a:pt x="1833460" y="787400"/>
                </a:lnTo>
                <a:lnTo>
                  <a:pt x="1839633" y="825500"/>
                </a:lnTo>
                <a:lnTo>
                  <a:pt x="1843379" y="876300"/>
                </a:lnTo>
                <a:lnTo>
                  <a:pt x="1844636" y="927100"/>
                </a:lnTo>
                <a:lnTo>
                  <a:pt x="1844636" y="723011"/>
                </a:lnTo>
                <a:lnTo>
                  <a:pt x="1837931" y="698500"/>
                </a:lnTo>
                <a:lnTo>
                  <a:pt x="1825345" y="647700"/>
                </a:lnTo>
                <a:lnTo>
                  <a:pt x="1810664" y="609600"/>
                </a:lnTo>
                <a:lnTo>
                  <a:pt x="1793951" y="558800"/>
                </a:lnTo>
                <a:lnTo>
                  <a:pt x="1775256" y="520700"/>
                </a:lnTo>
                <a:lnTo>
                  <a:pt x="1754632" y="482600"/>
                </a:lnTo>
                <a:lnTo>
                  <a:pt x="1732153" y="444500"/>
                </a:lnTo>
                <a:lnTo>
                  <a:pt x="1707870" y="406400"/>
                </a:lnTo>
                <a:lnTo>
                  <a:pt x="1681835" y="368300"/>
                </a:lnTo>
                <a:lnTo>
                  <a:pt x="1654124" y="330200"/>
                </a:lnTo>
                <a:lnTo>
                  <a:pt x="1624774" y="304800"/>
                </a:lnTo>
                <a:lnTo>
                  <a:pt x="1593862" y="266700"/>
                </a:lnTo>
                <a:lnTo>
                  <a:pt x="1561439" y="241300"/>
                </a:lnTo>
                <a:lnTo>
                  <a:pt x="1527556" y="203200"/>
                </a:lnTo>
                <a:lnTo>
                  <a:pt x="1492288" y="177800"/>
                </a:lnTo>
                <a:lnTo>
                  <a:pt x="1455674" y="152400"/>
                </a:lnTo>
                <a:lnTo>
                  <a:pt x="1417802" y="127000"/>
                </a:lnTo>
                <a:lnTo>
                  <a:pt x="1378699" y="101600"/>
                </a:lnTo>
                <a:lnTo>
                  <a:pt x="1338440" y="88900"/>
                </a:lnTo>
                <a:lnTo>
                  <a:pt x="1297089" y="63500"/>
                </a:lnTo>
                <a:lnTo>
                  <a:pt x="1254683" y="50800"/>
                </a:lnTo>
                <a:lnTo>
                  <a:pt x="1121829" y="12700"/>
                </a:lnTo>
                <a:lnTo>
                  <a:pt x="1075842" y="0"/>
                </a:lnTo>
                <a:lnTo>
                  <a:pt x="791476" y="0"/>
                </a:lnTo>
                <a:lnTo>
                  <a:pt x="656018" y="38100"/>
                </a:lnTo>
                <a:lnTo>
                  <a:pt x="570242" y="63500"/>
                </a:lnTo>
                <a:lnTo>
                  <a:pt x="528878" y="88900"/>
                </a:lnTo>
                <a:lnTo>
                  <a:pt x="488619" y="101600"/>
                </a:lnTo>
                <a:lnTo>
                  <a:pt x="449516" y="127000"/>
                </a:lnTo>
                <a:lnTo>
                  <a:pt x="411645" y="152400"/>
                </a:lnTo>
                <a:lnTo>
                  <a:pt x="375031" y="177800"/>
                </a:lnTo>
                <a:lnTo>
                  <a:pt x="339763" y="203200"/>
                </a:lnTo>
                <a:lnTo>
                  <a:pt x="305892" y="241300"/>
                </a:lnTo>
                <a:lnTo>
                  <a:pt x="273456" y="266700"/>
                </a:lnTo>
                <a:lnTo>
                  <a:pt x="242544" y="304800"/>
                </a:lnTo>
                <a:lnTo>
                  <a:pt x="213207" y="330200"/>
                </a:lnTo>
                <a:lnTo>
                  <a:pt x="185483" y="368300"/>
                </a:lnTo>
                <a:lnTo>
                  <a:pt x="159448" y="406400"/>
                </a:lnTo>
                <a:lnTo>
                  <a:pt x="135166" y="444500"/>
                </a:lnTo>
                <a:lnTo>
                  <a:pt x="112687" y="482600"/>
                </a:lnTo>
                <a:lnTo>
                  <a:pt x="92062" y="520700"/>
                </a:lnTo>
                <a:lnTo>
                  <a:pt x="73367" y="558800"/>
                </a:lnTo>
                <a:lnTo>
                  <a:pt x="56654" y="609600"/>
                </a:lnTo>
                <a:lnTo>
                  <a:pt x="41973" y="647700"/>
                </a:lnTo>
                <a:lnTo>
                  <a:pt x="29387" y="698500"/>
                </a:lnTo>
                <a:lnTo>
                  <a:pt x="18961" y="736600"/>
                </a:lnTo>
                <a:lnTo>
                  <a:pt x="10756" y="787400"/>
                </a:lnTo>
                <a:lnTo>
                  <a:pt x="4813" y="838200"/>
                </a:lnTo>
                <a:lnTo>
                  <a:pt x="1219" y="876300"/>
                </a:lnTo>
                <a:lnTo>
                  <a:pt x="0" y="927100"/>
                </a:lnTo>
                <a:lnTo>
                  <a:pt x="1206" y="977900"/>
                </a:lnTo>
                <a:lnTo>
                  <a:pt x="4813" y="1028700"/>
                </a:lnTo>
                <a:lnTo>
                  <a:pt x="10756" y="1066800"/>
                </a:lnTo>
                <a:lnTo>
                  <a:pt x="18961" y="1117600"/>
                </a:lnTo>
                <a:lnTo>
                  <a:pt x="29387" y="1155700"/>
                </a:lnTo>
                <a:lnTo>
                  <a:pt x="41973" y="1206500"/>
                </a:lnTo>
                <a:lnTo>
                  <a:pt x="56654" y="1244600"/>
                </a:lnTo>
                <a:lnTo>
                  <a:pt x="73367" y="1295400"/>
                </a:lnTo>
                <a:lnTo>
                  <a:pt x="92062" y="1333500"/>
                </a:lnTo>
                <a:lnTo>
                  <a:pt x="112687" y="1371600"/>
                </a:lnTo>
                <a:lnTo>
                  <a:pt x="135166" y="1409700"/>
                </a:lnTo>
                <a:lnTo>
                  <a:pt x="159448" y="1447800"/>
                </a:lnTo>
                <a:lnTo>
                  <a:pt x="185483" y="1485900"/>
                </a:lnTo>
                <a:lnTo>
                  <a:pt x="213194" y="1524000"/>
                </a:lnTo>
                <a:lnTo>
                  <a:pt x="242544" y="1549400"/>
                </a:lnTo>
                <a:lnTo>
                  <a:pt x="273456" y="1587500"/>
                </a:lnTo>
                <a:lnTo>
                  <a:pt x="305892" y="1612900"/>
                </a:lnTo>
                <a:lnTo>
                  <a:pt x="339763" y="1651000"/>
                </a:lnTo>
                <a:lnTo>
                  <a:pt x="375031" y="1676400"/>
                </a:lnTo>
                <a:lnTo>
                  <a:pt x="411645" y="1701800"/>
                </a:lnTo>
                <a:lnTo>
                  <a:pt x="449516" y="1727200"/>
                </a:lnTo>
                <a:lnTo>
                  <a:pt x="488619" y="1752600"/>
                </a:lnTo>
                <a:lnTo>
                  <a:pt x="528878" y="1765300"/>
                </a:lnTo>
                <a:lnTo>
                  <a:pt x="570242" y="1790700"/>
                </a:lnTo>
                <a:lnTo>
                  <a:pt x="700328" y="1828800"/>
                </a:lnTo>
                <a:lnTo>
                  <a:pt x="791476" y="1854200"/>
                </a:lnTo>
                <a:lnTo>
                  <a:pt x="885609" y="1854200"/>
                </a:lnTo>
                <a:lnTo>
                  <a:pt x="933665" y="1866900"/>
                </a:lnTo>
                <a:lnTo>
                  <a:pt x="981710" y="1854200"/>
                </a:lnTo>
                <a:lnTo>
                  <a:pt x="1075842" y="1854200"/>
                </a:lnTo>
                <a:lnTo>
                  <a:pt x="1121829" y="1841500"/>
                </a:lnTo>
                <a:lnTo>
                  <a:pt x="1167003" y="1828800"/>
                </a:lnTo>
                <a:lnTo>
                  <a:pt x="1297089" y="1790700"/>
                </a:lnTo>
                <a:lnTo>
                  <a:pt x="1338440" y="1765300"/>
                </a:lnTo>
                <a:lnTo>
                  <a:pt x="1378699" y="1752600"/>
                </a:lnTo>
                <a:lnTo>
                  <a:pt x="1417802" y="1727200"/>
                </a:lnTo>
                <a:lnTo>
                  <a:pt x="1455686" y="1701800"/>
                </a:lnTo>
                <a:lnTo>
                  <a:pt x="1492288" y="1676400"/>
                </a:lnTo>
                <a:lnTo>
                  <a:pt x="1527556" y="1651000"/>
                </a:lnTo>
                <a:lnTo>
                  <a:pt x="1561439" y="1612900"/>
                </a:lnTo>
                <a:lnTo>
                  <a:pt x="1593862" y="1587500"/>
                </a:lnTo>
                <a:lnTo>
                  <a:pt x="1624774" y="1549400"/>
                </a:lnTo>
                <a:lnTo>
                  <a:pt x="1654124" y="1524000"/>
                </a:lnTo>
                <a:lnTo>
                  <a:pt x="1681835" y="1485900"/>
                </a:lnTo>
                <a:lnTo>
                  <a:pt x="1707870" y="1447800"/>
                </a:lnTo>
                <a:lnTo>
                  <a:pt x="1732153" y="1409700"/>
                </a:lnTo>
                <a:lnTo>
                  <a:pt x="1754632" y="1371600"/>
                </a:lnTo>
                <a:lnTo>
                  <a:pt x="1775256" y="1333500"/>
                </a:lnTo>
                <a:lnTo>
                  <a:pt x="1793951" y="1295400"/>
                </a:lnTo>
                <a:lnTo>
                  <a:pt x="1810664" y="1244600"/>
                </a:lnTo>
                <a:lnTo>
                  <a:pt x="1825345" y="1206500"/>
                </a:lnTo>
                <a:lnTo>
                  <a:pt x="1837931" y="1155700"/>
                </a:lnTo>
                <a:lnTo>
                  <a:pt x="1848358" y="1117600"/>
                </a:lnTo>
                <a:lnTo>
                  <a:pt x="1856562" y="1066800"/>
                </a:lnTo>
                <a:lnTo>
                  <a:pt x="1862505" y="1028700"/>
                </a:lnTo>
                <a:lnTo>
                  <a:pt x="1866112" y="977900"/>
                </a:lnTo>
                <a:lnTo>
                  <a:pt x="1867319" y="927100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1024271" y="4019730"/>
            <a:ext cx="2120900" cy="1431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绿色环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保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540"/>
              </a:spcBef>
            </a:pPr>
            <a:r>
              <a:rPr sz="1500" spc="-5">
                <a:latin typeface="微软雅黑"/>
                <a:cs typeface="微软雅黑"/>
              </a:rPr>
              <a:t>随着环保意识的提高，绿色、环保型农资产品将成</a:t>
            </a:r>
            <a:r>
              <a:rPr sz="1500" spc="-10">
                <a:latin typeface="微软雅黑"/>
                <a:cs typeface="微软雅黑"/>
              </a:rPr>
              <a:t>为未来发展趋势。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111964" y="4019730"/>
            <a:ext cx="2120900" cy="177418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线上线下融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合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540"/>
              </a:spcBef>
            </a:pPr>
            <a:r>
              <a:rPr sz="1500" spc="-5">
                <a:latin typeface="微软雅黑"/>
                <a:cs typeface="微软雅黑"/>
              </a:rPr>
              <a:t>随着互联网技术的发展，农资销售行业将实现线上线下融合，提高销售效率</a:t>
            </a:r>
            <a:r>
              <a:rPr sz="1500" spc="-10">
                <a:latin typeface="微软雅黑"/>
                <a:cs typeface="微软雅黑"/>
              </a:rPr>
              <a:t>和服务水平。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9267137" y="1757232"/>
            <a:ext cx="1867535" cy="1866900"/>
          </a:xfrm>
          <a:custGeom>
            <a:rect l="l" t="t" r="r" b="b"/>
            <a:pathLst>
              <a:path w="1867532" h="1866900">
                <a:moveTo>
                  <a:pt x="1075851" y="1854200"/>
                </a:moveTo>
                <a:lnTo>
                  <a:pt x="791476" y="1854200"/>
                </a:lnTo>
                <a:lnTo>
                  <a:pt x="700327" y="1828800"/>
                </a:lnTo>
                <a:lnTo>
                  <a:pt x="570240" y="1790700"/>
                </a:lnTo>
                <a:lnTo>
                  <a:pt x="528882" y="1765300"/>
                </a:lnTo>
                <a:lnTo>
                  <a:pt x="488624" y="1752600"/>
                </a:lnTo>
                <a:lnTo>
                  <a:pt x="449525" y="1727200"/>
                </a:lnTo>
                <a:lnTo>
                  <a:pt x="411644" y="1701800"/>
                </a:lnTo>
                <a:lnTo>
                  <a:pt x="375038" y="1676400"/>
                </a:lnTo>
                <a:lnTo>
                  <a:pt x="339767" y="1651000"/>
                </a:lnTo>
                <a:lnTo>
                  <a:pt x="305889" y="1612900"/>
                </a:lnTo>
                <a:lnTo>
                  <a:pt x="273464" y="1587500"/>
                </a:lnTo>
                <a:lnTo>
                  <a:pt x="242549" y="1549400"/>
                </a:lnTo>
                <a:lnTo>
                  <a:pt x="213204" y="1524000"/>
                </a:lnTo>
                <a:lnTo>
                  <a:pt x="185486" y="1485900"/>
                </a:lnTo>
                <a:lnTo>
                  <a:pt x="159455" y="1447800"/>
                </a:lnTo>
                <a:lnTo>
                  <a:pt x="135170" y="1409700"/>
                </a:lnTo>
                <a:lnTo>
                  <a:pt x="112688" y="1371600"/>
                </a:lnTo>
                <a:lnTo>
                  <a:pt x="92069" y="1333500"/>
                </a:lnTo>
                <a:lnTo>
                  <a:pt x="73372" y="1295400"/>
                </a:lnTo>
                <a:lnTo>
                  <a:pt x="56654" y="1244600"/>
                </a:lnTo>
                <a:lnTo>
                  <a:pt x="41976" y="1206500"/>
                </a:lnTo>
                <a:lnTo>
                  <a:pt x="29394" y="1155700"/>
                </a:lnTo>
                <a:lnTo>
                  <a:pt x="18968" y="1117600"/>
                </a:lnTo>
                <a:lnTo>
                  <a:pt x="10758" y="1066800"/>
                </a:lnTo>
                <a:lnTo>
                  <a:pt x="4820" y="1028700"/>
                </a:lnTo>
                <a:lnTo>
                  <a:pt x="1214" y="977900"/>
                </a:lnTo>
                <a:lnTo>
                  <a:pt x="0" y="927100"/>
                </a:lnTo>
                <a:lnTo>
                  <a:pt x="1216" y="876300"/>
                </a:lnTo>
                <a:lnTo>
                  <a:pt x="4821" y="838200"/>
                </a:lnTo>
                <a:lnTo>
                  <a:pt x="10759" y="787400"/>
                </a:lnTo>
                <a:lnTo>
                  <a:pt x="18970" y="736600"/>
                </a:lnTo>
                <a:lnTo>
                  <a:pt x="29395" y="698500"/>
                </a:lnTo>
                <a:lnTo>
                  <a:pt x="41977" y="647700"/>
                </a:lnTo>
                <a:lnTo>
                  <a:pt x="56655" y="609600"/>
                </a:lnTo>
                <a:lnTo>
                  <a:pt x="73373" y="558800"/>
                </a:lnTo>
                <a:lnTo>
                  <a:pt x="92070" y="520700"/>
                </a:lnTo>
                <a:lnTo>
                  <a:pt x="112689" y="482600"/>
                </a:lnTo>
                <a:lnTo>
                  <a:pt x="135170" y="444500"/>
                </a:lnTo>
                <a:lnTo>
                  <a:pt x="159456" y="406400"/>
                </a:lnTo>
                <a:lnTo>
                  <a:pt x="185487" y="368300"/>
                </a:lnTo>
                <a:lnTo>
                  <a:pt x="213204" y="330200"/>
                </a:lnTo>
                <a:lnTo>
                  <a:pt x="242550" y="304800"/>
                </a:lnTo>
                <a:lnTo>
                  <a:pt x="273464" y="266700"/>
                </a:lnTo>
                <a:lnTo>
                  <a:pt x="305890" y="241300"/>
                </a:lnTo>
                <a:lnTo>
                  <a:pt x="339767" y="203200"/>
                </a:lnTo>
                <a:lnTo>
                  <a:pt x="375038" y="177800"/>
                </a:lnTo>
                <a:lnTo>
                  <a:pt x="411644" y="152400"/>
                </a:lnTo>
                <a:lnTo>
                  <a:pt x="449525" y="127000"/>
                </a:lnTo>
                <a:lnTo>
                  <a:pt x="488624" y="101600"/>
                </a:lnTo>
                <a:lnTo>
                  <a:pt x="528882" y="88900"/>
                </a:lnTo>
                <a:lnTo>
                  <a:pt x="570240" y="63500"/>
                </a:lnTo>
                <a:lnTo>
                  <a:pt x="656021" y="38100"/>
                </a:lnTo>
                <a:lnTo>
                  <a:pt x="791476" y="0"/>
                </a:lnTo>
                <a:lnTo>
                  <a:pt x="1075849" y="0"/>
                </a:lnTo>
                <a:lnTo>
                  <a:pt x="1121827" y="12700"/>
                </a:lnTo>
                <a:lnTo>
                  <a:pt x="885281" y="12700"/>
                </a:lnTo>
                <a:lnTo>
                  <a:pt x="837558" y="25400"/>
                </a:lnTo>
                <a:lnTo>
                  <a:pt x="790555" y="25400"/>
                </a:lnTo>
                <a:lnTo>
                  <a:pt x="654501" y="63500"/>
                </a:lnTo>
                <a:lnTo>
                  <a:pt x="568556" y="88900"/>
                </a:lnTo>
                <a:lnTo>
                  <a:pt x="527200" y="114300"/>
                </a:lnTo>
                <a:lnTo>
                  <a:pt x="487005" y="127000"/>
                </a:lnTo>
                <a:lnTo>
                  <a:pt x="448034" y="152400"/>
                </a:lnTo>
                <a:lnTo>
                  <a:pt x="410351" y="177800"/>
                </a:lnTo>
                <a:lnTo>
                  <a:pt x="374018" y="203200"/>
                </a:lnTo>
                <a:lnTo>
                  <a:pt x="339098" y="241300"/>
                </a:lnTo>
                <a:lnTo>
                  <a:pt x="305654" y="266700"/>
                </a:lnTo>
                <a:lnTo>
                  <a:pt x="273750" y="304800"/>
                </a:lnTo>
                <a:lnTo>
                  <a:pt x="243447" y="330200"/>
                </a:lnTo>
                <a:lnTo>
                  <a:pt x="214810" y="368300"/>
                </a:lnTo>
                <a:lnTo>
                  <a:pt x="187900" y="406400"/>
                </a:lnTo>
                <a:lnTo>
                  <a:pt x="162782" y="444500"/>
                </a:lnTo>
                <a:lnTo>
                  <a:pt x="139517" y="482600"/>
                </a:lnTo>
                <a:lnTo>
                  <a:pt x="118169" y="520700"/>
                </a:lnTo>
                <a:lnTo>
                  <a:pt x="98801" y="558800"/>
                </a:lnTo>
                <a:lnTo>
                  <a:pt x="81476" y="609600"/>
                </a:lnTo>
                <a:lnTo>
                  <a:pt x="66257" y="647700"/>
                </a:lnTo>
                <a:lnTo>
                  <a:pt x="53206" y="698500"/>
                </a:lnTo>
                <a:lnTo>
                  <a:pt x="42387" y="736600"/>
                </a:lnTo>
                <a:lnTo>
                  <a:pt x="33863" y="787400"/>
                </a:lnTo>
                <a:lnTo>
                  <a:pt x="27696" y="825500"/>
                </a:lnTo>
                <a:lnTo>
                  <a:pt x="23950" y="876300"/>
                </a:lnTo>
                <a:lnTo>
                  <a:pt x="22690" y="927100"/>
                </a:lnTo>
                <a:lnTo>
                  <a:pt x="23953" y="977900"/>
                </a:lnTo>
                <a:lnTo>
                  <a:pt x="27699" y="1028700"/>
                </a:lnTo>
                <a:lnTo>
                  <a:pt x="33866" y="1066800"/>
                </a:lnTo>
                <a:lnTo>
                  <a:pt x="42390" y="1117600"/>
                </a:lnTo>
                <a:lnTo>
                  <a:pt x="53209" y="1155700"/>
                </a:lnTo>
                <a:lnTo>
                  <a:pt x="66260" y="1206500"/>
                </a:lnTo>
                <a:lnTo>
                  <a:pt x="81480" y="1244600"/>
                </a:lnTo>
                <a:lnTo>
                  <a:pt x="98805" y="1295400"/>
                </a:lnTo>
                <a:lnTo>
                  <a:pt x="118173" y="1333500"/>
                </a:lnTo>
                <a:lnTo>
                  <a:pt x="139520" y="1371600"/>
                </a:lnTo>
                <a:lnTo>
                  <a:pt x="162785" y="1409700"/>
                </a:lnTo>
                <a:lnTo>
                  <a:pt x="187903" y="1447800"/>
                </a:lnTo>
                <a:lnTo>
                  <a:pt x="214813" y="1485900"/>
                </a:lnTo>
                <a:lnTo>
                  <a:pt x="243451" y="1524000"/>
                </a:lnTo>
                <a:lnTo>
                  <a:pt x="273753" y="1549400"/>
                </a:lnTo>
                <a:lnTo>
                  <a:pt x="305658" y="1587500"/>
                </a:lnTo>
                <a:lnTo>
                  <a:pt x="339101" y="1612900"/>
                </a:lnTo>
                <a:lnTo>
                  <a:pt x="374021" y="1651000"/>
                </a:lnTo>
                <a:lnTo>
                  <a:pt x="410355" y="1676400"/>
                </a:lnTo>
                <a:lnTo>
                  <a:pt x="448038" y="1701800"/>
                </a:lnTo>
                <a:lnTo>
                  <a:pt x="487009" y="1727200"/>
                </a:lnTo>
                <a:lnTo>
                  <a:pt x="527204" y="1739900"/>
                </a:lnTo>
                <a:lnTo>
                  <a:pt x="568560" y="1765300"/>
                </a:lnTo>
                <a:lnTo>
                  <a:pt x="698968" y="1803400"/>
                </a:lnTo>
                <a:lnTo>
                  <a:pt x="790559" y="1828800"/>
                </a:lnTo>
                <a:lnTo>
                  <a:pt x="837562" y="1828800"/>
                </a:lnTo>
                <a:lnTo>
                  <a:pt x="885285" y="1841500"/>
                </a:lnTo>
                <a:lnTo>
                  <a:pt x="1121829" y="1841500"/>
                </a:lnTo>
                <a:lnTo>
                  <a:pt x="1075851" y="1854200"/>
                </a:lnTo>
                <a:close/>
              </a:path>
              <a:path w="1867532" h="1866900">
                <a:moveTo>
                  <a:pt x="1121829" y="1841500"/>
                </a:moveTo>
                <a:lnTo>
                  <a:pt x="982047" y="1841500"/>
                </a:lnTo>
                <a:lnTo>
                  <a:pt x="1029770" y="1828800"/>
                </a:lnTo>
                <a:lnTo>
                  <a:pt x="1076772" y="1828800"/>
                </a:lnTo>
                <a:lnTo>
                  <a:pt x="1168364" y="1803400"/>
                </a:lnTo>
                <a:lnTo>
                  <a:pt x="1298771" y="1765300"/>
                </a:lnTo>
                <a:lnTo>
                  <a:pt x="1340128" y="1739900"/>
                </a:lnTo>
                <a:lnTo>
                  <a:pt x="1380323" y="1727200"/>
                </a:lnTo>
                <a:lnTo>
                  <a:pt x="1419293" y="1701800"/>
                </a:lnTo>
                <a:lnTo>
                  <a:pt x="1456977" y="1676400"/>
                </a:lnTo>
                <a:lnTo>
                  <a:pt x="1493310" y="1651000"/>
                </a:lnTo>
                <a:lnTo>
                  <a:pt x="1528230" y="1612900"/>
                </a:lnTo>
                <a:lnTo>
                  <a:pt x="1561673" y="1587500"/>
                </a:lnTo>
                <a:lnTo>
                  <a:pt x="1593578" y="1549400"/>
                </a:lnTo>
                <a:lnTo>
                  <a:pt x="1623881" y="1524000"/>
                </a:lnTo>
                <a:lnTo>
                  <a:pt x="1652518" y="1485900"/>
                </a:lnTo>
                <a:lnTo>
                  <a:pt x="1679428" y="1447800"/>
                </a:lnTo>
                <a:lnTo>
                  <a:pt x="1704546" y="1409700"/>
                </a:lnTo>
                <a:lnTo>
                  <a:pt x="1727811" y="1371600"/>
                </a:lnTo>
                <a:lnTo>
                  <a:pt x="1749158" y="1333500"/>
                </a:lnTo>
                <a:lnTo>
                  <a:pt x="1768526" y="1295400"/>
                </a:lnTo>
                <a:lnTo>
                  <a:pt x="1785851" y="1244600"/>
                </a:lnTo>
                <a:lnTo>
                  <a:pt x="1801071" y="1206500"/>
                </a:lnTo>
                <a:lnTo>
                  <a:pt x="1814121" y="1155700"/>
                </a:lnTo>
                <a:lnTo>
                  <a:pt x="1824940" y="1117600"/>
                </a:lnTo>
                <a:lnTo>
                  <a:pt x="1833465" y="1066800"/>
                </a:lnTo>
                <a:lnTo>
                  <a:pt x="1839631" y="1028700"/>
                </a:lnTo>
                <a:lnTo>
                  <a:pt x="1843378" y="977900"/>
                </a:lnTo>
                <a:lnTo>
                  <a:pt x="1844640" y="927100"/>
                </a:lnTo>
                <a:lnTo>
                  <a:pt x="1843377" y="876300"/>
                </a:lnTo>
                <a:lnTo>
                  <a:pt x="1839631" y="825500"/>
                </a:lnTo>
                <a:lnTo>
                  <a:pt x="1833464" y="787400"/>
                </a:lnTo>
                <a:lnTo>
                  <a:pt x="1824940" y="736600"/>
                </a:lnTo>
                <a:lnTo>
                  <a:pt x="1814121" y="698500"/>
                </a:lnTo>
                <a:lnTo>
                  <a:pt x="1801070" y="647700"/>
                </a:lnTo>
                <a:lnTo>
                  <a:pt x="1785851" y="609600"/>
                </a:lnTo>
                <a:lnTo>
                  <a:pt x="1768525" y="558800"/>
                </a:lnTo>
                <a:lnTo>
                  <a:pt x="1749158" y="520700"/>
                </a:lnTo>
                <a:lnTo>
                  <a:pt x="1727810" y="482600"/>
                </a:lnTo>
                <a:lnTo>
                  <a:pt x="1704545" y="444500"/>
                </a:lnTo>
                <a:lnTo>
                  <a:pt x="1679427" y="406400"/>
                </a:lnTo>
                <a:lnTo>
                  <a:pt x="1652517" y="368300"/>
                </a:lnTo>
                <a:lnTo>
                  <a:pt x="1623880" y="330200"/>
                </a:lnTo>
                <a:lnTo>
                  <a:pt x="1593577" y="304800"/>
                </a:lnTo>
                <a:lnTo>
                  <a:pt x="1561673" y="266700"/>
                </a:lnTo>
                <a:lnTo>
                  <a:pt x="1528229" y="241300"/>
                </a:lnTo>
                <a:lnTo>
                  <a:pt x="1493309" y="203200"/>
                </a:lnTo>
                <a:lnTo>
                  <a:pt x="1456976" y="177800"/>
                </a:lnTo>
                <a:lnTo>
                  <a:pt x="1419292" y="152400"/>
                </a:lnTo>
                <a:lnTo>
                  <a:pt x="1380322" y="127000"/>
                </a:lnTo>
                <a:lnTo>
                  <a:pt x="1340127" y="114300"/>
                </a:lnTo>
                <a:lnTo>
                  <a:pt x="1298770" y="88900"/>
                </a:lnTo>
                <a:lnTo>
                  <a:pt x="1212825" y="63500"/>
                </a:lnTo>
                <a:lnTo>
                  <a:pt x="1076771" y="25400"/>
                </a:lnTo>
                <a:lnTo>
                  <a:pt x="1029768" y="25400"/>
                </a:lnTo>
                <a:lnTo>
                  <a:pt x="982045" y="12700"/>
                </a:lnTo>
                <a:lnTo>
                  <a:pt x="1121827" y="12700"/>
                </a:lnTo>
                <a:lnTo>
                  <a:pt x="1254686" y="50800"/>
                </a:lnTo>
                <a:lnTo>
                  <a:pt x="1297085" y="63500"/>
                </a:lnTo>
                <a:lnTo>
                  <a:pt x="1338443" y="88900"/>
                </a:lnTo>
                <a:lnTo>
                  <a:pt x="1378701" y="101600"/>
                </a:lnTo>
                <a:lnTo>
                  <a:pt x="1417800" y="127000"/>
                </a:lnTo>
                <a:lnTo>
                  <a:pt x="1455682" y="152400"/>
                </a:lnTo>
                <a:lnTo>
                  <a:pt x="1492287" y="177800"/>
                </a:lnTo>
                <a:lnTo>
                  <a:pt x="1527558" y="203200"/>
                </a:lnTo>
                <a:lnTo>
                  <a:pt x="1561436" y="241300"/>
                </a:lnTo>
                <a:lnTo>
                  <a:pt x="1593862" y="266700"/>
                </a:lnTo>
                <a:lnTo>
                  <a:pt x="1624777" y="304800"/>
                </a:lnTo>
                <a:lnTo>
                  <a:pt x="1654122" y="330200"/>
                </a:lnTo>
                <a:lnTo>
                  <a:pt x="1681840" y="368300"/>
                </a:lnTo>
                <a:lnTo>
                  <a:pt x="1707871" y="406400"/>
                </a:lnTo>
                <a:lnTo>
                  <a:pt x="1732156" y="444500"/>
                </a:lnTo>
                <a:lnTo>
                  <a:pt x="1754638" y="482600"/>
                </a:lnTo>
                <a:lnTo>
                  <a:pt x="1775257" y="520700"/>
                </a:lnTo>
                <a:lnTo>
                  <a:pt x="1793954" y="558800"/>
                </a:lnTo>
                <a:lnTo>
                  <a:pt x="1810672" y="609600"/>
                </a:lnTo>
                <a:lnTo>
                  <a:pt x="1825350" y="647700"/>
                </a:lnTo>
                <a:lnTo>
                  <a:pt x="1837932" y="698500"/>
                </a:lnTo>
                <a:lnTo>
                  <a:pt x="1848358" y="736600"/>
                </a:lnTo>
                <a:lnTo>
                  <a:pt x="1856568" y="787400"/>
                </a:lnTo>
                <a:lnTo>
                  <a:pt x="1862506" y="838200"/>
                </a:lnTo>
                <a:lnTo>
                  <a:pt x="1866112" y="876300"/>
                </a:lnTo>
                <a:lnTo>
                  <a:pt x="1867327" y="927100"/>
                </a:lnTo>
                <a:lnTo>
                  <a:pt x="1866112" y="977900"/>
                </a:lnTo>
                <a:lnTo>
                  <a:pt x="1862506" y="1028700"/>
                </a:lnTo>
                <a:lnTo>
                  <a:pt x="1856569" y="1066800"/>
                </a:lnTo>
                <a:lnTo>
                  <a:pt x="1848358" y="1117600"/>
                </a:lnTo>
                <a:lnTo>
                  <a:pt x="1837932" y="1155700"/>
                </a:lnTo>
                <a:lnTo>
                  <a:pt x="1825351" y="1206500"/>
                </a:lnTo>
                <a:lnTo>
                  <a:pt x="1810672" y="1244600"/>
                </a:lnTo>
                <a:lnTo>
                  <a:pt x="1793955" y="1295400"/>
                </a:lnTo>
                <a:lnTo>
                  <a:pt x="1775257" y="1333500"/>
                </a:lnTo>
                <a:lnTo>
                  <a:pt x="1754638" y="1371600"/>
                </a:lnTo>
                <a:lnTo>
                  <a:pt x="1732157" y="1409700"/>
                </a:lnTo>
                <a:lnTo>
                  <a:pt x="1707872" y="1447800"/>
                </a:lnTo>
                <a:lnTo>
                  <a:pt x="1681841" y="1485900"/>
                </a:lnTo>
                <a:lnTo>
                  <a:pt x="1654123" y="1524000"/>
                </a:lnTo>
                <a:lnTo>
                  <a:pt x="1624778" y="1549400"/>
                </a:lnTo>
                <a:lnTo>
                  <a:pt x="1593863" y="1587500"/>
                </a:lnTo>
                <a:lnTo>
                  <a:pt x="1561437" y="1612900"/>
                </a:lnTo>
                <a:lnTo>
                  <a:pt x="1527560" y="1651000"/>
                </a:lnTo>
                <a:lnTo>
                  <a:pt x="1492289" y="1676400"/>
                </a:lnTo>
                <a:lnTo>
                  <a:pt x="1455683" y="1701800"/>
                </a:lnTo>
                <a:lnTo>
                  <a:pt x="1417802" y="1727200"/>
                </a:lnTo>
                <a:lnTo>
                  <a:pt x="1378703" y="1752600"/>
                </a:lnTo>
                <a:lnTo>
                  <a:pt x="1338445" y="1765300"/>
                </a:lnTo>
                <a:lnTo>
                  <a:pt x="1297087" y="1790700"/>
                </a:lnTo>
                <a:lnTo>
                  <a:pt x="1167000" y="1828800"/>
                </a:lnTo>
                <a:lnTo>
                  <a:pt x="1121829" y="1841500"/>
                </a:lnTo>
                <a:close/>
              </a:path>
              <a:path w="1867532" h="1866900">
                <a:moveTo>
                  <a:pt x="933663" y="1866900"/>
                </a:moveTo>
                <a:lnTo>
                  <a:pt x="885617" y="1854200"/>
                </a:lnTo>
                <a:lnTo>
                  <a:pt x="981710" y="1854200"/>
                </a:lnTo>
                <a:lnTo>
                  <a:pt x="933663" y="1866900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3" name="object 1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4" name="object 3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未来发展趋势预测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7595" y="2992034"/>
            <a:ext cx="391160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0" spc="-10">
                <a:solidFill>
                  <a:srgbClr val="2C3E55"/>
                </a:solidFill>
                <a:latin typeface="微软雅黑"/>
                <a:cs typeface="微软雅黑"/>
              </a:rPr>
              <a:t>市场竞争格局分析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42150" y="3008634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57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2008645" y="2092524"/>
            <a:ext cx="8382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厂商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以化肥为主导产品，拥有先进的生产技术和广泛的销售网络，产品质量稳定，价格适中。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786323" y="2092524"/>
            <a:ext cx="81788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厂商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B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专注于农药的研发和生产，产品种类齐全，注重环保和高效，市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场占有率较高。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555424" y="2092524"/>
            <a:ext cx="81534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厂商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C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提供种子、化肥、农药等一站式农资服务，以区域化经营和个性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化服务为特点。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主要厂商及产品特点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908800" y="1790700"/>
            <a:ext cx="4502785" cy="4074795"/>
            <a:chOff x="6908800" y="1790700"/>
            <a:chExt cx="4502785" cy="407479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908800" y="1803400"/>
              <a:ext cx="4502195" cy="406176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908800" y="1790700"/>
              <a:ext cx="4502195" cy="2732628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262115" y="1488887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02870" rIns="0" bIns="0" rtlCol="0">
            <a:spAutoFit/>
          </a:bodyPr>
          <a:lstStyle/>
          <a:p>
            <a:pPr marL="107314">
              <a:lnSpc>
                <a:spcPct val="100000"/>
              </a:lnSpc>
              <a:spcBef>
                <a:spcPts val="810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77721" y="1264414"/>
            <a:ext cx="3981450" cy="12045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化肥市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场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1500">
                <a:latin typeface="微软雅黑"/>
                <a:cs typeface="微软雅黑"/>
              </a:rPr>
              <a:t>厂商A占据市场份额最大，达到</a:t>
            </a:r>
            <a:r>
              <a:rPr sz="1500" spc="-10">
                <a:latin typeface="微软雅黑"/>
                <a:cs typeface="微软雅黑"/>
              </a:rPr>
              <a:t>30</a:t>
            </a:r>
            <a:r>
              <a:rPr sz="1500" spc="-20">
                <a:latin typeface="微软雅黑"/>
                <a:cs typeface="微软雅黑"/>
              </a:rPr>
              <a:t>%，其次是厂</a:t>
            </a:r>
            <a:r>
              <a:rPr sz="1500">
                <a:latin typeface="微软雅黑"/>
                <a:cs typeface="微软雅黑"/>
              </a:rPr>
              <a:t>商B和C，分别占</a:t>
            </a:r>
            <a:r>
              <a:rPr sz="1500" spc="-10">
                <a:latin typeface="微软雅黑"/>
                <a:cs typeface="微软雅黑"/>
              </a:rPr>
              <a:t>20</a:t>
            </a:r>
            <a:r>
              <a:rPr sz="1500" spc="-5">
                <a:latin typeface="微软雅黑"/>
                <a:cs typeface="微软雅黑"/>
              </a:rPr>
              <a:t>%和</a:t>
            </a:r>
            <a:r>
              <a:rPr sz="1500" spc="-10">
                <a:latin typeface="微软雅黑"/>
                <a:cs typeface="微软雅黑"/>
              </a:rPr>
              <a:t>15</a:t>
            </a:r>
            <a:r>
              <a:rPr sz="1500" spc="-30">
                <a:latin typeface="微软雅黑"/>
                <a:cs typeface="微软雅黑"/>
              </a:rPr>
              <a:t>%。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262115" y="3256474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83820" rIns="0" bIns="0" rtlCol="0">
            <a:spAutoFit/>
          </a:bodyPr>
          <a:lstStyle/>
          <a:p>
            <a:pPr marL="106680">
              <a:lnSpc>
                <a:spcPct val="100000"/>
              </a:lnSpc>
              <a:spcBef>
                <a:spcPts val="660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877721" y="3019651"/>
            <a:ext cx="4037965" cy="12045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农药市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场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1500">
                <a:latin typeface="微软雅黑"/>
                <a:cs typeface="微软雅黑"/>
              </a:rPr>
              <a:t>厂商B市场份额领先，占</a:t>
            </a:r>
            <a:r>
              <a:rPr sz="1500" spc="-10">
                <a:latin typeface="微软雅黑"/>
                <a:cs typeface="微软雅黑"/>
              </a:rPr>
              <a:t>25%，厂商</a:t>
            </a:r>
            <a:r>
              <a:rPr sz="1500">
                <a:latin typeface="微软雅黑"/>
                <a:cs typeface="微软雅黑"/>
              </a:rPr>
              <a:t>A和C</a:t>
            </a:r>
            <a:r>
              <a:rPr sz="1500" spc="-20">
                <a:latin typeface="微软雅黑"/>
                <a:cs typeface="微软雅黑"/>
              </a:rPr>
              <a:t>分别占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10">
                <a:latin typeface="微软雅黑"/>
                <a:cs typeface="微软雅黑"/>
              </a:rPr>
              <a:t>20</a:t>
            </a:r>
            <a:r>
              <a:rPr sz="1500" spc="-5">
                <a:latin typeface="微软雅黑"/>
                <a:cs typeface="微软雅黑"/>
              </a:rPr>
              <a:t>%和</a:t>
            </a:r>
            <a:r>
              <a:rPr sz="1500" spc="-10">
                <a:latin typeface="微软雅黑"/>
                <a:cs typeface="微软雅黑"/>
              </a:rPr>
              <a:t>10</a:t>
            </a:r>
            <a:r>
              <a:rPr sz="1500" spc="-30">
                <a:latin typeface="微软雅黑"/>
                <a:cs typeface="微软雅黑"/>
              </a:rPr>
              <a:t>%。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62115" y="5030785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01600" rIns="0" bIns="0" rtlCol="0">
            <a:spAutoFit/>
          </a:bodyPr>
          <a:lstStyle/>
          <a:p>
            <a:pPr marL="118745">
              <a:lnSpc>
                <a:spcPct val="100000"/>
              </a:lnSpc>
              <a:spcBef>
                <a:spcPts val="800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877721" y="4787067"/>
            <a:ext cx="4025900" cy="12045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29845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种子市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场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1500" spc="-5">
                <a:latin typeface="微软雅黑"/>
                <a:cs typeface="微软雅黑"/>
              </a:rPr>
              <a:t>市场较为分散，多家厂商占据相似市场份额，其</a:t>
            </a:r>
            <a:r>
              <a:rPr sz="1500">
                <a:latin typeface="微软雅黑"/>
                <a:cs typeface="微软雅黑"/>
              </a:rPr>
              <a:t>中厂商C</a:t>
            </a:r>
            <a:r>
              <a:rPr sz="1500" spc="-10">
                <a:latin typeface="微软雅黑"/>
                <a:cs typeface="微软雅黑"/>
              </a:rPr>
              <a:t>略占优势。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市场份额分布情况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52142" y="2015067"/>
            <a:ext cx="3162300" cy="3414183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6510528" y="1542295"/>
            <a:ext cx="480059" cy="382905"/>
          </a:xfrm>
          <a:custGeom>
            <a:rect l="l" t="t" r="r" b="b"/>
            <a:pathLst>
              <a:path w="480059" h="382905">
                <a:moveTo>
                  <a:pt x="480059" y="382734"/>
                </a:moveTo>
                <a:lnTo>
                  <a:pt x="0" y="382734"/>
                </a:lnTo>
                <a:lnTo>
                  <a:pt x="0" y="0"/>
                </a:lnTo>
                <a:lnTo>
                  <a:pt x="480059" y="0"/>
                </a:lnTo>
                <a:lnTo>
                  <a:pt x="480059" y="382734"/>
                </a:lnTo>
                <a:close/>
              </a:path>
            </a:pathLst>
          </a:custGeom>
          <a:solidFill>
            <a:srgbClr val="007C8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511480" y="3223760"/>
            <a:ext cx="478790" cy="399415"/>
          </a:xfrm>
          <a:custGeom>
            <a:rect l="l" t="t" r="r" b="b"/>
            <a:pathLst>
              <a:path w="478790" h="399414">
                <a:moveTo>
                  <a:pt x="478345" y="399409"/>
                </a:moveTo>
                <a:lnTo>
                  <a:pt x="0" y="399409"/>
                </a:lnTo>
                <a:lnTo>
                  <a:pt x="0" y="0"/>
                </a:lnTo>
                <a:lnTo>
                  <a:pt x="478345" y="0"/>
                </a:lnTo>
                <a:lnTo>
                  <a:pt x="478345" y="399409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511480" y="4805669"/>
            <a:ext cx="478790" cy="414020"/>
          </a:xfrm>
          <a:custGeom>
            <a:rect l="l" t="t" r="r" b="b"/>
            <a:pathLst>
              <a:path w="478790" h="414020">
                <a:moveTo>
                  <a:pt x="478345" y="413649"/>
                </a:moveTo>
                <a:lnTo>
                  <a:pt x="0" y="413649"/>
                </a:lnTo>
                <a:lnTo>
                  <a:pt x="0" y="0"/>
                </a:lnTo>
                <a:lnTo>
                  <a:pt x="478345" y="0"/>
                </a:lnTo>
                <a:lnTo>
                  <a:pt x="478345" y="413649"/>
                </a:lnTo>
                <a:close/>
              </a:path>
            </a:pathLst>
          </a:custGeom>
          <a:solidFill>
            <a:srgbClr val="37E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竞争策略差异化比较</a:t>
            </a:r>
          </a:p>
        </p:txBody>
      </p:sp>
      <p:sp>
        <p:nvSpPr>
          <p:cNvPr id="28" name="object 28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44220">
              <a:lnSpc>
                <a:spcPct val="100000"/>
              </a:lnSpc>
              <a:spcBef>
                <a:spcPts val="125"/>
              </a:spcBef>
            </a:pPr>
            <a:r>
              <a:rPr/>
              <a:t>价格策</a:t>
            </a:r>
            <a:r>
              <a:rPr spc="-50"/>
              <a:t>略</a:t>
            </a:r>
          </a:p>
          <a:p>
            <a:pPr marL="12700" marR="142240">
              <a:lnSpc>
                <a:spcPct val="187000"/>
              </a:lnSpc>
              <a:spcBef>
                <a:spcPts val="905"/>
              </a:spcBef>
            </a:pPr>
            <a:r>
              <a:rPr sz="1500" b="0">
                <a:solidFill>
                  <a:srgbClr val="000000"/>
                </a:solidFill>
                <a:latin typeface="微软雅黑"/>
                <a:cs typeface="微软雅黑"/>
              </a:rPr>
              <a:t>厂商A</a:t>
            </a: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以成本领先策略为主，通过规模化生产降低成本；厂</a:t>
            </a:r>
            <a:r>
              <a:rPr sz="1500" b="0">
                <a:solidFill>
                  <a:srgbClr val="000000"/>
                </a:solidFill>
                <a:latin typeface="微软雅黑"/>
                <a:cs typeface="微软雅黑"/>
              </a:rPr>
              <a:t>商B</a:t>
            </a: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则注重产品品质和品牌溢价。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900">
              <a:latin typeface="微软雅黑"/>
              <a:cs typeface="微软雅黑"/>
            </a:endParaRPr>
          </a:p>
          <a:p>
            <a:pPr marL="744220">
              <a:lnSpc>
                <a:spcPct val="100000"/>
              </a:lnSpc>
            </a:pPr>
            <a:r>
              <a:rPr/>
              <a:t>渠道策</a:t>
            </a:r>
            <a:r>
              <a:rPr spc="-50"/>
              <a:t>略</a:t>
            </a:r>
          </a:p>
          <a:p>
            <a:pPr marL="138430" marR="80010">
              <a:lnSpc>
                <a:spcPct val="190300"/>
              </a:lnSpc>
              <a:spcBef>
                <a:spcPts val="570"/>
              </a:spcBef>
            </a:pPr>
            <a:r>
              <a:rPr sz="1400" b="0">
                <a:solidFill>
                  <a:srgbClr val="000000"/>
                </a:solidFill>
                <a:latin typeface="微软雅黑"/>
                <a:cs typeface="微软雅黑"/>
              </a:rPr>
              <a:t>厂商A依靠广泛的销售网络和渠道合作，实现快速市场渗透</a:t>
            </a:r>
            <a:r>
              <a:rPr sz="1400" b="0" spc="-50">
                <a:solidFill>
                  <a:srgbClr val="000000"/>
                </a:solidFill>
                <a:latin typeface="微软雅黑"/>
                <a:cs typeface="微软雅黑"/>
              </a:rPr>
              <a:t>；</a:t>
            </a:r>
            <a:r>
              <a:rPr sz="1400" b="0">
                <a:solidFill>
                  <a:srgbClr val="000000"/>
                </a:solidFill>
                <a:latin typeface="微软雅黑"/>
                <a:cs typeface="微软雅黑"/>
              </a:rPr>
              <a:t>厂商C则通过区域化经营和个性化服务，深耕特定市场</a:t>
            </a:r>
            <a:r>
              <a:rPr sz="1400" b="0" spc="-50">
                <a:solidFill>
                  <a:srgbClr val="000000"/>
                </a:solidFill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1850">
              <a:latin typeface="微软雅黑"/>
              <a:cs typeface="微软雅黑"/>
            </a:endParaRPr>
          </a:p>
          <a:p>
            <a:pPr marL="744220">
              <a:lnSpc>
                <a:spcPct val="100000"/>
              </a:lnSpc>
            </a:pPr>
            <a:r>
              <a:rPr/>
              <a:t>产品策</a:t>
            </a:r>
            <a:r>
              <a:rPr spc="-50"/>
              <a:t>略</a:t>
            </a:r>
          </a:p>
          <a:p>
            <a:pPr marL="138430" marR="5080">
              <a:lnSpc>
                <a:spcPct val="187000"/>
              </a:lnSpc>
              <a:spcBef>
                <a:spcPts val="600"/>
              </a:spcBef>
            </a:pPr>
            <a:r>
              <a:rPr sz="1350" b="0">
                <a:solidFill>
                  <a:srgbClr val="000000"/>
                </a:solidFill>
                <a:latin typeface="微软雅黑"/>
                <a:cs typeface="微软雅黑"/>
              </a:rPr>
              <a:t>厂商B</a:t>
            </a:r>
            <a:r>
              <a:rPr sz="1350" b="0" spc="-5">
                <a:solidFill>
                  <a:srgbClr val="000000"/>
                </a:solidFill>
                <a:latin typeface="微软雅黑"/>
                <a:cs typeface="微软雅黑"/>
              </a:rPr>
              <a:t>注重产品创新和研发，不断推出新型、高效、环保的农资产</a:t>
            </a:r>
            <a:r>
              <a:rPr sz="1350" b="0">
                <a:solidFill>
                  <a:srgbClr val="000000"/>
                </a:solidFill>
                <a:latin typeface="微软雅黑"/>
                <a:cs typeface="微软雅黑"/>
              </a:rPr>
              <a:t>品；厂商C</a:t>
            </a:r>
            <a:r>
              <a:rPr sz="1350" b="0" spc="-5">
                <a:solidFill>
                  <a:srgbClr val="000000"/>
                </a:solidFill>
                <a:latin typeface="微软雅黑"/>
                <a:cs typeface="微软雅黑"/>
              </a:rPr>
              <a:t>则提供一站式农资服务，满足农户多样化需求。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27368" y="1923165"/>
            <a:ext cx="2194560" cy="845819"/>
            <a:chOff x="1227368" y="1923165"/>
            <a:chExt cx="2194560" cy="845819"/>
          </a:xfrm>
        </p:grpSpPr>
        <p:sp>
          <p:nvSpPr>
            <p:cNvPr id="3" name="object 3"/>
            <p:cNvSpPr/>
            <p:nvPr/>
          </p:nvSpPr>
          <p:spPr>
            <a:xfrm>
              <a:off x="1227368" y="2345862"/>
              <a:ext cx="2194560" cy="422909"/>
            </a:xfrm>
            <a:custGeom>
              <a:rect l="l" t="t" r="r" b="b"/>
              <a:pathLst>
                <a:path w="2194560" h="422909">
                  <a:moveTo>
                    <a:pt x="0" y="422696"/>
                  </a:moveTo>
                  <a:lnTo>
                    <a:pt x="2194560" y="422696"/>
                  </a:lnTo>
                  <a:lnTo>
                    <a:pt x="2194560" y="0"/>
                  </a:lnTo>
                  <a:lnTo>
                    <a:pt x="0" y="0"/>
                  </a:lnTo>
                  <a:lnTo>
                    <a:pt x="0" y="422696"/>
                  </a:lnTo>
                  <a:close/>
                </a:path>
              </a:pathLst>
            </a:custGeom>
            <a:solidFill>
              <a:srgbClr val="00A5B2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901951" y="1923165"/>
              <a:ext cx="845819" cy="845819"/>
            </a:xfrm>
            <a:custGeom>
              <a:rect l="l" t="t" r="r" b="b"/>
              <a:pathLst>
                <a:path w="845819" h="845819">
                  <a:moveTo>
                    <a:pt x="845392" y="845392"/>
                  </a:moveTo>
                  <a:lnTo>
                    <a:pt x="0" y="845392"/>
                  </a:lnTo>
                  <a:lnTo>
                    <a:pt x="0" y="0"/>
                  </a:lnTo>
                  <a:lnTo>
                    <a:pt x="845392" y="0"/>
                  </a:lnTo>
                  <a:lnTo>
                    <a:pt x="845392" y="845392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3743676" y="1923165"/>
            <a:ext cx="2194560" cy="845819"/>
            <a:chOff x="3743676" y="1923165"/>
            <a:chExt cx="2194560" cy="845819"/>
          </a:xfrm>
        </p:grpSpPr>
        <p:sp>
          <p:nvSpPr>
            <p:cNvPr id="6" name="object 6"/>
            <p:cNvSpPr/>
            <p:nvPr/>
          </p:nvSpPr>
          <p:spPr>
            <a:xfrm>
              <a:off x="3743676" y="2345862"/>
              <a:ext cx="2194560" cy="422909"/>
            </a:xfrm>
            <a:custGeom>
              <a:rect l="l" t="t" r="r" b="b"/>
              <a:pathLst>
                <a:path w="2194560" h="422909">
                  <a:moveTo>
                    <a:pt x="0" y="422696"/>
                  </a:moveTo>
                  <a:lnTo>
                    <a:pt x="2194560" y="422696"/>
                  </a:lnTo>
                  <a:lnTo>
                    <a:pt x="2194560" y="0"/>
                  </a:lnTo>
                  <a:lnTo>
                    <a:pt x="0" y="0"/>
                  </a:lnTo>
                  <a:lnTo>
                    <a:pt x="0" y="422696"/>
                  </a:lnTo>
                  <a:close/>
                </a:path>
              </a:pathLst>
            </a:custGeom>
            <a:solidFill>
              <a:srgbClr val="00A5B2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418258" y="1923165"/>
              <a:ext cx="845819" cy="845819"/>
            </a:xfrm>
            <a:custGeom>
              <a:rect l="l" t="t" r="r" b="b"/>
              <a:pathLst>
                <a:path w="845819" h="845819">
                  <a:moveTo>
                    <a:pt x="845392" y="845392"/>
                  </a:moveTo>
                  <a:lnTo>
                    <a:pt x="0" y="845392"/>
                  </a:lnTo>
                  <a:lnTo>
                    <a:pt x="0" y="0"/>
                  </a:lnTo>
                  <a:lnTo>
                    <a:pt x="845392" y="0"/>
                  </a:lnTo>
                  <a:lnTo>
                    <a:pt x="845392" y="845392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6259860" y="1923165"/>
            <a:ext cx="2194560" cy="845819"/>
            <a:chOff x="6259860" y="1923165"/>
            <a:chExt cx="2194560" cy="845819"/>
          </a:xfrm>
        </p:grpSpPr>
        <p:sp>
          <p:nvSpPr>
            <p:cNvPr id="9" name="object 9"/>
            <p:cNvSpPr/>
            <p:nvPr/>
          </p:nvSpPr>
          <p:spPr>
            <a:xfrm>
              <a:off x="6259860" y="2345862"/>
              <a:ext cx="2194560" cy="422909"/>
            </a:xfrm>
            <a:custGeom>
              <a:rect l="l" t="t" r="r" b="b"/>
              <a:pathLst>
                <a:path w="2194559" h="422909">
                  <a:moveTo>
                    <a:pt x="0" y="422696"/>
                  </a:moveTo>
                  <a:lnTo>
                    <a:pt x="2194560" y="422696"/>
                  </a:lnTo>
                  <a:lnTo>
                    <a:pt x="2194560" y="0"/>
                  </a:lnTo>
                  <a:lnTo>
                    <a:pt x="0" y="0"/>
                  </a:lnTo>
                  <a:lnTo>
                    <a:pt x="0" y="422696"/>
                  </a:lnTo>
                  <a:close/>
                </a:path>
              </a:pathLst>
            </a:custGeom>
            <a:solidFill>
              <a:srgbClr val="00A5B2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6934444" y="1923165"/>
              <a:ext cx="845819" cy="845819"/>
            </a:xfrm>
            <a:custGeom>
              <a:rect l="l" t="t" r="r" b="b"/>
              <a:pathLst>
                <a:path w="845819" h="845819">
                  <a:moveTo>
                    <a:pt x="845392" y="845392"/>
                  </a:moveTo>
                  <a:lnTo>
                    <a:pt x="0" y="845392"/>
                  </a:lnTo>
                  <a:lnTo>
                    <a:pt x="0" y="0"/>
                  </a:lnTo>
                  <a:lnTo>
                    <a:pt x="845392" y="0"/>
                  </a:lnTo>
                  <a:lnTo>
                    <a:pt x="845392" y="845392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8776166" y="1923165"/>
            <a:ext cx="2194560" cy="845819"/>
            <a:chOff x="8776166" y="1923165"/>
            <a:chExt cx="2194560" cy="845819"/>
          </a:xfrm>
        </p:grpSpPr>
        <p:sp>
          <p:nvSpPr>
            <p:cNvPr id="12" name="object 12"/>
            <p:cNvSpPr/>
            <p:nvPr/>
          </p:nvSpPr>
          <p:spPr>
            <a:xfrm>
              <a:off x="8776166" y="2345862"/>
              <a:ext cx="2194560" cy="422909"/>
            </a:xfrm>
            <a:custGeom>
              <a:rect l="l" t="t" r="r" b="b"/>
              <a:pathLst>
                <a:path w="2194559" h="422909">
                  <a:moveTo>
                    <a:pt x="0" y="422696"/>
                  </a:moveTo>
                  <a:lnTo>
                    <a:pt x="2194560" y="422696"/>
                  </a:lnTo>
                  <a:lnTo>
                    <a:pt x="2194560" y="0"/>
                  </a:lnTo>
                  <a:lnTo>
                    <a:pt x="0" y="0"/>
                  </a:lnTo>
                  <a:lnTo>
                    <a:pt x="0" y="422696"/>
                  </a:lnTo>
                  <a:close/>
                </a:path>
              </a:pathLst>
            </a:custGeom>
            <a:solidFill>
              <a:srgbClr val="00A5B2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9450750" y="1923165"/>
              <a:ext cx="845819" cy="845819"/>
            </a:xfrm>
            <a:custGeom>
              <a:rect l="l" t="t" r="r" b="b"/>
              <a:pathLst>
                <a:path w="845819" h="845819">
                  <a:moveTo>
                    <a:pt x="845392" y="845392"/>
                  </a:moveTo>
                  <a:lnTo>
                    <a:pt x="0" y="845392"/>
                  </a:lnTo>
                  <a:lnTo>
                    <a:pt x="0" y="0"/>
                  </a:lnTo>
                  <a:lnTo>
                    <a:pt x="845392" y="0"/>
                  </a:lnTo>
                  <a:lnTo>
                    <a:pt x="845392" y="845392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588500" y="2159000"/>
              <a:ext cx="571410" cy="445416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1227368" y="2768558"/>
            <a:ext cx="2194560" cy="2747645"/>
          </a:xfrm>
          <a:prstGeom prst="rect">
            <a:avLst/>
          </a:prstGeom>
          <a:solidFill>
            <a:srgbClr val="00A5B2">
              <a:alpha val="19999"/>
            </a:srgbClr>
          </a:solidFill>
        </p:spPr>
        <p:txBody>
          <a:bodyPr vert="horz" wrap="square" lIns="0" tIns="197485" rIns="0" bIns="0" rtlCol="0">
            <a:spAutoFit/>
          </a:bodyPr>
          <a:lstStyle/>
          <a:p>
            <a:pPr marL="659765">
              <a:lnSpc>
                <a:spcPct val="100000"/>
              </a:lnSpc>
              <a:spcBef>
                <a:spcPts val="1555"/>
              </a:spcBef>
            </a:pPr>
            <a:r>
              <a:rPr sz="1800" b="1" spc="-15">
                <a:solidFill>
                  <a:srgbClr val="00A5B2"/>
                </a:solidFill>
                <a:latin typeface="微软雅黑"/>
                <a:cs typeface="微软雅黑"/>
              </a:rPr>
              <a:t>政策壁垒</a:t>
            </a:r>
            <a:endParaRPr sz="1800">
              <a:latin typeface="微软雅黑"/>
              <a:cs typeface="微软雅黑"/>
            </a:endParaRPr>
          </a:p>
          <a:p>
            <a:pPr marL="192405" marR="279400" algn="just">
              <a:lnSpc>
                <a:spcPct val="150000"/>
              </a:lnSpc>
              <a:spcBef>
                <a:spcPts val="625"/>
              </a:spcBef>
            </a:pPr>
            <a:r>
              <a:rPr sz="1500" spc="-10">
                <a:latin typeface="微软雅黑"/>
                <a:cs typeface="微软雅黑"/>
              </a:rPr>
              <a:t>农资行业受到国家政策的严格监管，新进入者需要满足一系列资质和认证要求。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16" name="object 16"/>
          <p:cNvPicPr/>
          <p:nvPr/>
        </p:nvPicPr>
        <p:blipFill>
          <a:blip r:embed="rId3"/>
          <a:stretch>
            <a:fillRect/>
          </a:stretch>
        </p:blipFill>
        <p:spPr>
          <a:xfrm>
            <a:off x="2095500" y="2095500"/>
            <a:ext cx="454080" cy="511393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4"/>
          <a:stretch>
            <a:fillRect/>
          </a:stretch>
        </p:blipFill>
        <p:spPr>
          <a:xfrm>
            <a:off x="4546600" y="2133600"/>
            <a:ext cx="631897" cy="492528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5"/>
          <a:stretch>
            <a:fillRect/>
          </a:stretch>
        </p:blipFill>
        <p:spPr>
          <a:xfrm>
            <a:off x="7124700" y="2108200"/>
            <a:ext cx="468345" cy="464103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3743676" y="2768558"/>
            <a:ext cx="2194560" cy="2747645"/>
          </a:xfrm>
          <a:prstGeom prst="rect">
            <a:avLst/>
          </a:prstGeom>
          <a:solidFill>
            <a:srgbClr val="00A5B2">
              <a:alpha val="19999"/>
            </a:srgbClr>
          </a:solidFill>
        </p:spPr>
        <p:txBody>
          <a:bodyPr vert="horz" wrap="square" lIns="0" tIns="197485" rIns="0" bIns="0" rtlCol="0">
            <a:spAutoFit/>
          </a:bodyPr>
          <a:lstStyle/>
          <a:p>
            <a:pPr marL="657860">
              <a:lnSpc>
                <a:spcPct val="100000"/>
              </a:lnSpc>
              <a:spcBef>
                <a:spcPts val="1555"/>
              </a:spcBef>
            </a:pPr>
            <a:r>
              <a:rPr sz="1800" b="1" spc="-15">
                <a:solidFill>
                  <a:srgbClr val="00A5B2"/>
                </a:solidFill>
                <a:latin typeface="微软雅黑"/>
                <a:cs typeface="微软雅黑"/>
              </a:rPr>
              <a:t>技术壁垒</a:t>
            </a:r>
            <a:endParaRPr sz="1800">
              <a:latin typeface="微软雅黑"/>
              <a:cs typeface="微软雅黑"/>
            </a:endParaRPr>
          </a:p>
          <a:p>
            <a:pPr marL="190500" marR="281305" algn="just">
              <a:lnSpc>
                <a:spcPct val="150000"/>
              </a:lnSpc>
              <a:spcBef>
                <a:spcPts val="625"/>
              </a:spcBef>
            </a:pPr>
            <a:r>
              <a:rPr sz="1500" spc="-10">
                <a:latin typeface="微软雅黑"/>
                <a:cs typeface="微软雅黑"/>
              </a:rPr>
              <a:t>农资产品的研发和生产需要较高的技术水平和专业经验，新进入者难以在短时间内掌握核心技术。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259860" y="2768558"/>
            <a:ext cx="2194560" cy="2747645"/>
          </a:xfrm>
          <a:prstGeom prst="rect">
            <a:avLst/>
          </a:prstGeom>
          <a:solidFill>
            <a:srgbClr val="00A5B2">
              <a:alpha val="19999"/>
            </a:srgbClr>
          </a:solidFill>
        </p:spPr>
        <p:txBody>
          <a:bodyPr vert="horz" wrap="square" lIns="0" tIns="197485" rIns="0" bIns="0" rtlCol="0">
            <a:spAutoFit/>
          </a:bodyPr>
          <a:lstStyle/>
          <a:p>
            <a:pPr marL="657860">
              <a:lnSpc>
                <a:spcPct val="100000"/>
              </a:lnSpc>
              <a:spcBef>
                <a:spcPts val="1555"/>
              </a:spcBef>
            </a:pPr>
            <a:r>
              <a:rPr sz="1800" b="1" spc="-15">
                <a:solidFill>
                  <a:srgbClr val="00A5B2"/>
                </a:solidFill>
                <a:latin typeface="微软雅黑"/>
                <a:cs typeface="微软雅黑"/>
              </a:rPr>
              <a:t>品牌壁垒</a:t>
            </a:r>
            <a:endParaRPr sz="1800">
              <a:latin typeface="微软雅黑"/>
              <a:cs typeface="微软雅黑"/>
            </a:endParaRPr>
          </a:p>
          <a:p>
            <a:pPr marL="190500" marR="281305" algn="just">
              <a:lnSpc>
                <a:spcPct val="150000"/>
              </a:lnSpc>
              <a:spcBef>
                <a:spcPts val="625"/>
              </a:spcBef>
            </a:pPr>
            <a:r>
              <a:rPr sz="1500" spc="-10">
                <a:latin typeface="微软雅黑"/>
                <a:cs typeface="微软雅黑"/>
              </a:rPr>
              <a:t>现有知名品牌在市场上具有较高的知名度和美誉度，新进入者难以打破品牌壁垒。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776166" y="2768558"/>
            <a:ext cx="2194560" cy="2747645"/>
          </a:xfrm>
          <a:prstGeom prst="rect">
            <a:avLst/>
          </a:prstGeom>
          <a:solidFill>
            <a:srgbClr val="00A5B2">
              <a:alpha val="19999"/>
            </a:srgbClr>
          </a:solidFill>
        </p:spPr>
        <p:txBody>
          <a:bodyPr vert="horz" wrap="square" lIns="0" tIns="197485" rIns="0" bIns="0" rtlCol="0">
            <a:spAutoFit/>
          </a:bodyPr>
          <a:lstStyle/>
          <a:p>
            <a:pPr marL="657860">
              <a:lnSpc>
                <a:spcPct val="100000"/>
              </a:lnSpc>
              <a:spcBef>
                <a:spcPts val="1555"/>
              </a:spcBef>
            </a:pPr>
            <a:r>
              <a:rPr sz="1800" b="1" spc="-15">
                <a:solidFill>
                  <a:srgbClr val="00A5B2"/>
                </a:solidFill>
                <a:latin typeface="微软雅黑"/>
                <a:cs typeface="微软雅黑"/>
              </a:rPr>
              <a:t>渠道壁垒</a:t>
            </a:r>
            <a:endParaRPr sz="1800">
              <a:latin typeface="微软雅黑"/>
              <a:cs typeface="微软雅黑"/>
            </a:endParaRPr>
          </a:p>
          <a:p>
            <a:pPr marL="190500" marR="281305" algn="just">
              <a:lnSpc>
                <a:spcPct val="150000"/>
              </a:lnSpc>
              <a:spcBef>
                <a:spcPts val="625"/>
              </a:spcBef>
            </a:pPr>
            <a:r>
              <a:rPr sz="1500" spc="-10">
                <a:latin typeface="微软雅黑"/>
                <a:cs typeface="微软雅黑"/>
              </a:rPr>
              <a:t>现有厂商已经建立了完善的销售网络和渠道合作关系，新进入者难以在短时间内建立有效的销售渠道。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3" name="object 4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潜在进入者威胁分析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7595" y="2992034"/>
            <a:ext cx="585470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0" spc="-5">
                <a:solidFill>
                  <a:srgbClr val="2C3E55"/>
                </a:solidFill>
                <a:latin typeface="微软雅黑"/>
                <a:cs typeface="微软雅黑"/>
              </a:rPr>
              <a:t>消费者需求与购买行为研究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42150" y="3008634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57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776917" y="3720617"/>
            <a:ext cx="4640580" cy="1971039"/>
            <a:chOff x="3776917" y="3720617"/>
            <a:chExt cx="4640580" cy="1971039"/>
          </a:xfrm>
        </p:grpSpPr>
        <p:sp>
          <p:nvSpPr>
            <p:cNvPr id="3" name="object 3"/>
            <p:cNvSpPr/>
            <p:nvPr/>
          </p:nvSpPr>
          <p:spPr>
            <a:xfrm>
              <a:off x="5012266" y="3720617"/>
              <a:ext cx="2167890" cy="1834514"/>
            </a:xfrm>
            <a:custGeom>
              <a:rect l="l" t="t" r="r" b="b"/>
              <a:pathLst>
                <a:path w="2167890" h="1834514">
                  <a:moveTo>
                    <a:pt x="1083733" y="1834100"/>
                  </a:moveTo>
                  <a:lnTo>
                    <a:pt x="0" y="0"/>
                  </a:lnTo>
                  <a:lnTo>
                    <a:pt x="2167466" y="0"/>
                  </a:lnTo>
                  <a:lnTo>
                    <a:pt x="1083733" y="1834100"/>
                  </a:lnTo>
                  <a:close/>
                </a:path>
              </a:pathLst>
            </a:custGeom>
            <a:solidFill>
              <a:srgbClr val="00525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776916" y="3865016"/>
              <a:ext cx="4640580" cy="1826895"/>
            </a:xfrm>
            <a:custGeom>
              <a:rect l="l" t="t" r="r" b="b"/>
              <a:pathLst>
                <a:path w="4640580" h="1826895">
                  <a:moveTo>
                    <a:pt x="2167458" y="1826285"/>
                  </a:moveTo>
                  <a:lnTo>
                    <a:pt x="1083729" y="0"/>
                  </a:lnTo>
                  <a:lnTo>
                    <a:pt x="0" y="1826285"/>
                  </a:lnTo>
                  <a:lnTo>
                    <a:pt x="2167458" y="1826285"/>
                  </a:lnTo>
                  <a:close/>
                </a:path>
                <a:path w="4640580" h="1826895">
                  <a:moveTo>
                    <a:pt x="4640237" y="1826285"/>
                  </a:moveTo>
                  <a:lnTo>
                    <a:pt x="3556508" y="0"/>
                  </a:lnTo>
                  <a:lnTo>
                    <a:pt x="2472779" y="1826285"/>
                  </a:lnTo>
                  <a:lnTo>
                    <a:pt x="4640237" y="1826285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5012266" y="1711093"/>
            <a:ext cx="2167890" cy="1831975"/>
            <a:chOff x="5012266" y="1711093"/>
            <a:chExt cx="2167890" cy="1831975"/>
          </a:xfrm>
        </p:grpSpPr>
        <p:sp>
          <p:nvSpPr>
            <p:cNvPr id="6" name="object 6"/>
            <p:cNvSpPr/>
            <p:nvPr/>
          </p:nvSpPr>
          <p:spPr>
            <a:xfrm>
              <a:off x="5012266" y="1711093"/>
              <a:ext cx="2167890" cy="1826895"/>
            </a:xfrm>
            <a:custGeom>
              <a:rect l="l" t="t" r="r" b="b"/>
              <a:pathLst>
                <a:path w="2167890" h="1826895">
                  <a:moveTo>
                    <a:pt x="2167466" y="1826279"/>
                  </a:moveTo>
                  <a:lnTo>
                    <a:pt x="0" y="1826279"/>
                  </a:lnTo>
                  <a:lnTo>
                    <a:pt x="1083733" y="0"/>
                  </a:lnTo>
                  <a:lnTo>
                    <a:pt x="2167466" y="1826279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743787" y="3022600"/>
              <a:ext cx="704850" cy="520700"/>
            </a:xfrm>
            <a:custGeom>
              <a:rect l="l" t="t" r="r" b="b"/>
              <a:pathLst>
                <a:path w="704850" h="520700">
                  <a:moveTo>
                    <a:pt x="528320" y="520192"/>
                  </a:moveTo>
                  <a:lnTo>
                    <a:pt x="176106" y="520192"/>
                  </a:lnTo>
                  <a:lnTo>
                    <a:pt x="176106" y="260095"/>
                  </a:lnTo>
                  <a:lnTo>
                    <a:pt x="0" y="260095"/>
                  </a:lnTo>
                  <a:lnTo>
                    <a:pt x="352213" y="0"/>
                  </a:lnTo>
                  <a:lnTo>
                    <a:pt x="704427" y="260095"/>
                  </a:lnTo>
                  <a:lnTo>
                    <a:pt x="528320" y="260095"/>
                  </a:lnTo>
                  <a:lnTo>
                    <a:pt x="528320" y="520192"/>
                  </a:lnTo>
                  <a:close/>
                </a:path>
              </a:pathLst>
            </a:custGeom>
            <a:solidFill>
              <a:srgbClr val="EFFFF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/>
          <p:nvPr/>
        </p:nvSpPr>
        <p:spPr>
          <a:xfrm>
            <a:off x="6627667" y="4632503"/>
            <a:ext cx="537210" cy="604520"/>
          </a:xfrm>
          <a:custGeom>
            <a:rect l="l" t="t" r="r" b="b"/>
            <a:pathLst>
              <a:path w="537209" h="604520">
                <a:moveTo>
                  <a:pt x="0" y="319014"/>
                </a:moveTo>
                <a:lnTo>
                  <a:pt x="181333" y="17066"/>
                </a:lnTo>
                <a:lnTo>
                  <a:pt x="404310" y="150974"/>
                </a:lnTo>
                <a:lnTo>
                  <a:pt x="494977" y="0"/>
                </a:lnTo>
                <a:lnTo>
                  <a:pt x="536620" y="435855"/>
                </a:lnTo>
                <a:lnTo>
                  <a:pt x="132309" y="603896"/>
                </a:lnTo>
                <a:lnTo>
                  <a:pt x="222976" y="452921"/>
                </a:lnTo>
                <a:lnTo>
                  <a:pt x="0" y="319014"/>
                </a:lnTo>
                <a:close/>
              </a:path>
            </a:pathLst>
          </a:custGeom>
          <a:solidFill>
            <a:srgbClr val="EFFF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038631" y="4614591"/>
            <a:ext cx="538480" cy="608330"/>
          </a:xfrm>
          <a:custGeom>
            <a:rect l="l" t="t" r="r" b="b"/>
            <a:pathLst>
              <a:path w="538479" h="608329">
                <a:moveTo>
                  <a:pt x="359898" y="20535"/>
                </a:moveTo>
                <a:lnTo>
                  <a:pt x="537880" y="324470"/>
                </a:lnTo>
                <a:lnTo>
                  <a:pt x="313435" y="455903"/>
                </a:lnTo>
                <a:lnTo>
                  <a:pt x="402426" y="607871"/>
                </a:lnTo>
                <a:lnTo>
                  <a:pt x="0" y="435368"/>
                </a:lnTo>
                <a:lnTo>
                  <a:pt x="46463" y="0"/>
                </a:lnTo>
                <a:lnTo>
                  <a:pt x="135454" y="151967"/>
                </a:lnTo>
                <a:lnTo>
                  <a:pt x="359898" y="20535"/>
                </a:lnTo>
                <a:close/>
              </a:path>
            </a:pathLst>
          </a:custGeom>
          <a:solidFill>
            <a:srgbClr val="EFFFFC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0" name="object 10"/>
          <p:cNvGrpSpPr/>
          <p:nvPr/>
        </p:nvGrpSpPr>
        <p:grpSpPr>
          <a:xfrm>
            <a:off x="6818376" y="3216316"/>
            <a:ext cx="4231005" cy="151765"/>
            <a:chOff x="6818376" y="3216316"/>
            <a:chExt cx="4231005" cy="151765"/>
          </a:xfrm>
        </p:grpSpPr>
        <p:sp>
          <p:nvSpPr>
            <p:cNvPr id="11" name="object 11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00A5B2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897276" y="3216316"/>
              <a:ext cx="151723" cy="151722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7107448" y="1358390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教育水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平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107449" y="2122200"/>
            <a:ext cx="37973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大部分消费者具有初中及以上文化程度，能够理解和接受农资产品的相关知识。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240458" y="3652519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地域分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布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252651" y="4504372"/>
            <a:ext cx="32829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农资消费者主要分布在农村地区，不同地域的农业生产条件、作物种类和耕作习惯等因素会影响其购买行为。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7345622" y="5559890"/>
            <a:ext cx="4231005" cy="151765"/>
            <a:chOff x="7345622" y="5559890"/>
            <a:chExt cx="4231005" cy="151765"/>
          </a:xfrm>
        </p:grpSpPr>
        <p:sp>
          <p:nvSpPr>
            <p:cNvPr id="19" name="object 19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00A5B2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24522" y="5559890"/>
              <a:ext cx="151723" cy="151722"/>
            </a:xfrm>
            <a:prstGeom prst="rect">
              <a:avLst/>
            </a:prstGeom>
          </p:spPr>
        </p:pic>
      </p:grpSp>
      <p:grpSp>
        <p:nvGrpSpPr>
          <p:cNvPr id="22" name="object 22"/>
          <p:cNvGrpSpPr/>
          <p:nvPr/>
        </p:nvGrpSpPr>
        <p:grpSpPr>
          <a:xfrm>
            <a:off x="904944" y="4510023"/>
            <a:ext cx="3793490" cy="151765"/>
            <a:chOff x="904944" y="4510023"/>
            <a:chExt cx="3793490" cy="151765"/>
          </a:xfrm>
        </p:grpSpPr>
        <p:sp>
          <p:nvSpPr>
            <p:cNvPr id="23" name="object 23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3793067" y="0"/>
                  </a:moveTo>
                  <a:lnTo>
                    <a:pt x="0" y="0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0" y="0"/>
                  </a:moveTo>
                  <a:lnTo>
                    <a:pt x="3793067" y="0"/>
                  </a:lnTo>
                </a:path>
              </a:pathLst>
            </a:custGeom>
            <a:ln w="9525">
              <a:solidFill>
                <a:srgbClr val="00A5B2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4945" y="4510023"/>
              <a:ext cx="151722" cy="151722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980130" y="2446743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年龄分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布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80130" y="3298597"/>
            <a:ext cx="34544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以中青年农民为主，他们具有一定的农业生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产经验和知识，对农资产品的需求较为明确。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5786411" y="4041306"/>
            <a:ext cx="662305" cy="579120"/>
          </a:xfrm>
          <a:custGeom>
            <a:rect l="l" t="t" r="r" b="b"/>
            <a:pathLst>
              <a:path w="662304" h="579120">
                <a:moveTo>
                  <a:pt x="330923" y="248176"/>
                </a:moveTo>
                <a:lnTo>
                  <a:pt x="0" y="165450"/>
                </a:lnTo>
                <a:lnTo>
                  <a:pt x="0" y="82725"/>
                </a:lnTo>
                <a:lnTo>
                  <a:pt x="330923" y="0"/>
                </a:lnTo>
                <a:lnTo>
                  <a:pt x="661803" y="82725"/>
                </a:lnTo>
                <a:lnTo>
                  <a:pt x="661803" y="165450"/>
                </a:lnTo>
                <a:lnTo>
                  <a:pt x="330923" y="248176"/>
                </a:lnTo>
                <a:close/>
              </a:path>
              <a:path w="662304" h="579120">
                <a:moveTo>
                  <a:pt x="330923" y="413627"/>
                </a:moveTo>
                <a:lnTo>
                  <a:pt x="0" y="330901"/>
                </a:lnTo>
                <a:lnTo>
                  <a:pt x="0" y="248176"/>
                </a:lnTo>
                <a:lnTo>
                  <a:pt x="330923" y="330901"/>
                </a:lnTo>
                <a:lnTo>
                  <a:pt x="661803" y="330901"/>
                </a:lnTo>
                <a:lnTo>
                  <a:pt x="330923" y="413627"/>
                </a:lnTo>
                <a:close/>
              </a:path>
              <a:path w="662304" h="579120">
                <a:moveTo>
                  <a:pt x="661803" y="330901"/>
                </a:moveTo>
                <a:lnTo>
                  <a:pt x="330923" y="330901"/>
                </a:lnTo>
                <a:lnTo>
                  <a:pt x="661803" y="248176"/>
                </a:lnTo>
                <a:lnTo>
                  <a:pt x="661803" y="330901"/>
                </a:lnTo>
                <a:close/>
              </a:path>
              <a:path w="662304" h="579120">
                <a:moveTo>
                  <a:pt x="330923" y="579077"/>
                </a:moveTo>
                <a:lnTo>
                  <a:pt x="0" y="496352"/>
                </a:lnTo>
                <a:lnTo>
                  <a:pt x="0" y="413627"/>
                </a:lnTo>
                <a:lnTo>
                  <a:pt x="330923" y="496352"/>
                </a:lnTo>
                <a:lnTo>
                  <a:pt x="661803" y="496352"/>
                </a:lnTo>
                <a:lnTo>
                  <a:pt x="330923" y="579077"/>
                </a:lnTo>
                <a:close/>
              </a:path>
              <a:path w="662304" h="579120">
                <a:moveTo>
                  <a:pt x="661803" y="496352"/>
                </a:moveTo>
                <a:lnTo>
                  <a:pt x="330923" y="496352"/>
                </a:lnTo>
                <a:lnTo>
                  <a:pt x="661803" y="413627"/>
                </a:lnTo>
                <a:lnTo>
                  <a:pt x="661803" y="496352"/>
                </a:lnTo>
                <a:close/>
              </a:path>
            </a:pathLst>
          </a:custGeom>
          <a:solidFill>
            <a:srgbClr val="BDFA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9" name="object 2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0" name="object 5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消费者群体特征描述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05818" y="1361752"/>
            <a:ext cx="4978400" cy="1092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solidFill>
                  <a:srgbClr val="00A5B2"/>
                </a:solidFill>
                <a:latin typeface="微软雅黑"/>
                <a:cs typeface="微软雅黑"/>
              </a:rPr>
              <a:t>信息收集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60"/>
              </a:spcBef>
            </a:pPr>
            <a:r>
              <a:rPr sz="1500" spc="-5">
                <a:latin typeface="微软雅黑"/>
                <a:cs typeface="微软雅黑"/>
              </a:rPr>
              <a:t>消费者在购买农资产品前，会通过多种渠道收集产品信息，如亲朋好友推荐、农资店咨询、网络查询等。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19125" y="4415909"/>
            <a:ext cx="3263900" cy="1390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solidFill>
                  <a:srgbClr val="00A5B2"/>
                </a:solidFill>
                <a:latin typeface="微软雅黑"/>
                <a:cs typeface="微软雅黑"/>
              </a:rPr>
              <a:t>产品评估</a:t>
            </a:r>
            <a:endParaRPr sz="21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745"/>
              </a:spcBef>
            </a:pPr>
            <a:r>
              <a:rPr sz="1500" spc="-5">
                <a:latin typeface="微软雅黑"/>
                <a:cs typeface="微软雅黑"/>
              </a:rPr>
              <a:t>消费者会根据收集到的信息，对农资产品的品牌、质量、价格、服务等方面进</a:t>
            </a:r>
            <a:r>
              <a:rPr sz="1500" spc="-10">
                <a:latin typeface="微软雅黑"/>
                <a:cs typeface="微软雅黑"/>
              </a:rPr>
              <a:t>行评估和比较。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153757" y="4414643"/>
            <a:ext cx="3073400" cy="139192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购买决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策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850"/>
              </a:spcBef>
            </a:pPr>
            <a:r>
              <a:rPr sz="1500" spc="-5">
                <a:latin typeface="微软雅黑"/>
                <a:cs typeface="微软雅黑"/>
              </a:rPr>
              <a:t>在综合考虑产品评估结果和自身需求后，消费者会做出购买决策，选择适</a:t>
            </a:r>
            <a:r>
              <a:rPr sz="1500" spc="-10">
                <a:latin typeface="微软雅黑"/>
                <a:cs typeface="微软雅黑"/>
              </a:rPr>
              <a:t>合自己的农资产品。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0" y="1572574"/>
            <a:ext cx="8682355" cy="1574165"/>
            <a:chOff x="0" y="1572574"/>
            <a:chExt cx="8682355" cy="1574165"/>
          </a:xfrm>
        </p:grpSpPr>
        <p:sp>
          <p:nvSpPr>
            <p:cNvPr id="6" name="object 6"/>
            <p:cNvSpPr/>
            <p:nvPr/>
          </p:nvSpPr>
          <p:spPr>
            <a:xfrm>
              <a:off x="7141815" y="1572574"/>
              <a:ext cx="1540510" cy="1574165"/>
            </a:xfrm>
            <a:custGeom>
              <a:rect l="l" t="t" r="r" b="b"/>
              <a:pathLst>
                <a:path w="1540509" h="1574164">
                  <a:moveTo>
                    <a:pt x="1540002" y="786982"/>
                  </a:moveTo>
                  <a:lnTo>
                    <a:pt x="4" y="786982"/>
                  </a:lnTo>
                  <a:lnTo>
                    <a:pt x="1409" y="739041"/>
                  </a:lnTo>
                  <a:lnTo>
                    <a:pt x="5571" y="691860"/>
                  </a:lnTo>
                  <a:lnTo>
                    <a:pt x="12410" y="645520"/>
                  </a:lnTo>
                  <a:lnTo>
                    <a:pt x="21844" y="600105"/>
                  </a:lnTo>
                  <a:lnTo>
                    <a:pt x="33793" y="555697"/>
                  </a:lnTo>
                  <a:lnTo>
                    <a:pt x="48177" y="512378"/>
                  </a:lnTo>
                  <a:lnTo>
                    <a:pt x="64916" y="470229"/>
                  </a:lnTo>
                  <a:lnTo>
                    <a:pt x="83927" y="429335"/>
                  </a:lnTo>
                  <a:lnTo>
                    <a:pt x="105132" y="389776"/>
                  </a:lnTo>
                  <a:lnTo>
                    <a:pt x="128449" y="351636"/>
                  </a:lnTo>
                  <a:lnTo>
                    <a:pt x="153798" y="314996"/>
                  </a:lnTo>
                  <a:lnTo>
                    <a:pt x="181099" y="279938"/>
                  </a:lnTo>
                  <a:lnTo>
                    <a:pt x="210270" y="246546"/>
                  </a:lnTo>
                  <a:lnTo>
                    <a:pt x="241232" y="214902"/>
                  </a:lnTo>
                  <a:lnTo>
                    <a:pt x="273904" y="185087"/>
                  </a:lnTo>
                  <a:lnTo>
                    <a:pt x="308204" y="157185"/>
                  </a:lnTo>
                  <a:lnTo>
                    <a:pt x="344054" y="131277"/>
                  </a:lnTo>
                  <a:lnTo>
                    <a:pt x="381371" y="107445"/>
                  </a:lnTo>
                  <a:lnTo>
                    <a:pt x="420077" y="85773"/>
                  </a:lnTo>
                  <a:lnTo>
                    <a:pt x="460089" y="66342"/>
                  </a:lnTo>
                  <a:lnTo>
                    <a:pt x="501327" y="49235"/>
                  </a:lnTo>
                  <a:lnTo>
                    <a:pt x="543712" y="34534"/>
                  </a:lnTo>
                  <a:lnTo>
                    <a:pt x="587162" y="22321"/>
                  </a:lnTo>
                  <a:lnTo>
                    <a:pt x="631597" y="12679"/>
                  </a:lnTo>
                  <a:lnTo>
                    <a:pt x="676936" y="5690"/>
                  </a:lnTo>
                  <a:lnTo>
                    <a:pt x="723098" y="1436"/>
                  </a:lnTo>
                  <a:lnTo>
                    <a:pt x="770004" y="0"/>
                  </a:lnTo>
                  <a:lnTo>
                    <a:pt x="816908" y="1436"/>
                  </a:lnTo>
                  <a:lnTo>
                    <a:pt x="863072" y="5690"/>
                  </a:lnTo>
                  <a:lnTo>
                    <a:pt x="908411" y="12679"/>
                  </a:lnTo>
                  <a:lnTo>
                    <a:pt x="952846" y="22321"/>
                  </a:lnTo>
                  <a:lnTo>
                    <a:pt x="996296" y="34534"/>
                  </a:lnTo>
                  <a:lnTo>
                    <a:pt x="1038681" y="49235"/>
                  </a:lnTo>
                  <a:lnTo>
                    <a:pt x="1079920" y="66343"/>
                  </a:lnTo>
                  <a:lnTo>
                    <a:pt x="1119932" y="85774"/>
                  </a:lnTo>
                  <a:lnTo>
                    <a:pt x="1158637" y="107446"/>
                  </a:lnTo>
                  <a:lnTo>
                    <a:pt x="1195954" y="131277"/>
                  </a:lnTo>
                  <a:lnTo>
                    <a:pt x="1231804" y="157186"/>
                  </a:lnTo>
                  <a:lnTo>
                    <a:pt x="1266104" y="185088"/>
                  </a:lnTo>
                  <a:lnTo>
                    <a:pt x="1298776" y="214903"/>
                  </a:lnTo>
                  <a:lnTo>
                    <a:pt x="1329737" y="246548"/>
                  </a:lnTo>
                  <a:lnTo>
                    <a:pt x="1358909" y="279940"/>
                  </a:lnTo>
                  <a:lnTo>
                    <a:pt x="1386209" y="314997"/>
                  </a:lnTo>
                  <a:lnTo>
                    <a:pt x="1411558" y="351637"/>
                  </a:lnTo>
                  <a:lnTo>
                    <a:pt x="1434875" y="389777"/>
                  </a:lnTo>
                  <a:lnTo>
                    <a:pt x="1456080" y="429336"/>
                  </a:lnTo>
                  <a:lnTo>
                    <a:pt x="1475092" y="470231"/>
                  </a:lnTo>
                  <a:lnTo>
                    <a:pt x="1491830" y="512379"/>
                  </a:lnTo>
                  <a:lnTo>
                    <a:pt x="1506214" y="555698"/>
                  </a:lnTo>
                  <a:lnTo>
                    <a:pt x="1518163" y="600106"/>
                  </a:lnTo>
                  <a:lnTo>
                    <a:pt x="1527597" y="645521"/>
                  </a:lnTo>
                  <a:lnTo>
                    <a:pt x="1534436" y="691861"/>
                  </a:lnTo>
                  <a:lnTo>
                    <a:pt x="1538598" y="739042"/>
                  </a:lnTo>
                  <a:lnTo>
                    <a:pt x="1540002" y="786982"/>
                  </a:lnTo>
                  <a:close/>
                </a:path>
                <a:path w="1540509" h="1574164">
                  <a:moveTo>
                    <a:pt x="770001" y="1573964"/>
                  </a:moveTo>
                  <a:lnTo>
                    <a:pt x="723094" y="1572528"/>
                  </a:lnTo>
                  <a:lnTo>
                    <a:pt x="676931" y="1568274"/>
                  </a:lnTo>
                  <a:lnTo>
                    <a:pt x="631592" y="1561285"/>
                  </a:lnTo>
                  <a:lnTo>
                    <a:pt x="587157" y="1551643"/>
                  </a:lnTo>
                  <a:lnTo>
                    <a:pt x="543707" y="1539430"/>
                  </a:lnTo>
                  <a:lnTo>
                    <a:pt x="501322" y="1524729"/>
                  </a:lnTo>
                  <a:lnTo>
                    <a:pt x="460083" y="1507622"/>
                  </a:lnTo>
                  <a:lnTo>
                    <a:pt x="420071" y="1488191"/>
                  </a:lnTo>
                  <a:lnTo>
                    <a:pt x="381366" y="1466518"/>
                  </a:lnTo>
                  <a:lnTo>
                    <a:pt x="344049" y="1442687"/>
                  </a:lnTo>
                  <a:lnTo>
                    <a:pt x="308199" y="1416779"/>
                  </a:lnTo>
                  <a:lnTo>
                    <a:pt x="273899" y="1388876"/>
                  </a:lnTo>
                  <a:lnTo>
                    <a:pt x="241227" y="1359061"/>
                  </a:lnTo>
                  <a:lnTo>
                    <a:pt x="210265" y="1327417"/>
                  </a:lnTo>
                  <a:lnTo>
                    <a:pt x="181094" y="1294025"/>
                  </a:lnTo>
                  <a:lnTo>
                    <a:pt x="153794" y="1258968"/>
                  </a:lnTo>
                  <a:lnTo>
                    <a:pt x="128444" y="1222328"/>
                  </a:lnTo>
                  <a:lnTo>
                    <a:pt x="105127" y="1184187"/>
                  </a:lnTo>
                  <a:lnTo>
                    <a:pt x="83922" y="1144628"/>
                  </a:lnTo>
                  <a:lnTo>
                    <a:pt x="64911" y="1103734"/>
                  </a:lnTo>
                  <a:lnTo>
                    <a:pt x="48173" y="1061586"/>
                  </a:lnTo>
                  <a:lnTo>
                    <a:pt x="33789" y="1018266"/>
                  </a:lnTo>
                  <a:lnTo>
                    <a:pt x="21839" y="973858"/>
                  </a:lnTo>
                  <a:lnTo>
                    <a:pt x="12405" y="928443"/>
                  </a:lnTo>
                  <a:lnTo>
                    <a:pt x="5567" y="882104"/>
                  </a:lnTo>
                  <a:lnTo>
                    <a:pt x="1405" y="834923"/>
                  </a:lnTo>
                  <a:lnTo>
                    <a:pt x="0" y="786982"/>
                  </a:lnTo>
                  <a:lnTo>
                    <a:pt x="1540002" y="786982"/>
                  </a:lnTo>
                  <a:lnTo>
                    <a:pt x="1538596" y="834923"/>
                  </a:lnTo>
                  <a:lnTo>
                    <a:pt x="1534434" y="882104"/>
                  </a:lnTo>
                  <a:lnTo>
                    <a:pt x="1527596" y="928443"/>
                  </a:lnTo>
                  <a:lnTo>
                    <a:pt x="1518162" y="973858"/>
                  </a:lnTo>
                  <a:lnTo>
                    <a:pt x="1506212" y="1018267"/>
                  </a:lnTo>
                  <a:lnTo>
                    <a:pt x="1491828" y="1061586"/>
                  </a:lnTo>
                  <a:lnTo>
                    <a:pt x="1475090" y="1103734"/>
                  </a:lnTo>
                  <a:lnTo>
                    <a:pt x="1456079" y="1144629"/>
                  </a:lnTo>
                  <a:lnTo>
                    <a:pt x="1434874" y="1184187"/>
                  </a:lnTo>
                  <a:lnTo>
                    <a:pt x="1411557" y="1222328"/>
                  </a:lnTo>
                  <a:lnTo>
                    <a:pt x="1386207" y="1258968"/>
                  </a:lnTo>
                  <a:lnTo>
                    <a:pt x="1358907" y="1294025"/>
                  </a:lnTo>
                  <a:lnTo>
                    <a:pt x="1329736" y="1327417"/>
                  </a:lnTo>
                  <a:lnTo>
                    <a:pt x="1298774" y="1359062"/>
                  </a:lnTo>
                  <a:lnTo>
                    <a:pt x="1266102" y="1388876"/>
                  </a:lnTo>
                  <a:lnTo>
                    <a:pt x="1231802" y="1416779"/>
                  </a:lnTo>
                  <a:lnTo>
                    <a:pt x="1195952" y="1442687"/>
                  </a:lnTo>
                  <a:lnTo>
                    <a:pt x="1158635" y="1466518"/>
                  </a:lnTo>
                  <a:lnTo>
                    <a:pt x="1119930" y="1488191"/>
                  </a:lnTo>
                  <a:lnTo>
                    <a:pt x="1079918" y="1507622"/>
                  </a:lnTo>
                  <a:lnTo>
                    <a:pt x="1038679" y="1524729"/>
                  </a:lnTo>
                  <a:lnTo>
                    <a:pt x="996294" y="1539430"/>
                  </a:lnTo>
                  <a:lnTo>
                    <a:pt x="952844" y="1551643"/>
                  </a:lnTo>
                  <a:lnTo>
                    <a:pt x="908409" y="1561285"/>
                  </a:lnTo>
                  <a:lnTo>
                    <a:pt x="863070" y="1568274"/>
                  </a:lnTo>
                  <a:lnTo>
                    <a:pt x="816907" y="1572528"/>
                  </a:lnTo>
                  <a:lnTo>
                    <a:pt x="770001" y="1573964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7315380" y="1749965"/>
              <a:ext cx="1193165" cy="1219200"/>
            </a:xfrm>
            <a:custGeom>
              <a:rect l="l" t="t" r="r" b="b"/>
              <a:pathLst>
                <a:path w="1193165" h="1219200">
                  <a:moveTo>
                    <a:pt x="1192875" y="609591"/>
                  </a:moveTo>
                  <a:lnTo>
                    <a:pt x="3" y="609591"/>
                  </a:lnTo>
                  <a:lnTo>
                    <a:pt x="1798" y="561951"/>
                  </a:lnTo>
                  <a:lnTo>
                    <a:pt x="7093" y="515315"/>
                  </a:lnTo>
                  <a:lnTo>
                    <a:pt x="15756" y="469816"/>
                  </a:lnTo>
                  <a:lnTo>
                    <a:pt x="27654" y="425592"/>
                  </a:lnTo>
                  <a:lnTo>
                    <a:pt x="42655" y="382777"/>
                  </a:lnTo>
                  <a:lnTo>
                    <a:pt x="60626" y="341507"/>
                  </a:lnTo>
                  <a:lnTo>
                    <a:pt x="81435" y="301918"/>
                  </a:lnTo>
                  <a:lnTo>
                    <a:pt x="104949" y="264144"/>
                  </a:lnTo>
                  <a:lnTo>
                    <a:pt x="131035" y="228322"/>
                  </a:lnTo>
                  <a:lnTo>
                    <a:pt x="159560" y="194587"/>
                  </a:lnTo>
                  <a:lnTo>
                    <a:pt x="190393" y="163074"/>
                  </a:lnTo>
                  <a:lnTo>
                    <a:pt x="223401" y="133919"/>
                  </a:lnTo>
                  <a:lnTo>
                    <a:pt x="258450" y="107258"/>
                  </a:lnTo>
                  <a:lnTo>
                    <a:pt x="295409" y="83226"/>
                  </a:lnTo>
                  <a:lnTo>
                    <a:pt x="334144" y="61959"/>
                  </a:lnTo>
                  <a:lnTo>
                    <a:pt x="374524" y="43591"/>
                  </a:lnTo>
                  <a:lnTo>
                    <a:pt x="416415" y="28260"/>
                  </a:lnTo>
                  <a:lnTo>
                    <a:pt x="459686" y="16099"/>
                  </a:lnTo>
                  <a:lnTo>
                    <a:pt x="504204" y="7245"/>
                  </a:lnTo>
                  <a:lnTo>
                    <a:pt x="549842" y="1833"/>
                  </a:lnTo>
                  <a:lnTo>
                    <a:pt x="596440" y="0"/>
                  </a:lnTo>
                  <a:lnTo>
                    <a:pt x="643053" y="1834"/>
                  </a:lnTo>
                  <a:lnTo>
                    <a:pt x="688682" y="7246"/>
                  </a:lnTo>
                  <a:lnTo>
                    <a:pt x="733198" y="16100"/>
                  </a:lnTo>
                  <a:lnTo>
                    <a:pt x="776467" y="28260"/>
                  </a:lnTo>
                  <a:lnTo>
                    <a:pt x="818358" y="43592"/>
                  </a:lnTo>
                  <a:lnTo>
                    <a:pt x="858737" y="61960"/>
                  </a:lnTo>
                  <a:lnTo>
                    <a:pt x="897473" y="83227"/>
                  </a:lnTo>
                  <a:lnTo>
                    <a:pt x="934431" y="107259"/>
                  </a:lnTo>
                  <a:lnTo>
                    <a:pt x="969480" y="133921"/>
                  </a:lnTo>
                  <a:lnTo>
                    <a:pt x="1002487" y="163075"/>
                  </a:lnTo>
                  <a:lnTo>
                    <a:pt x="1033320" y="194588"/>
                  </a:lnTo>
                  <a:lnTo>
                    <a:pt x="1061845" y="228323"/>
                  </a:lnTo>
                  <a:lnTo>
                    <a:pt x="1087931" y="264145"/>
                  </a:lnTo>
                  <a:lnTo>
                    <a:pt x="1111444" y="301919"/>
                  </a:lnTo>
                  <a:lnTo>
                    <a:pt x="1132253" y="341509"/>
                  </a:lnTo>
                  <a:lnTo>
                    <a:pt x="1150224" y="382779"/>
                  </a:lnTo>
                  <a:lnTo>
                    <a:pt x="1165225" y="425593"/>
                  </a:lnTo>
                  <a:lnTo>
                    <a:pt x="1177123" y="469818"/>
                  </a:lnTo>
                  <a:lnTo>
                    <a:pt x="1185786" y="515316"/>
                  </a:lnTo>
                  <a:lnTo>
                    <a:pt x="1191081" y="561952"/>
                  </a:lnTo>
                  <a:lnTo>
                    <a:pt x="1192875" y="609591"/>
                  </a:lnTo>
                  <a:close/>
                </a:path>
                <a:path w="1193165" h="1219200">
                  <a:moveTo>
                    <a:pt x="596437" y="1219181"/>
                  </a:moveTo>
                  <a:lnTo>
                    <a:pt x="549826" y="1217347"/>
                  </a:lnTo>
                  <a:lnTo>
                    <a:pt x="504195" y="1211935"/>
                  </a:lnTo>
                  <a:lnTo>
                    <a:pt x="459679" y="1203081"/>
                  </a:lnTo>
                  <a:lnTo>
                    <a:pt x="416409" y="1190921"/>
                  </a:lnTo>
                  <a:lnTo>
                    <a:pt x="374518" y="1175589"/>
                  </a:lnTo>
                  <a:lnTo>
                    <a:pt x="334139" y="1157222"/>
                  </a:lnTo>
                  <a:lnTo>
                    <a:pt x="295403" y="1135954"/>
                  </a:lnTo>
                  <a:lnTo>
                    <a:pt x="258445" y="1111922"/>
                  </a:lnTo>
                  <a:lnTo>
                    <a:pt x="223396" y="1085261"/>
                  </a:lnTo>
                  <a:lnTo>
                    <a:pt x="190388" y="1056106"/>
                  </a:lnTo>
                  <a:lnTo>
                    <a:pt x="159556" y="1024594"/>
                  </a:lnTo>
                  <a:lnTo>
                    <a:pt x="131030" y="990858"/>
                  </a:lnTo>
                  <a:lnTo>
                    <a:pt x="104944" y="955036"/>
                  </a:lnTo>
                  <a:lnTo>
                    <a:pt x="81431" y="917263"/>
                  </a:lnTo>
                  <a:lnTo>
                    <a:pt x="60622" y="877673"/>
                  </a:lnTo>
                  <a:lnTo>
                    <a:pt x="42651" y="836403"/>
                  </a:lnTo>
                  <a:lnTo>
                    <a:pt x="27650" y="793588"/>
                  </a:lnTo>
                  <a:lnTo>
                    <a:pt x="15752" y="749364"/>
                  </a:lnTo>
                  <a:lnTo>
                    <a:pt x="7089" y="703866"/>
                  </a:lnTo>
                  <a:lnTo>
                    <a:pt x="1794" y="657229"/>
                  </a:lnTo>
                  <a:lnTo>
                    <a:pt x="0" y="609590"/>
                  </a:lnTo>
                  <a:lnTo>
                    <a:pt x="1192875" y="609591"/>
                  </a:lnTo>
                  <a:lnTo>
                    <a:pt x="1191080" y="657230"/>
                  </a:lnTo>
                  <a:lnTo>
                    <a:pt x="1185785" y="703866"/>
                  </a:lnTo>
                  <a:lnTo>
                    <a:pt x="1177122" y="749364"/>
                  </a:lnTo>
                  <a:lnTo>
                    <a:pt x="1165223" y="793588"/>
                  </a:lnTo>
                  <a:lnTo>
                    <a:pt x="1150222" y="836403"/>
                  </a:lnTo>
                  <a:lnTo>
                    <a:pt x="1132251" y="877673"/>
                  </a:lnTo>
                  <a:lnTo>
                    <a:pt x="1111443" y="917263"/>
                  </a:lnTo>
                  <a:lnTo>
                    <a:pt x="1087929" y="955036"/>
                  </a:lnTo>
                  <a:lnTo>
                    <a:pt x="1061843" y="990858"/>
                  </a:lnTo>
                  <a:lnTo>
                    <a:pt x="1033318" y="1024594"/>
                  </a:lnTo>
                  <a:lnTo>
                    <a:pt x="1002485" y="1056106"/>
                  </a:lnTo>
                  <a:lnTo>
                    <a:pt x="969478" y="1085261"/>
                  </a:lnTo>
                  <a:lnTo>
                    <a:pt x="934429" y="1111922"/>
                  </a:lnTo>
                  <a:lnTo>
                    <a:pt x="897470" y="1135954"/>
                  </a:lnTo>
                  <a:lnTo>
                    <a:pt x="858735" y="1157222"/>
                  </a:lnTo>
                  <a:lnTo>
                    <a:pt x="818356" y="1175589"/>
                  </a:lnTo>
                  <a:lnTo>
                    <a:pt x="776465" y="1190921"/>
                  </a:lnTo>
                  <a:lnTo>
                    <a:pt x="733195" y="1203082"/>
                  </a:lnTo>
                  <a:lnTo>
                    <a:pt x="688679" y="1211936"/>
                  </a:lnTo>
                  <a:lnTo>
                    <a:pt x="643049" y="1217347"/>
                  </a:lnTo>
                  <a:lnTo>
                    <a:pt x="596437" y="1219181"/>
                  </a:lnTo>
                  <a:close/>
                </a:path>
              </a:pathLst>
            </a:custGeom>
            <a:solidFill>
              <a:srgbClr val="007C8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0" y="3001454"/>
              <a:ext cx="7894320" cy="145415"/>
            </a:xfrm>
            <a:custGeom>
              <a:rect l="l" t="t" r="r" b="b"/>
              <a:pathLst>
                <a:path w="7894320" h="145414">
                  <a:moveTo>
                    <a:pt x="7893794" y="145084"/>
                  </a:moveTo>
                  <a:lnTo>
                    <a:pt x="0" y="145084"/>
                  </a:lnTo>
                  <a:lnTo>
                    <a:pt x="0" y="0"/>
                  </a:lnTo>
                  <a:lnTo>
                    <a:pt x="7893794" y="0"/>
                  </a:lnTo>
                  <a:lnTo>
                    <a:pt x="7893794" y="145084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0" y="3588290"/>
            <a:ext cx="5874385" cy="1574165"/>
            <a:chOff x="0" y="3588290"/>
            <a:chExt cx="5874385" cy="1574165"/>
          </a:xfrm>
        </p:grpSpPr>
        <p:sp>
          <p:nvSpPr>
            <p:cNvPr id="10" name="object 10"/>
            <p:cNvSpPr/>
            <p:nvPr/>
          </p:nvSpPr>
          <p:spPr>
            <a:xfrm>
              <a:off x="4333926" y="3588290"/>
              <a:ext cx="1540510" cy="1574165"/>
            </a:xfrm>
            <a:custGeom>
              <a:rect l="l" t="t" r="r" b="b"/>
              <a:pathLst>
                <a:path w="1540510" h="1574164">
                  <a:moveTo>
                    <a:pt x="1540002" y="786983"/>
                  </a:moveTo>
                  <a:lnTo>
                    <a:pt x="2" y="786983"/>
                  </a:lnTo>
                  <a:lnTo>
                    <a:pt x="1408" y="739041"/>
                  </a:lnTo>
                  <a:lnTo>
                    <a:pt x="5570" y="691860"/>
                  </a:lnTo>
                  <a:lnTo>
                    <a:pt x="12408" y="645520"/>
                  </a:lnTo>
                  <a:lnTo>
                    <a:pt x="21842" y="600105"/>
                  </a:lnTo>
                  <a:lnTo>
                    <a:pt x="33792" y="555697"/>
                  </a:lnTo>
                  <a:lnTo>
                    <a:pt x="48176" y="512378"/>
                  </a:lnTo>
                  <a:lnTo>
                    <a:pt x="64914" y="470229"/>
                  </a:lnTo>
                  <a:lnTo>
                    <a:pt x="83926" y="429335"/>
                  </a:lnTo>
                  <a:lnTo>
                    <a:pt x="105130" y="389776"/>
                  </a:lnTo>
                  <a:lnTo>
                    <a:pt x="128448" y="351636"/>
                  </a:lnTo>
                  <a:lnTo>
                    <a:pt x="153797" y="314996"/>
                  </a:lnTo>
                  <a:lnTo>
                    <a:pt x="181098" y="279938"/>
                  </a:lnTo>
                  <a:lnTo>
                    <a:pt x="210269" y="246546"/>
                  </a:lnTo>
                  <a:lnTo>
                    <a:pt x="241231" y="214902"/>
                  </a:lnTo>
                  <a:lnTo>
                    <a:pt x="273902" y="185087"/>
                  </a:lnTo>
                  <a:lnTo>
                    <a:pt x="308203" y="157185"/>
                  </a:lnTo>
                  <a:lnTo>
                    <a:pt x="344053" y="131276"/>
                  </a:lnTo>
                  <a:lnTo>
                    <a:pt x="381370" y="107445"/>
                  </a:lnTo>
                  <a:lnTo>
                    <a:pt x="420076" y="85773"/>
                  </a:lnTo>
                  <a:lnTo>
                    <a:pt x="460088" y="66342"/>
                  </a:lnTo>
                  <a:lnTo>
                    <a:pt x="501327" y="49235"/>
                  </a:lnTo>
                  <a:lnTo>
                    <a:pt x="543712" y="34534"/>
                  </a:lnTo>
                  <a:lnTo>
                    <a:pt x="587163" y="22321"/>
                  </a:lnTo>
                  <a:lnTo>
                    <a:pt x="631598" y="12679"/>
                  </a:lnTo>
                  <a:lnTo>
                    <a:pt x="676940" y="5689"/>
                  </a:lnTo>
                  <a:lnTo>
                    <a:pt x="723113" y="1436"/>
                  </a:lnTo>
                  <a:lnTo>
                    <a:pt x="770002" y="0"/>
                  </a:lnTo>
                  <a:lnTo>
                    <a:pt x="816912" y="1436"/>
                  </a:lnTo>
                  <a:lnTo>
                    <a:pt x="863074" y="5690"/>
                  </a:lnTo>
                  <a:lnTo>
                    <a:pt x="908412" y="12679"/>
                  </a:lnTo>
                  <a:lnTo>
                    <a:pt x="952847" y="22322"/>
                  </a:lnTo>
                  <a:lnTo>
                    <a:pt x="996297" y="34534"/>
                  </a:lnTo>
                  <a:lnTo>
                    <a:pt x="1038681" y="49236"/>
                  </a:lnTo>
                  <a:lnTo>
                    <a:pt x="1079920" y="66343"/>
                  </a:lnTo>
                  <a:lnTo>
                    <a:pt x="1119932" y="85774"/>
                  </a:lnTo>
                  <a:lnTo>
                    <a:pt x="1158637" y="107446"/>
                  </a:lnTo>
                  <a:lnTo>
                    <a:pt x="1195954" y="131278"/>
                  </a:lnTo>
                  <a:lnTo>
                    <a:pt x="1231803" y="157186"/>
                  </a:lnTo>
                  <a:lnTo>
                    <a:pt x="1266104" y="185089"/>
                  </a:lnTo>
                  <a:lnTo>
                    <a:pt x="1298775" y="214903"/>
                  </a:lnTo>
                  <a:lnTo>
                    <a:pt x="1329737" y="246548"/>
                  </a:lnTo>
                  <a:lnTo>
                    <a:pt x="1358908" y="279940"/>
                  </a:lnTo>
                  <a:lnTo>
                    <a:pt x="1386209" y="314997"/>
                  </a:lnTo>
                  <a:lnTo>
                    <a:pt x="1411558" y="351637"/>
                  </a:lnTo>
                  <a:lnTo>
                    <a:pt x="1434875" y="389778"/>
                  </a:lnTo>
                  <a:lnTo>
                    <a:pt x="1456080" y="429336"/>
                  </a:lnTo>
                  <a:lnTo>
                    <a:pt x="1475091" y="470231"/>
                  </a:lnTo>
                  <a:lnTo>
                    <a:pt x="1491829" y="512379"/>
                  </a:lnTo>
                  <a:lnTo>
                    <a:pt x="1506213" y="555698"/>
                  </a:lnTo>
                  <a:lnTo>
                    <a:pt x="1518162" y="600107"/>
                  </a:lnTo>
                  <a:lnTo>
                    <a:pt x="1527597" y="645522"/>
                  </a:lnTo>
                  <a:lnTo>
                    <a:pt x="1534435" y="691861"/>
                  </a:lnTo>
                  <a:lnTo>
                    <a:pt x="1538597" y="739042"/>
                  </a:lnTo>
                  <a:lnTo>
                    <a:pt x="1540002" y="786983"/>
                  </a:lnTo>
                  <a:close/>
                </a:path>
                <a:path w="1540510" h="1574164">
                  <a:moveTo>
                    <a:pt x="770001" y="1573964"/>
                  </a:moveTo>
                  <a:lnTo>
                    <a:pt x="723095" y="1572527"/>
                  </a:lnTo>
                  <a:lnTo>
                    <a:pt x="676932" y="1568273"/>
                  </a:lnTo>
                  <a:lnTo>
                    <a:pt x="631592" y="1561284"/>
                  </a:lnTo>
                  <a:lnTo>
                    <a:pt x="587157" y="1551642"/>
                  </a:lnTo>
                  <a:lnTo>
                    <a:pt x="543707" y="1539429"/>
                  </a:lnTo>
                  <a:lnTo>
                    <a:pt x="501323" y="1524728"/>
                  </a:lnTo>
                  <a:lnTo>
                    <a:pt x="460084" y="1507620"/>
                  </a:lnTo>
                  <a:lnTo>
                    <a:pt x="420072" y="1488190"/>
                  </a:lnTo>
                  <a:lnTo>
                    <a:pt x="381367" y="1466517"/>
                  </a:lnTo>
                  <a:lnTo>
                    <a:pt x="344049" y="1442686"/>
                  </a:lnTo>
                  <a:lnTo>
                    <a:pt x="308200" y="1416778"/>
                  </a:lnTo>
                  <a:lnTo>
                    <a:pt x="273899" y="1388875"/>
                  </a:lnTo>
                  <a:lnTo>
                    <a:pt x="241227" y="1359060"/>
                  </a:lnTo>
                  <a:lnTo>
                    <a:pt x="210266" y="1327416"/>
                  </a:lnTo>
                  <a:lnTo>
                    <a:pt x="181094" y="1294024"/>
                  </a:lnTo>
                  <a:lnTo>
                    <a:pt x="153794" y="1258967"/>
                  </a:lnTo>
                  <a:lnTo>
                    <a:pt x="128445" y="1222327"/>
                  </a:lnTo>
                  <a:lnTo>
                    <a:pt x="105127" y="1184186"/>
                  </a:lnTo>
                  <a:lnTo>
                    <a:pt x="83923" y="1144627"/>
                  </a:lnTo>
                  <a:lnTo>
                    <a:pt x="64911" y="1103733"/>
                  </a:lnTo>
                  <a:lnTo>
                    <a:pt x="48173" y="1061585"/>
                  </a:lnTo>
                  <a:lnTo>
                    <a:pt x="33789" y="1018265"/>
                  </a:lnTo>
                  <a:lnTo>
                    <a:pt x="21839" y="973857"/>
                  </a:lnTo>
                  <a:lnTo>
                    <a:pt x="12405" y="928442"/>
                  </a:lnTo>
                  <a:lnTo>
                    <a:pt x="5567" y="882103"/>
                  </a:lnTo>
                  <a:lnTo>
                    <a:pt x="1405" y="834922"/>
                  </a:lnTo>
                  <a:lnTo>
                    <a:pt x="0" y="786981"/>
                  </a:lnTo>
                  <a:lnTo>
                    <a:pt x="1540002" y="786983"/>
                  </a:lnTo>
                  <a:lnTo>
                    <a:pt x="1538596" y="834922"/>
                  </a:lnTo>
                  <a:lnTo>
                    <a:pt x="1534434" y="882103"/>
                  </a:lnTo>
                  <a:lnTo>
                    <a:pt x="1527596" y="928442"/>
                  </a:lnTo>
                  <a:lnTo>
                    <a:pt x="1518162" y="973857"/>
                  </a:lnTo>
                  <a:lnTo>
                    <a:pt x="1506212" y="1018266"/>
                  </a:lnTo>
                  <a:lnTo>
                    <a:pt x="1491828" y="1061585"/>
                  </a:lnTo>
                  <a:lnTo>
                    <a:pt x="1475090" y="1103733"/>
                  </a:lnTo>
                  <a:lnTo>
                    <a:pt x="1456079" y="1144628"/>
                  </a:lnTo>
                  <a:lnTo>
                    <a:pt x="1434874" y="1184186"/>
                  </a:lnTo>
                  <a:lnTo>
                    <a:pt x="1411557" y="1222327"/>
                  </a:lnTo>
                  <a:lnTo>
                    <a:pt x="1386208" y="1258967"/>
                  </a:lnTo>
                  <a:lnTo>
                    <a:pt x="1358907" y="1294024"/>
                  </a:lnTo>
                  <a:lnTo>
                    <a:pt x="1329736" y="1327416"/>
                  </a:lnTo>
                  <a:lnTo>
                    <a:pt x="1298774" y="1359061"/>
                  </a:lnTo>
                  <a:lnTo>
                    <a:pt x="1266103" y="1388875"/>
                  </a:lnTo>
                  <a:lnTo>
                    <a:pt x="1231802" y="1416778"/>
                  </a:lnTo>
                  <a:lnTo>
                    <a:pt x="1195953" y="1442686"/>
                  </a:lnTo>
                  <a:lnTo>
                    <a:pt x="1158635" y="1466518"/>
                  </a:lnTo>
                  <a:lnTo>
                    <a:pt x="1119930" y="1488190"/>
                  </a:lnTo>
                  <a:lnTo>
                    <a:pt x="1079918" y="1507621"/>
                  </a:lnTo>
                  <a:lnTo>
                    <a:pt x="1038679" y="1524728"/>
                  </a:lnTo>
                  <a:lnTo>
                    <a:pt x="996295" y="1539429"/>
                  </a:lnTo>
                  <a:lnTo>
                    <a:pt x="952844" y="1551642"/>
                  </a:lnTo>
                  <a:lnTo>
                    <a:pt x="908410" y="1561285"/>
                  </a:lnTo>
                  <a:lnTo>
                    <a:pt x="863070" y="1568274"/>
                  </a:lnTo>
                  <a:lnTo>
                    <a:pt x="816907" y="1572528"/>
                  </a:lnTo>
                  <a:lnTo>
                    <a:pt x="770001" y="1573964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507491" y="3765682"/>
              <a:ext cx="1193165" cy="1219200"/>
            </a:xfrm>
            <a:custGeom>
              <a:rect l="l" t="t" r="r" b="b"/>
              <a:pathLst>
                <a:path w="1193164" h="1219200">
                  <a:moveTo>
                    <a:pt x="1192874" y="609591"/>
                  </a:moveTo>
                  <a:lnTo>
                    <a:pt x="0" y="609591"/>
                  </a:lnTo>
                  <a:lnTo>
                    <a:pt x="1795" y="561951"/>
                  </a:lnTo>
                  <a:lnTo>
                    <a:pt x="7090" y="515314"/>
                  </a:lnTo>
                  <a:lnTo>
                    <a:pt x="15753" y="469816"/>
                  </a:lnTo>
                  <a:lnTo>
                    <a:pt x="27651" y="425592"/>
                  </a:lnTo>
                  <a:lnTo>
                    <a:pt x="42652" y="382777"/>
                  </a:lnTo>
                  <a:lnTo>
                    <a:pt x="60623" y="341507"/>
                  </a:lnTo>
                  <a:lnTo>
                    <a:pt x="81432" y="301918"/>
                  </a:lnTo>
                  <a:lnTo>
                    <a:pt x="104946" y="264144"/>
                  </a:lnTo>
                  <a:lnTo>
                    <a:pt x="131032" y="228322"/>
                  </a:lnTo>
                  <a:lnTo>
                    <a:pt x="159558" y="194586"/>
                  </a:lnTo>
                  <a:lnTo>
                    <a:pt x="190390" y="163074"/>
                  </a:lnTo>
                  <a:lnTo>
                    <a:pt x="223398" y="133919"/>
                  </a:lnTo>
                  <a:lnTo>
                    <a:pt x="258447" y="107258"/>
                  </a:lnTo>
                  <a:lnTo>
                    <a:pt x="295406" y="83226"/>
                  </a:lnTo>
                  <a:lnTo>
                    <a:pt x="334142" y="61958"/>
                  </a:lnTo>
                  <a:lnTo>
                    <a:pt x="374521" y="43591"/>
                  </a:lnTo>
                  <a:lnTo>
                    <a:pt x="416413" y="28259"/>
                  </a:lnTo>
                  <a:lnTo>
                    <a:pt x="459683" y="16099"/>
                  </a:lnTo>
                  <a:lnTo>
                    <a:pt x="504201" y="7245"/>
                  </a:lnTo>
                  <a:lnTo>
                    <a:pt x="549839" y="1833"/>
                  </a:lnTo>
                  <a:lnTo>
                    <a:pt x="596437" y="0"/>
                  </a:lnTo>
                  <a:lnTo>
                    <a:pt x="643051" y="1834"/>
                  </a:lnTo>
                  <a:lnTo>
                    <a:pt x="688680" y="7246"/>
                  </a:lnTo>
                  <a:lnTo>
                    <a:pt x="733196" y="16100"/>
                  </a:lnTo>
                  <a:lnTo>
                    <a:pt x="776466" y="28260"/>
                  </a:lnTo>
                  <a:lnTo>
                    <a:pt x="818356" y="43592"/>
                  </a:lnTo>
                  <a:lnTo>
                    <a:pt x="858736" y="61960"/>
                  </a:lnTo>
                  <a:lnTo>
                    <a:pt x="897471" y="83227"/>
                  </a:lnTo>
                  <a:lnTo>
                    <a:pt x="934429" y="107259"/>
                  </a:lnTo>
                  <a:lnTo>
                    <a:pt x="969478" y="133920"/>
                  </a:lnTo>
                  <a:lnTo>
                    <a:pt x="1002485" y="163075"/>
                  </a:lnTo>
                  <a:lnTo>
                    <a:pt x="1033318" y="194588"/>
                  </a:lnTo>
                  <a:lnTo>
                    <a:pt x="1061843" y="228323"/>
                  </a:lnTo>
                  <a:lnTo>
                    <a:pt x="1087929" y="264145"/>
                  </a:lnTo>
                  <a:lnTo>
                    <a:pt x="1111443" y="301919"/>
                  </a:lnTo>
                  <a:lnTo>
                    <a:pt x="1132251" y="341509"/>
                  </a:lnTo>
                  <a:lnTo>
                    <a:pt x="1150222" y="382778"/>
                  </a:lnTo>
                  <a:lnTo>
                    <a:pt x="1165223" y="425593"/>
                  </a:lnTo>
                  <a:lnTo>
                    <a:pt x="1177121" y="469817"/>
                  </a:lnTo>
                  <a:lnTo>
                    <a:pt x="1185784" y="515316"/>
                  </a:lnTo>
                  <a:lnTo>
                    <a:pt x="1191079" y="561952"/>
                  </a:lnTo>
                  <a:lnTo>
                    <a:pt x="1192874" y="609591"/>
                  </a:lnTo>
                  <a:close/>
                </a:path>
                <a:path w="1193164" h="1219200">
                  <a:moveTo>
                    <a:pt x="596437" y="1219181"/>
                  </a:moveTo>
                  <a:lnTo>
                    <a:pt x="549826" y="1217346"/>
                  </a:lnTo>
                  <a:lnTo>
                    <a:pt x="504196" y="1211934"/>
                  </a:lnTo>
                  <a:lnTo>
                    <a:pt x="459680" y="1203081"/>
                  </a:lnTo>
                  <a:lnTo>
                    <a:pt x="416410" y="1190920"/>
                  </a:lnTo>
                  <a:lnTo>
                    <a:pt x="374519" y="1175588"/>
                  </a:lnTo>
                  <a:lnTo>
                    <a:pt x="334139" y="1157221"/>
                  </a:lnTo>
                  <a:lnTo>
                    <a:pt x="295404" y="1135953"/>
                  </a:lnTo>
                  <a:lnTo>
                    <a:pt x="258445" y="1111921"/>
                  </a:lnTo>
                  <a:lnTo>
                    <a:pt x="223396" y="1085260"/>
                  </a:lnTo>
                  <a:lnTo>
                    <a:pt x="190389" y="1056105"/>
                  </a:lnTo>
                  <a:lnTo>
                    <a:pt x="159556" y="1024593"/>
                  </a:lnTo>
                  <a:lnTo>
                    <a:pt x="131030" y="990858"/>
                  </a:lnTo>
                  <a:lnTo>
                    <a:pt x="104945" y="955035"/>
                  </a:lnTo>
                  <a:lnTo>
                    <a:pt x="81431" y="917262"/>
                  </a:lnTo>
                  <a:lnTo>
                    <a:pt x="60622" y="877672"/>
                  </a:lnTo>
                  <a:lnTo>
                    <a:pt x="42651" y="836402"/>
                  </a:lnTo>
                  <a:lnTo>
                    <a:pt x="27650" y="793587"/>
                  </a:lnTo>
                  <a:lnTo>
                    <a:pt x="15752" y="749363"/>
                  </a:lnTo>
                  <a:lnTo>
                    <a:pt x="7089" y="703865"/>
                  </a:lnTo>
                  <a:lnTo>
                    <a:pt x="1794" y="657229"/>
                  </a:lnTo>
                  <a:lnTo>
                    <a:pt x="0" y="609589"/>
                  </a:lnTo>
                  <a:lnTo>
                    <a:pt x="1192874" y="609591"/>
                  </a:lnTo>
                  <a:lnTo>
                    <a:pt x="1191079" y="657229"/>
                  </a:lnTo>
                  <a:lnTo>
                    <a:pt x="1185784" y="703865"/>
                  </a:lnTo>
                  <a:lnTo>
                    <a:pt x="1177121" y="749363"/>
                  </a:lnTo>
                  <a:lnTo>
                    <a:pt x="1165223" y="793588"/>
                  </a:lnTo>
                  <a:lnTo>
                    <a:pt x="1150222" y="836403"/>
                  </a:lnTo>
                  <a:lnTo>
                    <a:pt x="1132251" y="877673"/>
                  </a:lnTo>
                  <a:lnTo>
                    <a:pt x="1111442" y="917262"/>
                  </a:lnTo>
                  <a:lnTo>
                    <a:pt x="1087929" y="955036"/>
                  </a:lnTo>
                  <a:lnTo>
                    <a:pt x="1061843" y="990858"/>
                  </a:lnTo>
                  <a:lnTo>
                    <a:pt x="1033317" y="1024593"/>
                  </a:lnTo>
                  <a:lnTo>
                    <a:pt x="1002485" y="1056106"/>
                  </a:lnTo>
                  <a:lnTo>
                    <a:pt x="969477" y="1085261"/>
                  </a:lnTo>
                  <a:lnTo>
                    <a:pt x="934428" y="1111922"/>
                  </a:lnTo>
                  <a:lnTo>
                    <a:pt x="897470" y="1135954"/>
                  </a:lnTo>
                  <a:lnTo>
                    <a:pt x="858734" y="1157221"/>
                  </a:lnTo>
                  <a:lnTo>
                    <a:pt x="818355" y="1175589"/>
                  </a:lnTo>
                  <a:lnTo>
                    <a:pt x="776464" y="1190921"/>
                  </a:lnTo>
                  <a:lnTo>
                    <a:pt x="733194" y="1203081"/>
                  </a:lnTo>
                  <a:lnTo>
                    <a:pt x="688678" y="1211935"/>
                  </a:lnTo>
                  <a:lnTo>
                    <a:pt x="643048" y="1217347"/>
                  </a:lnTo>
                  <a:lnTo>
                    <a:pt x="596437" y="1219181"/>
                  </a:lnTo>
                  <a:close/>
                </a:path>
              </a:pathLst>
            </a:custGeom>
            <a:solidFill>
              <a:srgbClr val="007C8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0" y="3588291"/>
              <a:ext cx="5123815" cy="145415"/>
            </a:xfrm>
            <a:custGeom>
              <a:rect l="l" t="t" r="r" b="b"/>
              <a:pathLst>
                <a:path w="5123815" h="145414">
                  <a:moveTo>
                    <a:pt x="5123801" y="145084"/>
                  </a:moveTo>
                  <a:lnTo>
                    <a:pt x="0" y="145084"/>
                  </a:lnTo>
                  <a:lnTo>
                    <a:pt x="0" y="0"/>
                  </a:lnTo>
                  <a:lnTo>
                    <a:pt x="5123801" y="0"/>
                  </a:lnTo>
                  <a:lnTo>
                    <a:pt x="5123801" y="145084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6298190" y="3588290"/>
            <a:ext cx="5894070" cy="1574165"/>
            <a:chOff x="6298190" y="3588290"/>
            <a:chExt cx="5894070" cy="1574165"/>
          </a:xfrm>
        </p:grpSpPr>
        <p:sp>
          <p:nvSpPr>
            <p:cNvPr id="14" name="object 14"/>
            <p:cNvSpPr/>
            <p:nvPr/>
          </p:nvSpPr>
          <p:spPr>
            <a:xfrm>
              <a:off x="6298190" y="3588290"/>
              <a:ext cx="1540510" cy="1574165"/>
            </a:xfrm>
            <a:custGeom>
              <a:rect l="l" t="t" r="r" b="b"/>
              <a:pathLst>
                <a:path w="1540509" h="1574164">
                  <a:moveTo>
                    <a:pt x="1540002" y="786983"/>
                  </a:moveTo>
                  <a:lnTo>
                    <a:pt x="4" y="786983"/>
                  </a:lnTo>
                  <a:lnTo>
                    <a:pt x="1409" y="739041"/>
                  </a:lnTo>
                  <a:lnTo>
                    <a:pt x="5572" y="691860"/>
                  </a:lnTo>
                  <a:lnTo>
                    <a:pt x="12410" y="645520"/>
                  </a:lnTo>
                  <a:lnTo>
                    <a:pt x="21844" y="600105"/>
                  </a:lnTo>
                  <a:lnTo>
                    <a:pt x="33794" y="555697"/>
                  </a:lnTo>
                  <a:lnTo>
                    <a:pt x="48178" y="512378"/>
                  </a:lnTo>
                  <a:lnTo>
                    <a:pt x="64916" y="470229"/>
                  </a:lnTo>
                  <a:lnTo>
                    <a:pt x="83928" y="429335"/>
                  </a:lnTo>
                  <a:lnTo>
                    <a:pt x="105132" y="389776"/>
                  </a:lnTo>
                  <a:lnTo>
                    <a:pt x="128450" y="351636"/>
                  </a:lnTo>
                  <a:lnTo>
                    <a:pt x="153799" y="314996"/>
                  </a:lnTo>
                  <a:lnTo>
                    <a:pt x="181099" y="279938"/>
                  </a:lnTo>
                  <a:lnTo>
                    <a:pt x="210271" y="246546"/>
                  </a:lnTo>
                  <a:lnTo>
                    <a:pt x="241233" y="214902"/>
                  </a:lnTo>
                  <a:lnTo>
                    <a:pt x="273904" y="185087"/>
                  </a:lnTo>
                  <a:lnTo>
                    <a:pt x="308205" y="157185"/>
                  </a:lnTo>
                  <a:lnTo>
                    <a:pt x="344055" y="131276"/>
                  </a:lnTo>
                  <a:lnTo>
                    <a:pt x="381372" y="107445"/>
                  </a:lnTo>
                  <a:lnTo>
                    <a:pt x="420077" y="85773"/>
                  </a:lnTo>
                  <a:lnTo>
                    <a:pt x="460090" y="66342"/>
                  </a:lnTo>
                  <a:lnTo>
                    <a:pt x="501329" y="49235"/>
                  </a:lnTo>
                  <a:lnTo>
                    <a:pt x="543714" y="34534"/>
                  </a:lnTo>
                  <a:lnTo>
                    <a:pt x="587164" y="22321"/>
                  </a:lnTo>
                  <a:lnTo>
                    <a:pt x="631600" y="12679"/>
                  </a:lnTo>
                  <a:lnTo>
                    <a:pt x="676941" y="5689"/>
                  </a:lnTo>
                  <a:lnTo>
                    <a:pt x="723114" y="1436"/>
                  </a:lnTo>
                  <a:lnTo>
                    <a:pt x="770004" y="0"/>
                  </a:lnTo>
                  <a:lnTo>
                    <a:pt x="816913" y="1436"/>
                  </a:lnTo>
                  <a:lnTo>
                    <a:pt x="863075" y="5690"/>
                  </a:lnTo>
                  <a:lnTo>
                    <a:pt x="908413" y="12679"/>
                  </a:lnTo>
                  <a:lnTo>
                    <a:pt x="952848" y="22322"/>
                  </a:lnTo>
                  <a:lnTo>
                    <a:pt x="996298" y="34534"/>
                  </a:lnTo>
                  <a:lnTo>
                    <a:pt x="1038682" y="49236"/>
                  </a:lnTo>
                  <a:lnTo>
                    <a:pt x="1079920" y="66343"/>
                  </a:lnTo>
                  <a:lnTo>
                    <a:pt x="1119932" y="85774"/>
                  </a:lnTo>
                  <a:lnTo>
                    <a:pt x="1158637" y="107446"/>
                  </a:lnTo>
                  <a:lnTo>
                    <a:pt x="1195955" y="131278"/>
                  </a:lnTo>
                  <a:lnTo>
                    <a:pt x="1231804" y="157186"/>
                  </a:lnTo>
                  <a:lnTo>
                    <a:pt x="1266105" y="185089"/>
                  </a:lnTo>
                  <a:lnTo>
                    <a:pt x="1298776" y="214903"/>
                  </a:lnTo>
                  <a:lnTo>
                    <a:pt x="1329738" y="246548"/>
                  </a:lnTo>
                  <a:lnTo>
                    <a:pt x="1358909" y="279940"/>
                  </a:lnTo>
                  <a:lnTo>
                    <a:pt x="1386209" y="314997"/>
                  </a:lnTo>
                  <a:lnTo>
                    <a:pt x="1411558" y="351637"/>
                  </a:lnTo>
                  <a:lnTo>
                    <a:pt x="1434876" y="389778"/>
                  </a:lnTo>
                  <a:lnTo>
                    <a:pt x="1456080" y="429336"/>
                  </a:lnTo>
                  <a:lnTo>
                    <a:pt x="1475092" y="470231"/>
                  </a:lnTo>
                  <a:lnTo>
                    <a:pt x="1491830" y="512379"/>
                  </a:lnTo>
                  <a:lnTo>
                    <a:pt x="1506214" y="555698"/>
                  </a:lnTo>
                  <a:lnTo>
                    <a:pt x="1518163" y="600107"/>
                  </a:lnTo>
                  <a:lnTo>
                    <a:pt x="1527597" y="645522"/>
                  </a:lnTo>
                  <a:lnTo>
                    <a:pt x="1534436" y="691861"/>
                  </a:lnTo>
                  <a:lnTo>
                    <a:pt x="1538598" y="739042"/>
                  </a:lnTo>
                  <a:lnTo>
                    <a:pt x="1540002" y="786983"/>
                  </a:lnTo>
                  <a:close/>
                </a:path>
                <a:path w="1540509" h="1574164">
                  <a:moveTo>
                    <a:pt x="770001" y="1573963"/>
                  </a:moveTo>
                  <a:lnTo>
                    <a:pt x="723094" y="1572527"/>
                  </a:lnTo>
                  <a:lnTo>
                    <a:pt x="676931" y="1568273"/>
                  </a:lnTo>
                  <a:lnTo>
                    <a:pt x="631592" y="1561284"/>
                  </a:lnTo>
                  <a:lnTo>
                    <a:pt x="587157" y="1551642"/>
                  </a:lnTo>
                  <a:lnTo>
                    <a:pt x="543707" y="1539429"/>
                  </a:lnTo>
                  <a:lnTo>
                    <a:pt x="501322" y="1524728"/>
                  </a:lnTo>
                  <a:lnTo>
                    <a:pt x="460084" y="1507620"/>
                  </a:lnTo>
                  <a:lnTo>
                    <a:pt x="420072" y="1488190"/>
                  </a:lnTo>
                  <a:lnTo>
                    <a:pt x="381367" y="1466517"/>
                  </a:lnTo>
                  <a:lnTo>
                    <a:pt x="344049" y="1442686"/>
                  </a:lnTo>
                  <a:lnTo>
                    <a:pt x="308200" y="1416778"/>
                  </a:lnTo>
                  <a:lnTo>
                    <a:pt x="273899" y="1388875"/>
                  </a:lnTo>
                  <a:lnTo>
                    <a:pt x="241227" y="1359060"/>
                  </a:lnTo>
                  <a:lnTo>
                    <a:pt x="210266" y="1327416"/>
                  </a:lnTo>
                  <a:lnTo>
                    <a:pt x="181094" y="1294024"/>
                  </a:lnTo>
                  <a:lnTo>
                    <a:pt x="153794" y="1258967"/>
                  </a:lnTo>
                  <a:lnTo>
                    <a:pt x="128445" y="1222327"/>
                  </a:lnTo>
                  <a:lnTo>
                    <a:pt x="105127" y="1184186"/>
                  </a:lnTo>
                  <a:lnTo>
                    <a:pt x="83923" y="1144627"/>
                  </a:lnTo>
                  <a:lnTo>
                    <a:pt x="64911" y="1103733"/>
                  </a:lnTo>
                  <a:lnTo>
                    <a:pt x="48173" y="1061585"/>
                  </a:lnTo>
                  <a:lnTo>
                    <a:pt x="33789" y="1018265"/>
                  </a:lnTo>
                  <a:lnTo>
                    <a:pt x="21839" y="973857"/>
                  </a:lnTo>
                  <a:lnTo>
                    <a:pt x="12405" y="928442"/>
                  </a:lnTo>
                  <a:lnTo>
                    <a:pt x="5567" y="882103"/>
                  </a:lnTo>
                  <a:lnTo>
                    <a:pt x="1405" y="834922"/>
                  </a:lnTo>
                  <a:lnTo>
                    <a:pt x="0" y="786981"/>
                  </a:lnTo>
                  <a:lnTo>
                    <a:pt x="1540002" y="786983"/>
                  </a:lnTo>
                  <a:lnTo>
                    <a:pt x="1538596" y="834922"/>
                  </a:lnTo>
                  <a:lnTo>
                    <a:pt x="1534434" y="882103"/>
                  </a:lnTo>
                  <a:lnTo>
                    <a:pt x="1527596" y="928442"/>
                  </a:lnTo>
                  <a:lnTo>
                    <a:pt x="1518162" y="973857"/>
                  </a:lnTo>
                  <a:lnTo>
                    <a:pt x="1506212" y="1018266"/>
                  </a:lnTo>
                  <a:lnTo>
                    <a:pt x="1491828" y="1061585"/>
                  </a:lnTo>
                  <a:lnTo>
                    <a:pt x="1475090" y="1103733"/>
                  </a:lnTo>
                  <a:lnTo>
                    <a:pt x="1456079" y="1144628"/>
                  </a:lnTo>
                  <a:lnTo>
                    <a:pt x="1434874" y="1184186"/>
                  </a:lnTo>
                  <a:lnTo>
                    <a:pt x="1411557" y="1222327"/>
                  </a:lnTo>
                  <a:lnTo>
                    <a:pt x="1386208" y="1258967"/>
                  </a:lnTo>
                  <a:lnTo>
                    <a:pt x="1358907" y="1294024"/>
                  </a:lnTo>
                  <a:lnTo>
                    <a:pt x="1329736" y="1327416"/>
                  </a:lnTo>
                  <a:lnTo>
                    <a:pt x="1298774" y="1359061"/>
                  </a:lnTo>
                  <a:lnTo>
                    <a:pt x="1266103" y="1388875"/>
                  </a:lnTo>
                  <a:lnTo>
                    <a:pt x="1231802" y="1416778"/>
                  </a:lnTo>
                  <a:lnTo>
                    <a:pt x="1195953" y="1442686"/>
                  </a:lnTo>
                  <a:lnTo>
                    <a:pt x="1158635" y="1466518"/>
                  </a:lnTo>
                  <a:lnTo>
                    <a:pt x="1119930" y="1488190"/>
                  </a:lnTo>
                  <a:lnTo>
                    <a:pt x="1079918" y="1507621"/>
                  </a:lnTo>
                  <a:lnTo>
                    <a:pt x="1038679" y="1524728"/>
                  </a:lnTo>
                  <a:lnTo>
                    <a:pt x="996295" y="1539429"/>
                  </a:lnTo>
                  <a:lnTo>
                    <a:pt x="952845" y="1551642"/>
                  </a:lnTo>
                  <a:lnTo>
                    <a:pt x="908410" y="1561285"/>
                  </a:lnTo>
                  <a:lnTo>
                    <a:pt x="863071" y="1568274"/>
                  </a:lnTo>
                  <a:lnTo>
                    <a:pt x="816908" y="1572528"/>
                  </a:lnTo>
                  <a:lnTo>
                    <a:pt x="770001" y="1573963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6471758" y="3765682"/>
              <a:ext cx="1193165" cy="1219200"/>
            </a:xfrm>
            <a:custGeom>
              <a:rect l="l" t="t" r="r" b="b"/>
              <a:pathLst>
                <a:path w="1193165" h="1219200">
                  <a:moveTo>
                    <a:pt x="1192873" y="609591"/>
                  </a:moveTo>
                  <a:lnTo>
                    <a:pt x="1" y="609591"/>
                  </a:lnTo>
                  <a:lnTo>
                    <a:pt x="1796" y="561951"/>
                  </a:lnTo>
                  <a:lnTo>
                    <a:pt x="7091" y="515314"/>
                  </a:lnTo>
                  <a:lnTo>
                    <a:pt x="15754" y="469816"/>
                  </a:lnTo>
                  <a:lnTo>
                    <a:pt x="27652" y="425592"/>
                  </a:lnTo>
                  <a:lnTo>
                    <a:pt x="42653" y="382777"/>
                  </a:lnTo>
                  <a:lnTo>
                    <a:pt x="60624" y="341507"/>
                  </a:lnTo>
                  <a:lnTo>
                    <a:pt x="81433" y="301918"/>
                  </a:lnTo>
                  <a:lnTo>
                    <a:pt x="104947" y="264144"/>
                  </a:lnTo>
                  <a:lnTo>
                    <a:pt x="131033" y="228322"/>
                  </a:lnTo>
                  <a:lnTo>
                    <a:pt x="159558" y="194586"/>
                  </a:lnTo>
                  <a:lnTo>
                    <a:pt x="190391" y="163074"/>
                  </a:lnTo>
                  <a:lnTo>
                    <a:pt x="223399" y="133919"/>
                  </a:lnTo>
                  <a:lnTo>
                    <a:pt x="258448" y="107258"/>
                  </a:lnTo>
                  <a:lnTo>
                    <a:pt x="295407" y="83226"/>
                  </a:lnTo>
                  <a:lnTo>
                    <a:pt x="334142" y="61958"/>
                  </a:lnTo>
                  <a:lnTo>
                    <a:pt x="374522" y="43591"/>
                  </a:lnTo>
                  <a:lnTo>
                    <a:pt x="416413" y="28259"/>
                  </a:lnTo>
                  <a:lnTo>
                    <a:pt x="459684" y="16099"/>
                  </a:lnTo>
                  <a:lnTo>
                    <a:pt x="504202" y="7245"/>
                  </a:lnTo>
                  <a:lnTo>
                    <a:pt x="549840" y="1833"/>
                  </a:lnTo>
                  <a:lnTo>
                    <a:pt x="596438" y="0"/>
                  </a:lnTo>
                  <a:lnTo>
                    <a:pt x="643052" y="1834"/>
                  </a:lnTo>
                  <a:lnTo>
                    <a:pt x="688681" y="7246"/>
                  </a:lnTo>
                  <a:lnTo>
                    <a:pt x="733197" y="16100"/>
                  </a:lnTo>
                  <a:lnTo>
                    <a:pt x="776466" y="28260"/>
                  </a:lnTo>
                  <a:lnTo>
                    <a:pt x="818357" y="43592"/>
                  </a:lnTo>
                  <a:lnTo>
                    <a:pt x="858736" y="61960"/>
                  </a:lnTo>
                  <a:lnTo>
                    <a:pt x="897471" y="83227"/>
                  </a:lnTo>
                  <a:lnTo>
                    <a:pt x="934430" y="107259"/>
                  </a:lnTo>
                  <a:lnTo>
                    <a:pt x="969479" y="133920"/>
                  </a:lnTo>
                  <a:lnTo>
                    <a:pt x="1002486" y="163075"/>
                  </a:lnTo>
                  <a:lnTo>
                    <a:pt x="1033318" y="194588"/>
                  </a:lnTo>
                  <a:lnTo>
                    <a:pt x="1061844" y="228323"/>
                  </a:lnTo>
                  <a:lnTo>
                    <a:pt x="1087930" y="264145"/>
                  </a:lnTo>
                  <a:lnTo>
                    <a:pt x="1111443" y="301919"/>
                  </a:lnTo>
                  <a:lnTo>
                    <a:pt x="1132252" y="341509"/>
                  </a:lnTo>
                  <a:lnTo>
                    <a:pt x="1150223" y="382778"/>
                  </a:lnTo>
                  <a:lnTo>
                    <a:pt x="1165223" y="425593"/>
                  </a:lnTo>
                  <a:lnTo>
                    <a:pt x="1177122" y="469817"/>
                  </a:lnTo>
                  <a:lnTo>
                    <a:pt x="1185784" y="515316"/>
                  </a:lnTo>
                  <a:lnTo>
                    <a:pt x="1191079" y="561952"/>
                  </a:lnTo>
                  <a:lnTo>
                    <a:pt x="1192873" y="609591"/>
                  </a:lnTo>
                  <a:close/>
                </a:path>
                <a:path w="1193165" h="1219200">
                  <a:moveTo>
                    <a:pt x="596437" y="1219181"/>
                  </a:moveTo>
                  <a:lnTo>
                    <a:pt x="549826" y="1217346"/>
                  </a:lnTo>
                  <a:lnTo>
                    <a:pt x="504195" y="1211934"/>
                  </a:lnTo>
                  <a:lnTo>
                    <a:pt x="459679" y="1203081"/>
                  </a:lnTo>
                  <a:lnTo>
                    <a:pt x="416409" y="1190920"/>
                  </a:lnTo>
                  <a:lnTo>
                    <a:pt x="374518" y="1175588"/>
                  </a:lnTo>
                  <a:lnTo>
                    <a:pt x="334139" y="1157221"/>
                  </a:lnTo>
                  <a:lnTo>
                    <a:pt x="295404" y="1135953"/>
                  </a:lnTo>
                  <a:lnTo>
                    <a:pt x="258445" y="1111921"/>
                  </a:lnTo>
                  <a:lnTo>
                    <a:pt x="223396" y="1085260"/>
                  </a:lnTo>
                  <a:lnTo>
                    <a:pt x="190389" y="1056105"/>
                  </a:lnTo>
                  <a:lnTo>
                    <a:pt x="159556" y="1024593"/>
                  </a:lnTo>
                  <a:lnTo>
                    <a:pt x="131030" y="990858"/>
                  </a:lnTo>
                  <a:lnTo>
                    <a:pt x="104944" y="955035"/>
                  </a:lnTo>
                  <a:lnTo>
                    <a:pt x="81431" y="917262"/>
                  </a:lnTo>
                  <a:lnTo>
                    <a:pt x="60622" y="877672"/>
                  </a:lnTo>
                  <a:lnTo>
                    <a:pt x="42651" y="836402"/>
                  </a:lnTo>
                  <a:lnTo>
                    <a:pt x="27650" y="793587"/>
                  </a:lnTo>
                  <a:lnTo>
                    <a:pt x="15752" y="749363"/>
                  </a:lnTo>
                  <a:lnTo>
                    <a:pt x="7089" y="703865"/>
                  </a:lnTo>
                  <a:lnTo>
                    <a:pt x="1794" y="657229"/>
                  </a:lnTo>
                  <a:lnTo>
                    <a:pt x="0" y="609589"/>
                  </a:lnTo>
                  <a:lnTo>
                    <a:pt x="1192873" y="609591"/>
                  </a:lnTo>
                  <a:lnTo>
                    <a:pt x="1191079" y="657229"/>
                  </a:lnTo>
                  <a:lnTo>
                    <a:pt x="1185784" y="703865"/>
                  </a:lnTo>
                  <a:lnTo>
                    <a:pt x="1177121" y="749363"/>
                  </a:lnTo>
                  <a:lnTo>
                    <a:pt x="1165223" y="793588"/>
                  </a:lnTo>
                  <a:lnTo>
                    <a:pt x="1150222" y="836403"/>
                  </a:lnTo>
                  <a:lnTo>
                    <a:pt x="1132251" y="877673"/>
                  </a:lnTo>
                  <a:lnTo>
                    <a:pt x="1111442" y="917262"/>
                  </a:lnTo>
                  <a:lnTo>
                    <a:pt x="1087929" y="955036"/>
                  </a:lnTo>
                  <a:lnTo>
                    <a:pt x="1061843" y="990858"/>
                  </a:lnTo>
                  <a:lnTo>
                    <a:pt x="1033317" y="1024593"/>
                  </a:lnTo>
                  <a:lnTo>
                    <a:pt x="1002484" y="1056106"/>
                  </a:lnTo>
                  <a:lnTo>
                    <a:pt x="969477" y="1085261"/>
                  </a:lnTo>
                  <a:lnTo>
                    <a:pt x="934428" y="1111922"/>
                  </a:lnTo>
                  <a:lnTo>
                    <a:pt x="897469" y="1135954"/>
                  </a:lnTo>
                  <a:lnTo>
                    <a:pt x="858734" y="1157221"/>
                  </a:lnTo>
                  <a:lnTo>
                    <a:pt x="818355" y="1175589"/>
                  </a:lnTo>
                  <a:lnTo>
                    <a:pt x="776464" y="1190921"/>
                  </a:lnTo>
                  <a:lnTo>
                    <a:pt x="733194" y="1203081"/>
                  </a:lnTo>
                  <a:lnTo>
                    <a:pt x="688678" y="1211935"/>
                  </a:lnTo>
                  <a:lnTo>
                    <a:pt x="643048" y="1217347"/>
                  </a:lnTo>
                  <a:lnTo>
                    <a:pt x="596437" y="1219181"/>
                  </a:lnTo>
                  <a:close/>
                </a:path>
              </a:pathLst>
            </a:custGeom>
            <a:solidFill>
              <a:srgbClr val="007C8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7068198" y="3588291"/>
              <a:ext cx="5123815" cy="145415"/>
            </a:xfrm>
            <a:custGeom>
              <a:rect l="l" t="t" r="r" b="b"/>
              <a:pathLst>
                <a:path w="5123815" h="145414">
                  <a:moveTo>
                    <a:pt x="5123801" y="145084"/>
                  </a:moveTo>
                  <a:lnTo>
                    <a:pt x="0" y="145084"/>
                  </a:lnTo>
                  <a:lnTo>
                    <a:pt x="0" y="0"/>
                  </a:lnTo>
                  <a:lnTo>
                    <a:pt x="5123801" y="0"/>
                  </a:lnTo>
                  <a:lnTo>
                    <a:pt x="5123801" y="145084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7516773" y="1926457"/>
            <a:ext cx="83566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15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681390" y="3964961"/>
            <a:ext cx="281749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994535"/>
              </a:tabLst>
            </a:pPr>
            <a:r>
              <a:rPr sz="51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r>
              <a:rPr sz="5150" b="1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515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5150">
              <a:latin typeface="微软雅黑"/>
              <a:cs typeface="微软雅黑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购买决策过程剖析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价格敏感度及品牌偏好调查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3620679" y="2521077"/>
            <a:ext cx="7264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农资消费者对价格较为敏感，他们会在保证产品质量的前提下，尽量选择价格合理的产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 spc="-25">
                <a:latin typeface="微软雅黑"/>
                <a:cs typeface="微软雅黑"/>
              </a:rPr>
              <a:t>品。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692491" y="1640750"/>
            <a:ext cx="1120775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A5B2"/>
                </a:solidFill>
                <a:latin typeface="微软雅黑"/>
                <a:cs typeface="微软雅黑"/>
              </a:rPr>
              <a:t>价格敏感</a:t>
            </a:r>
            <a:r>
              <a:rPr sz="1700" b="1" spc="-50">
                <a:solidFill>
                  <a:srgbClr val="00A5B2"/>
                </a:solidFill>
                <a:latin typeface="微软雅黑"/>
                <a:cs typeface="微软雅黑"/>
              </a:rPr>
              <a:t>度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620679" y="4882769"/>
            <a:ext cx="7264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品牌知名度高、口碑好的农资产品更容易获得消费者的信任和认可，从而提高其市场份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 spc="-25">
                <a:latin typeface="微软雅黑"/>
                <a:cs typeface="微软雅黑"/>
              </a:rPr>
              <a:t>额。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802028" y="4002442"/>
            <a:ext cx="90170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A5B2"/>
                </a:solidFill>
                <a:latin typeface="微软雅黑"/>
                <a:cs typeface="微软雅黑"/>
              </a:rPr>
              <a:t>品牌偏</a:t>
            </a:r>
            <a:r>
              <a:rPr sz="1700" b="1" spc="-50">
                <a:solidFill>
                  <a:srgbClr val="00A5B2"/>
                </a:solidFill>
                <a:latin typeface="微软雅黑"/>
                <a:cs typeface="微软雅黑"/>
              </a:rPr>
              <a:t>好</a:t>
            </a:r>
            <a:endParaRPr sz="1700">
              <a:latin typeface="微软雅黑"/>
              <a:cs typeface="微软雅黑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1075312" y="4179054"/>
            <a:ext cx="1748155" cy="1748155"/>
            <a:chOff x="1075312" y="4179054"/>
            <a:chExt cx="1748155" cy="1748155"/>
          </a:xfrm>
        </p:grpSpPr>
        <p:sp>
          <p:nvSpPr>
            <p:cNvPr id="31" name="object 31"/>
            <p:cNvSpPr/>
            <p:nvPr/>
          </p:nvSpPr>
          <p:spPr>
            <a:xfrm>
              <a:off x="1075312" y="4179054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1747957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9"/>
                  </a:lnTo>
                  <a:lnTo>
                    <a:pt x="31220" y="641639"/>
                  </a:lnTo>
                  <a:lnTo>
                    <a:pt x="44557" y="597733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4"/>
                  </a:lnTo>
                  <a:lnTo>
                    <a:pt x="143039" y="394669"/>
                  </a:lnTo>
                  <a:lnTo>
                    <a:pt x="168629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3" y="143037"/>
                  </a:lnTo>
                  <a:lnTo>
                    <a:pt x="432867" y="119323"/>
                  </a:lnTo>
                  <a:lnTo>
                    <a:pt x="472338" y="97551"/>
                  </a:lnTo>
                  <a:lnTo>
                    <a:pt x="513017" y="77788"/>
                  </a:lnTo>
                  <a:lnTo>
                    <a:pt x="554839" y="60100"/>
                  </a:lnTo>
                  <a:lnTo>
                    <a:pt x="597737" y="44555"/>
                  </a:lnTo>
                  <a:lnTo>
                    <a:pt x="641644" y="31219"/>
                  </a:lnTo>
                  <a:lnTo>
                    <a:pt x="686494" y="20157"/>
                  </a:lnTo>
                  <a:lnTo>
                    <a:pt x="732220" y="11438"/>
                  </a:lnTo>
                  <a:lnTo>
                    <a:pt x="778756" y="5128"/>
                  </a:lnTo>
                  <a:lnTo>
                    <a:pt x="826044" y="1293"/>
                  </a:lnTo>
                  <a:lnTo>
                    <a:pt x="873978" y="0"/>
                  </a:lnTo>
                  <a:lnTo>
                    <a:pt x="921936" y="1293"/>
                  </a:lnTo>
                  <a:lnTo>
                    <a:pt x="969211" y="5128"/>
                  </a:lnTo>
                  <a:lnTo>
                    <a:pt x="1015744" y="11439"/>
                  </a:lnTo>
                  <a:lnTo>
                    <a:pt x="1061469" y="20158"/>
                  </a:lnTo>
                  <a:lnTo>
                    <a:pt x="1106318" y="31219"/>
                  </a:lnTo>
                  <a:lnTo>
                    <a:pt x="1150224" y="44556"/>
                  </a:lnTo>
                  <a:lnTo>
                    <a:pt x="1193122" y="60102"/>
                  </a:lnTo>
                  <a:lnTo>
                    <a:pt x="1234943" y="77789"/>
                  </a:lnTo>
                  <a:lnTo>
                    <a:pt x="1275623" y="97552"/>
                  </a:lnTo>
                  <a:lnTo>
                    <a:pt x="1315093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6"/>
                  </a:lnTo>
                  <a:lnTo>
                    <a:pt x="1459550" y="225167"/>
                  </a:lnTo>
                  <a:lnTo>
                    <a:pt x="1491975" y="255983"/>
                  </a:lnTo>
                  <a:lnTo>
                    <a:pt x="1522791" y="288408"/>
                  </a:lnTo>
                  <a:lnTo>
                    <a:pt x="1551931" y="322376"/>
                  </a:lnTo>
                  <a:lnTo>
                    <a:pt x="1579330" y="357819"/>
                  </a:lnTo>
                  <a:lnTo>
                    <a:pt x="1604919" y="394671"/>
                  </a:lnTo>
                  <a:lnTo>
                    <a:pt x="1628633" y="432865"/>
                  </a:lnTo>
                  <a:lnTo>
                    <a:pt x="1650405" y="472336"/>
                  </a:lnTo>
                  <a:lnTo>
                    <a:pt x="1670168" y="513015"/>
                  </a:lnTo>
                  <a:lnTo>
                    <a:pt x="1687855" y="554837"/>
                  </a:lnTo>
                  <a:lnTo>
                    <a:pt x="1703401" y="597734"/>
                  </a:lnTo>
                  <a:lnTo>
                    <a:pt x="1716737" y="641641"/>
                  </a:lnTo>
                  <a:lnTo>
                    <a:pt x="1727799" y="686490"/>
                  </a:lnTo>
                  <a:lnTo>
                    <a:pt x="1736518" y="732215"/>
                  </a:lnTo>
                  <a:lnTo>
                    <a:pt x="1742828" y="778750"/>
                  </a:lnTo>
                  <a:lnTo>
                    <a:pt x="1746663" y="826026"/>
                  </a:lnTo>
                  <a:lnTo>
                    <a:pt x="1747957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1" y="1275621"/>
                  </a:lnTo>
                  <a:lnTo>
                    <a:pt x="77788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8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7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1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8" y="1353286"/>
                  </a:lnTo>
                  <a:lnTo>
                    <a:pt x="1579329" y="1390138"/>
                  </a:lnTo>
                  <a:lnTo>
                    <a:pt x="1551931" y="1425582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5"/>
                  </a:lnTo>
                  <a:lnTo>
                    <a:pt x="1234942" y="1670168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1537812" y="4641553"/>
              <a:ext cx="822960" cy="822960"/>
            </a:xfrm>
            <a:custGeom>
              <a:rect l="l" t="t" r="r" b="b"/>
              <a:pathLst>
                <a:path w="822960" h="822960">
                  <a:moveTo>
                    <a:pt x="542530" y="133809"/>
                  </a:moveTo>
                  <a:lnTo>
                    <a:pt x="278572" y="133809"/>
                  </a:lnTo>
                  <a:lnTo>
                    <a:pt x="285906" y="130480"/>
                  </a:lnTo>
                  <a:lnTo>
                    <a:pt x="293305" y="127400"/>
                  </a:lnTo>
                  <a:lnTo>
                    <a:pt x="300795" y="124509"/>
                  </a:lnTo>
                  <a:lnTo>
                    <a:pt x="308404" y="121745"/>
                  </a:lnTo>
                  <a:lnTo>
                    <a:pt x="359248" y="0"/>
                  </a:lnTo>
                  <a:lnTo>
                    <a:pt x="462118" y="0"/>
                  </a:lnTo>
                  <a:lnTo>
                    <a:pt x="514247" y="122158"/>
                  </a:lnTo>
                  <a:lnTo>
                    <a:pt x="521578" y="124860"/>
                  </a:lnTo>
                  <a:lnTo>
                    <a:pt x="528803" y="127709"/>
                  </a:lnTo>
                  <a:lnTo>
                    <a:pt x="535931" y="130747"/>
                  </a:lnTo>
                  <a:lnTo>
                    <a:pt x="542530" y="133809"/>
                  </a:lnTo>
                  <a:close/>
                </a:path>
                <a:path w="822960" h="822960">
                  <a:moveTo>
                    <a:pt x="715891" y="134014"/>
                  </a:moveTo>
                  <a:lnTo>
                    <a:pt x="542972" y="134014"/>
                  </a:lnTo>
                  <a:lnTo>
                    <a:pt x="665439" y="83580"/>
                  </a:lnTo>
                  <a:lnTo>
                    <a:pt x="715891" y="134014"/>
                  </a:lnTo>
                  <a:close/>
                </a:path>
                <a:path w="822960" h="822960">
                  <a:moveTo>
                    <a:pt x="157418" y="739378"/>
                  </a:moveTo>
                  <a:lnTo>
                    <a:pt x="84688" y="666648"/>
                  </a:lnTo>
                  <a:lnTo>
                    <a:pt x="133601" y="544697"/>
                  </a:lnTo>
                  <a:lnTo>
                    <a:pt x="130136" y="537192"/>
                  </a:lnTo>
                  <a:lnTo>
                    <a:pt x="126921" y="529603"/>
                  </a:lnTo>
                  <a:lnTo>
                    <a:pt x="123819" y="521678"/>
                  </a:lnTo>
                  <a:lnTo>
                    <a:pt x="121051" y="514144"/>
                  </a:lnTo>
                  <a:lnTo>
                    <a:pt x="0" y="463711"/>
                  </a:lnTo>
                  <a:lnTo>
                    <a:pt x="0" y="360841"/>
                  </a:lnTo>
                  <a:lnTo>
                    <a:pt x="120949" y="309125"/>
                  </a:lnTo>
                  <a:lnTo>
                    <a:pt x="123791" y="301335"/>
                  </a:lnTo>
                  <a:lnTo>
                    <a:pt x="126771" y="293655"/>
                  </a:lnTo>
                  <a:lnTo>
                    <a:pt x="129958" y="286072"/>
                  </a:lnTo>
                  <a:lnTo>
                    <a:pt x="133423" y="278572"/>
                  </a:lnTo>
                  <a:lnTo>
                    <a:pt x="83581" y="157417"/>
                  </a:lnTo>
                  <a:lnTo>
                    <a:pt x="156311" y="84688"/>
                  </a:lnTo>
                  <a:lnTo>
                    <a:pt x="278572" y="133809"/>
                  </a:lnTo>
                  <a:lnTo>
                    <a:pt x="542530" y="133809"/>
                  </a:lnTo>
                  <a:lnTo>
                    <a:pt x="542972" y="134014"/>
                  </a:lnTo>
                  <a:lnTo>
                    <a:pt x="715891" y="134014"/>
                  </a:lnTo>
                  <a:lnTo>
                    <a:pt x="738196" y="156311"/>
                  </a:lnTo>
                  <a:lnTo>
                    <a:pt x="697681" y="257175"/>
                  </a:lnTo>
                  <a:lnTo>
                    <a:pt x="410683" y="257175"/>
                  </a:lnTo>
                  <a:lnTo>
                    <a:pt x="361927" y="265045"/>
                  </a:lnTo>
                  <a:lnTo>
                    <a:pt x="319571" y="286959"/>
                  </a:lnTo>
                  <a:lnTo>
                    <a:pt x="286162" y="320368"/>
                  </a:lnTo>
                  <a:lnTo>
                    <a:pt x="264249" y="362724"/>
                  </a:lnTo>
                  <a:lnTo>
                    <a:pt x="256378" y="411479"/>
                  </a:lnTo>
                  <a:lnTo>
                    <a:pt x="264249" y="460235"/>
                  </a:lnTo>
                  <a:lnTo>
                    <a:pt x="286162" y="502591"/>
                  </a:lnTo>
                  <a:lnTo>
                    <a:pt x="319571" y="536000"/>
                  </a:lnTo>
                  <a:lnTo>
                    <a:pt x="361927" y="557914"/>
                  </a:lnTo>
                  <a:lnTo>
                    <a:pt x="410683" y="565784"/>
                  </a:lnTo>
                  <a:lnTo>
                    <a:pt x="698240" y="565784"/>
                  </a:lnTo>
                  <a:lnTo>
                    <a:pt x="739351" y="665439"/>
                  </a:lnTo>
                  <a:lnTo>
                    <a:pt x="716051" y="688740"/>
                  </a:lnTo>
                  <a:lnTo>
                    <a:pt x="543256" y="688740"/>
                  </a:lnTo>
                  <a:lnTo>
                    <a:pt x="541907" y="689358"/>
                  </a:lnTo>
                  <a:lnTo>
                    <a:pt x="278880" y="689358"/>
                  </a:lnTo>
                  <a:lnTo>
                    <a:pt x="157418" y="739378"/>
                  </a:lnTo>
                  <a:close/>
                </a:path>
                <a:path w="822960" h="822960">
                  <a:moveTo>
                    <a:pt x="698240" y="565784"/>
                  </a:moveTo>
                  <a:lnTo>
                    <a:pt x="410683" y="565784"/>
                  </a:lnTo>
                  <a:lnTo>
                    <a:pt x="459439" y="557914"/>
                  </a:lnTo>
                  <a:lnTo>
                    <a:pt x="501795" y="536000"/>
                  </a:lnTo>
                  <a:lnTo>
                    <a:pt x="535204" y="502591"/>
                  </a:lnTo>
                  <a:lnTo>
                    <a:pt x="557117" y="460235"/>
                  </a:lnTo>
                  <a:lnTo>
                    <a:pt x="564988" y="411479"/>
                  </a:lnTo>
                  <a:lnTo>
                    <a:pt x="557117" y="362724"/>
                  </a:lnTo>
                  <a:lnTo>
                    <a:pt x="535204" y="320368"/>
                  </a:lnTo>
                  <a:lnTo>
                    <a:pt x="501795" y="286959"/>
                  </a:lnTo>
                  <a:lnTo>
                    <a:pt x="459439" y="265045"/>
                  </a:lnTo>
                  <a:lnTo>
                    <a:pt x="410683" y="257175"/>
                  </a:lnTo>
                  <a:lnTo>
                    <a:pt x="697681" y="257175"/>
                  </a:lnTo>
                  <a:lnTo>
                    <a:pt x="688559" y="279884"/>
                  </a:lnTo>
                  <a:lnTo>
                    <a:pt x="691806" y="286959"/>
                  </a:lnTo>
                  <a:lnTo>
                    <a:pt x="694658" y="293767"/>
                  </a:lnTo>
                  <a:lnTo>
                    <a:pt x="697395" y="300841"/>
                  </a:lnTo>
                  <a:lnTo>
                    <a:pt x="700004" y="308018"/>
                  </a:lnTo>
                  <a:lnTo>
                    <a:pt x="822959" y="359248"/>
                  </a:lnTo>
                  <a:lnTo>
                    <a:pt x="822959" y="462118"/>
                  </a:lnTo>
                  <a:lnTo>
                    <a:pt x="699977" y="514555"/>
                  </a:lnTo>
                  <a:lnTo>
                    <a:pt x="697289" y="521923"/>
                  </a:lnTo>
                  <a:lnTo>
                    <a:pt x="694684" y="528738"/>
                  </a:lnTo>
                  <a:lnTo>
                    <a:pt x="691700" y="536000"/>
                  </a:lnTo>
                  <a:lnTo>
                    <a:pt x="688713" y="542691"/>
                  </a:lnTo>
                  <a:lnTo>
                    <a:pt x="698240" y="565784"/>
                  </a:lnTo>
                  <a:close/>
                </a:path>
                <a:path w="822960" h="822960">
                  <a:moveTo>
                    <a:pt x="666624" y="738169"/>
                  </a:moveTo>
                  <a:lnTo>
                    <a:pt x="543256" y="688740"/>
                  </a:lnTo>
                  <a:lnTo>
                    <a:pt x="716051" y="688740"/>
                  </a:lnTo>
                  <a:lnTo>
                    <a:pt x="666624" y="738169"/>
                  </a:lnTo>
                  <a:close/>
                </a:path>
                <a:path w="822960" h="822960">
                  <a:moveTo>
                    <a:pt x="463711" y="822959"/>
                  </a:moveTo>
                  <a:lnTo>
                    <a:pt x="360841" y="822959"/>
                  </a:lnTo>
                  <a:lnTo>
                    <a:pt x="308815" y="701214"/>
                  </a:lnTo>
                  <a:lnTo>
                    <a:pt x="301190" y="698526"/>
                  </a:lnTo>
                  <a:lnTo>
                    <a:pt x="293664" y="695700"/>
                  </a:lnTo>
                  <a:lnTo>
                    <a:pt x="286230" y="692667"/>
                  </a:lnTo>
                  <a:lnTo>
                    <a:pt x="278880" y="689358"/>
                  </a:lnTo>
                  <a:lnTo>
                    <a:pt x="541907" y="689358"/>
                  </a:lnTo>
                  <a:lnTo>
                    <a:pt x="536260" y="691948"/>
                  </a:lnTo>
                  <a:lnTo>
                    <a:pt x="529138" y="694966"/>
                  </a:lnTo>
                  <a:lnTo>
                    <a:pt x="521919" y="697835"/>
                  </a:lnTo>
                  <a:lnTo>
                    <a:pt x="514633" y="700595"/>
                  </a:lnTo>
                  <a:lnTo>
                    <a:pt x="463711" y="822959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3" name="object 33"/>
          <p:cNvGrpSpPr/>
          <p:nvPr/>
        </p:nvGrpSpPr>
        <p:grpSpPr>
          <a:xfrm>
            <a:off x="1075312" y="1789317"/>
            <a:ext cx="1748155" cy="1748155"/>
            <a:chOff x="1075312" y="1789317"/>
            <a:chExt cx="1748155" cy="1748155"/>
          </a:xfrm>
        </p:grpSpPr>
        <p:sp>
          <p:nvSpPr>
            <p:cNvPr id="34" name="object 34"/>
            <p:cNvSpPr/>
            <p:nvPr/>
          </p:nvSpPr>
          <p:spPr>
            <a:xfrm>
              <a:off x="1075312" y="1789317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873977" y="0"/>
                  </a:moveTo>
                  <a:close/>
                </a:path>
                <a:path w="1748155" h="1748154">
                  <a:moveTo>
                    <a:pt x="1747956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8"/>
                  </a:lnTo>
                  <a:lnTo>
                    <a:pt x="31220" y="641639"/>
                  </a:lnTo>
                  <a:lnTo>
                    <a:pt x="44557" y="597732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3"/>
                  </a:lnTo>
                  <a:lnTo>
                    <a:pt x="143039" y="394669"/>
                  </a:lnTo>
                  <a:lnTo>
                    <a:pt x="168628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2" y="143036"/>
                  </a:lnTo>
                  <a:lnTo>
                    <a:pt x="432867" y="119323"/>
                  </a:lnTo>
                  <a:lnTo>
                    <a:pt x="472337" y="97551"/>
                  </a:lnTo>
                  <a:lnTo>
                    <a:pt x="513016" y="77788"/>
                  </a:lnTo>
                  <a:lnTo>
                    <a:pt x="554838" y="60100"/>
                  </a:lnTo>
                  <a:lnTo>
                    <a:pt x="597736" y="44555"/>
                  </a:lnTo>
                  <a:lnTo>
                    <a:pt x="641642" y="31218"/>
                  </a:lnTo>
                  <a:lnTo>
                    <a:pt x="686492" y="20157"/>
                  </a:lnTo>
                  <a:lnTo>
                    <a:pt x="732217" y="11438"/>
                  </a:lnTo>
                  <a:lnTo>
                    <a:pt x="778751" y="5128"/>
                  </a:lnTo>
                  <a:lnTo>
                    <a:pt x="826030" y="1293"/>
                  </a:lnTo>
                  <a:lnTo>
                    <a:pt x="873977" y="0"/>
                  </a:lnTo>
                  <a:lnTo>
                    <a:pt x="921931" y="1293"/>
                  </a:lnTo>
                  <a:lnTo>
                    <a:pt x="969208" y="5128"/>
                  </a:lnTo>
                  <a:lnTo>
                    <a:pt x="1015742" y="11439"/>
                  </a:lnTo>
                  <a:lnTo>
                    <a:pt x="1061467" y="20158"/>
                  </a:lnTo>
                  <a:lnTo>
                    <a:pt x="1106317" y="31219"/>
                  </a:lnTo>
                  <a:lnTo>
                    <a:pt x="1150223" y="44556"/>
                  </a:lnTo>
                  <a:lnTo>
                    <a:pt x="1193121" y="60101"/>
                  </a:lnTo>
                  <a:lnTo>
                    <a:pt x="1234943" y="77789"/>
                  </a:lnTo>
                  <a:lnTo>
                    <a:pt x="1275622" y="97552"/>
                  </a:lnTo>
                  <a:lnTo>
                    <a:pt x="1315092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5"/>
                  </a:lnTo>
                  <a:lnTo>
                    <a:pt x="1459549" y="225166"/>
                  </a:lnTo>
                  <a:lnTo>
                    <a:pt x="1491974" y="255982"/>
                  </a:lnTo>
                  <a:lnTo>
                    <a:pt x="1522791" y="288408"/>
                  </a:lnTo>
                  <a:lnTo>
                    <a:pt x="1551931" y="322375"/>
                  </a:lnTo>
                  <a:lnTo>
                    <a:pt x="1579330" y="357818"/>
                  </a:lnTo>
                  <a:lnTo>
                    <a:pt x="1604919" y="394670"/>
                  </a:lnTo>
                  <a:lnTo>
                    <a:pt x="1628633" y="432865"/>
                  </a:lnTo>
                  <a:lnTo>
                    <a:pt x="1650405" y="472335"/>
                  </a:lnTo>
                  <a:lnTo>
                    <a:pt x="1670168" y="513014"/>
                  </a:lnTo>
                  <a:lnTo>
                    <a:pt x="1687855" y="554836"/>
                  </a:lnTo>
                  <a:lnTo>
                    <a:pt x="1703401" y="597734"/>
                  </a:lnTo>
                  <a:lnTo>
                    <a:pt x="1716737" y="641640"/>
                  </a:lnTo>
                  <a:lnTo>
                    <a:pt x="1727798" y="686490"/>
                  </a:lnTo>
                  <a:lnTo>
                    <a:pt x="1736518" y="732215"/>
                  </a:lnTo>
                  <a:lnTo>
                    <a:pt x="1742828" y="778749"/>
                  </a:lnTo>
                  <a:lnTo>
                    <a:pt x="1746663" y="826026"/>
                  </a:lnTo>
                  <a:lnTo>
                    <a:pt x="1747956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2" y="1275621"/>
                  </a:lnTo>
                  <a:lnTo>
                    <a:pt x="77789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7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6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0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9" y="1353286"/>
                  </a:lnTo>
                  <a:lnTo>
                    <a:pt x="1579329" y="1390138"/>
                  </a:lnTo>
                  <a:lnTo>
                    <a:pt x="1551931" y="1425581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4"/>
                  </a:lnTo>
                  <a:lnTo>
                    <a:pt x="1234942" y="1670167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1537812" y="2251817"/>
              <a:ext cx="822960" cy="822960"/>
            </a:xfrm>
            <a:custGeom>
              <a:rect l="l" t="t" r="r" b="b"/>
              <a:pathLst>
                <a:path w="822960" h="822960">
                  <a:moveTo>
                    <a:pt x="822959" y="329184"/>
                  </a:moveTo>
                  <a:lnTo>
                    <a:pt x="0" y="329184"/>
                  </a:lnTo>
                  <a:lnTo>
                    <a:pt x="0" y="246888"/>
                  </a:lnTo>
                  <a:lnTo>
                    <a:pt x="411480" y="0"/>
                  </a:lnTo>
                  <a:lnTo>
                    <a:pt x="822959" y="246888"/>
                  </a:lnTo>
                  <a:lnTo>
                    <a:pt x="822959" y="329184"/>
                  </a:lnTo>
                  <a:close/>
                </a:path>
                <a:path w="822960" h="822960">
                  <a:moveTo>
                    <a:pt x="740663" y="740664"/>
                  </a:moveTo>
                  <a:lnTo>
                    <a:pt x="82295" y="740664"/>
                  </a:lnTo>
                  <a:lnTo>
                    <a:pt x="82295" y="329184"/>
                  </a:lnTo>
                  <a:lnTo>
                    <a:pt x="246887" y="329184"/>
                  </a:lnTo>
                  <a:lnTo>
                    <a:pt x="246887" y="658368"/>
                  </a:lnTo>
                  <a:lnTo>
                    <a:pt x="740663" y="658368"/>
                  </a:lnTo>
                  <a:lnTo>
                    <a:pt x="740663" y="740664"/>
                  </a:lnTo>
                  <a:close/>
                </a:path>
                <a:path w="822960" h="822960">
                  <a:moveTo>
                    <a:pt x="493775" y="658368"/>
                  </a:moveTo>
                  <a:lnTo>
                    <a:pt x="329184" y="658368"/>
                  </a:lnTo>
                  <a:lnTo>
                    <a:pt x="329184" y="329184"/>
                  </a:lnTo>
                  <a:lnTo>
                    <a:pt x="493775" y="329184"/>
                  </a:lnTo>
                  <a:lnTo>
                    <a:pt x="493775" y="658368"/>
                  </a:lnTo>
                  <a:close/>
                </a:path>
                <a:path w="822960" h="822960">
                  <a:moveTo>
                    <a:pt x="740663" y="658368"/>
                  </a:moveTo>
                  <a:lnTo>
                    <a:pt x="576072" y="658368"/>
                  </a:lnTo>
                  <a:lnTo>
                    <a:pt x="576072" y="329184"/>
                  </a:lnTo>
                  <a:lnTo>
                    <a:pt x="740663" y="329184"/>
                  </a:lnTo>
                  <a:lnTo>
                    <a:pt x="740663" y="658368"/>
                  </a:lnTo>
                  <a:close/>
                </a:path>
                <a:path w="822960" h="822960">
                  <a:moveTo>
                    <a:pt x="822959" y="822960"/>
                  </a:moveTo>
                  <a:lnTo>
                    <a:pt x="0" y="822960"/>
                  </a:lnTo>
                  <a:lnTo>
                    <a:pt x="0" y="740664"/>
                  </a:lnTo>
                  <a:lnTo>
                    <a:pt x="822959" y="740664"/>
                  </a:lnTo>
                  <a:lnTo>
                    <a:pt x="822959" y="822960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https://d.book118.com/855100242210011121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农资销售行业报告</vt:lpstr>
      <vt:lpstr>PowerPoint Presentation</vt:lpstr>
      <vt:lpstr>行业概述与发展趋势</vt:lpstr>
      <vt:lpstr>农资销售行业定义及分类</vt:lpstr>
      <vt:lpstr>市场规模与增长趋势</vt:lpstr>
      <vt:lpstr>政策法规影响因素</vt:lpstr>
      <vt:lpstr>未来发展趋势预测</vt:lpstr>
      <vt:lpstr>市场竞争格局分析</vt:lpstr>
      <vt:lpstr>主要厂商及产品特点</vt:lpstr>
      <vt:lpstr>市场份额分布情况</vt:lpstr>
      <vt:lpstr>竞争策略差异化比较</vt:lpstr>
      <vt:lpstr>潜在进入者威胁分析</vt:lpstr>
      <vt:lpstr>消费者需求与购买行为研究</vt:lpstr>
      <vt:lpstr>消费者群体特征描述</vt:lpstr>
      <vt:lpstr>购买决策过程剖析</vt:lpstr>
      <vt:lpstr>价格敏感度及品牌偏好调查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2024-09-24T16:09:38.592</cp:lastPrinted>
  <dcterms:created xsi:type="dcterms:W3CDTF">2024-09-24T08:09:38Z</dcterms:created>
  <dcterms:modified xsi:type="dcterms:W3CDTF">2024-09-24T08:09:39Z</dcterms:modified>
</cp:coreProperties>
</file>