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HJDVEJ+QFLDSK+ArialMT"/>
      <p:regular r:id="rId21"/>
    </p:embeddedFont>
    <p:embeddedFont>
      <p:font typeface="WVEQSO+MS-UIGothic"/>
      <p:regular r:id="rId22"/>
    </p:embeddedFont>
    <p:embeddedFont>
      <p:font typeface="RHMWAI+GUDOWH+MicrosoftYaHei-Bold"/>
      <p:regular r:id="rId23"/>
    </p:embeddedFont>
    <p:embeddedFont>
      <p:font typeface="QQMHOQ+JCFMBR+MicrosoftYaHei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6FA63-30DE-4075-80DC-1216457F6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A3983-894E-48D9-BDC7-7D200DB47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6CD68-2026-46BF-BFD7-9B09E7B60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43C80-FBD9-4BA7-93AB-0EEBF1FDF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238EB8-0824-495B-862D-33B235FA6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5F1123-D2DB-42DC-BDDA-1532B379F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27F098-A9BA-41AE-845A-E52F9BC6D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23DB50-6F15-4724-BD30-F5E6178D9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1F44D-D551-4F26-B79A-38C44E052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C66EC-C99F-49EC-98AD-0805E9CEA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7E5B8-8A78-4160-8C2A-F10483F21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10321320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860800" y="2514790"/>
            <a:ext cx="5140901" cy="35837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1440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JDVEJ+QFLDSK+ArialMT"/>
                <a:cs typeface="HJDVEJ+QFLDS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WVEQSO+MS-UIGothic"/>
                <a:cs typeface="WVEQSO+MS-UIGothic"/>
              </a:rPr>
              <a:t>物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业经营</a:t>
            </a:r>
            <a:r>
              <a:rPr sz="2400">
                <a:solidFill>
                  <a:srgbClr val="FFFFFF"/>
                </a:solidFill>
                <a:latin typeface="WVEQSO+MS-UIGothic"/>
                <a:cs typeface="WVEQSO+MS-UIGothic"/>
              </a:rPr>
              <a:t>管理概述</a:t>
            </a:r>
          </a:p>
          <a:p>
            <a:pPr marL="45720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JDVEJ+QFLDSK+ArialMT"/>
                <a:cs typeface="HJDVEJ+QFLDS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WVEQSO+MS-UIGothic"/>
                <a:cs typeface="WVEQSO+MS-UIGothic"/>
              </a:rPr>
              <a:t>物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业经营</a:t>
            </a:r>
            <a:r>
              <a:rPr sz="2400">
                <a:solidFill>
                  <a:srgbClr val="FFFFFF"/>
                </a:solidFill>
                <a:latin typeface="WVEQSO+MS-UIGothic"/>
                <a:cs typeface="WVEQSO+MS-UIGothic"/>
              </a:rPr>
              <a:t>管理的基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FFFFFF"/>
                </a:solidFill>
                <a:latin typeface="WVEQSO+MS-UIGothic"/>
                <a:cs typeface="WVEQSO+MS-UIGothic"/>
              </a:rPr>
              <a:t>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  <a:p>
            <a:pPr marL="45720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JDVEJ+QFLDSK+ArialMT"/>
                <a:cs typeface="HJDVEJ+QFLDS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WVEQSO+MS-UIGothic"/>
                <a:cs typeface="WVEQSO+MS-UIGothic"/>
              </a:rPr>
              <a:t>物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业经营</a:t>
            </a:r>
            <a:r>
              <a:rPr sz="2400">
                <a:solidFill>
                  <a:srgbClr val="FFFFFF"/>
                </a:solidFill>
                <a:latin typeface="WVEQSO+MS-UIGothic"/>
                <a:cs typeface="WVEQSO+MS-UIGothic"/>
              </a:rPr>
              <a:t>管理的核心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</a:p>
          <a:p>
            <a:pPr marL="30480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JDVEJ+QFLDSK+ArialMT"/>
                <a:cs typeface="HJDVEJ+QFLDS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WVEQSO+MS-UIGothic"/>
                <a:cs typeface="WVEQSO+MS-UIGothic"/>
              </a:rPr>
              <a:t>物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业经营</a:t>
            </a:r>
            <a:r>
              <a:rPr sz="2400">
                <a:solidFill>
                  <a:srgbClr val="FFFFFF"/>
                </a:solidFill>
                <a:latin typeface="WVEQSO+MS-UIGothic"/>
                <a:cs typeface="WVEQSO+MS-UIGothic"/>
              </a:rPr>
              <a:t>管理的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FFFF"/>
                </a:solidFill>
                <a:latin typeface="WVEQSO+MS-UIGothic"/>
                <a:cs typeface="WVEQSO+MS-UIGothic"/>
              </a:rPr>
              <a:t>略与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WVEQSO+MS-UIGothic"/>
                <a:cs typeface="WVEQSO+MS-UIGothic"/>
              </a:rPr>
              <a:t>施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JDVEJ+QFLDSK+ArialMT"/>
                <a:cs typeface="HJDVEJ+QFLDS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WVEQSO+MS-UIGothic"/>
                <a:cs typeface="WVEQSO+MS-UIGothic"/>
              </a:rPr>
              <a:t>物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业经营</a:t>
            </a:r>
            <a:r>
              <a:rPr sz="2400">
                <a:solidFill>
                  <a:srgbClr val="FFFFFF"/>
                </a:solidFill>
                <a:latin typeface="WVEQSO+MS-UIGothic"/>
                <a:cs typeface="WVEQSO+MS-UIGothic"/>
              </a:rPr>
              <a:t>管理的未来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FFFFFF"/>
                </a:solidFill>
                <a:latin typeface="WVEQSO+MS-UIGothic"/>
                <a:cs typeface="WVEQSO+MS-UIGothic"/>
              </a:rPr>
              <a:t>与挑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</a:p>
          <a:p>
            <a:pPr marL="45720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JDVEJ+QFLDSK+ArialMT"/>
                <a:cs typeface="HJDVEJ+QFLDS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WVEQSO+MS-UIGothic"/>
                <a:cs typeface="WVEQSO+MS-UIGothic"/>
              </a:rPr>
              <a:t>案例分析与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WVEQSO+MS-UIGothic"/>
                <a:cs typeface="WVEQSO+MS-UIGothic"/>
              </a:rPr>
              <a:t>践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  <a:r>
              <a:rPr sz="2400">
                <a:solidFill>
                  <a:srgbClr val="FFFFFF"/>
                </a:solidFill>
                <a:latin typeface="WVEQSO+MS-UIGothic"/>
                <a:cs typeface="WVEQSO+MS-UIGothic"/>
              </a:rPr>
              <a:t>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RHMWAI+GUDOWH+MicrosoftYaHei-Bold"/>
                <a:cs typeface="RHMWAI+GUDOWH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WVEQSO+MS-UIGothic"/>
                <a:cs typeface="WVEQSO+MS-UIGothic"/>
              </a:rPr>
              <a:t>物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业经营</a:t>
            </a:r>
            <a:r>
              <a:rPr sz="3000">
                <a:solidFill>
                  <a:srgbClr val="BA242F"/>
                </a:solidFill>
                <a:latin typeface="WVEQSO+MS-UIGothic"/>
                <a:cs typeface="WVEQSO+MS-UIGothic"/>
              </a:rPr>
              <a:t>管理的定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业经营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管理是指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业资产进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化的管理，包括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物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修、保养、更新和增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等方面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合管理，使物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在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期内保持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高的价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和效益。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6011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业经营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管理是一种全方位的管理，涉及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的各个方面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划、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和控制，以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的保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和增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WVEQSO+MS-UIGothic"/>
                <a:cs typeface="WVEQSO+MS-UIGothic"/>
              </a:rPr>
              <a:t>物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业经营</a:t>
            </a:r>
            <a:r>
              <a:rPr sz="3000">
                <a:solidFill>
                  <a:srgbClr val="BA242F"/>
                </a:solidFill>
                <a:latin typeface="WVEQSO+MS-UIGothic"/>
                <a:cs typeface="WVEQSO+MS-UIGothic"/>
              </a:rPr>
              <a:t>管理的目的和意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RHMWAI+GUDOWH+MicrosoftYaHei-Bold"/>
                <a:cs typeface="RHMWAI+GUDOW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业经营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管理的目的是通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物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化管理和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，提高物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的价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和使用效益，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期增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和保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RHMWAI+GUDOWH+MicrosoftYaHei-Bold"/>
                <a:cs typeface="RHMWAI+GUDOWH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业经营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管理的意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在于，通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科学的管理方法和技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手段，提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高物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的使用价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效益，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增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争力和市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价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WVEQSO+MS-UIGothic"/>
                <a:cs typeface="WVEQSO+MS-UIGothic"/>
              </a:rPr>
              <a:t>物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业经营</a:t>
            </a:r>
            <a:r>
              <a:rPr sz="3000">
                <a:solidFill>
                  <a:srgbClr val="BA242F"/>
                </a:solidFill>
                <a:latin typeface="WVEQSO+MS-UIGothic"/>
                <a:cs typeface="WVEQSO+MS-UIGothic"/>
              </a:rPr>
              <a:t>管理的内容和范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484" y="1965812"/>
            <a:ext cx="4796715" cy="1291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业经营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管理的内容包括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修、保养、更新和增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等方面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划、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和控制。具体包括：制定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管理方案、建立物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管理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机构、制定物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管理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章制度、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行物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改造和更新、开展物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租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赁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638528"/>
            <a:ext cx="4862951" cy="12915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业经营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管理的范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涉及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的各个方面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行管理，包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括建筑、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境、安全等方面。具体包括：房屋及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和保养、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境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生和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化管理、安全保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和消防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管理、租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赁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管理等。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RHMWAI+GUDOWH+MicrosoftYaHei-Bold"/>
                <a:cs typeface="RHMWAI+GUDOWH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WVEQSO+MS-UIGothic"/>
                <a:cs typeface="WVEQSO+MS-UIGothic"/>
              </a:rPr>
              <a:t>物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BA242F"/>
                </a:solidFill>
                <a:latin typeface="WVEQSO+MS-UIGothic"/>
                <a:cs typeface="WVEQSO+MS-UIGothic"/>
              </a:rPr>
              <a:t>的分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QMHOQ+JCFMBR+MicrosoftYaHei"/>
                <a:cs typeface="QQMHOQ+JCFMBR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QMHOQ+JCFMBR+MicrosoftYaHei"/>
                <a:cs typeface="QQMHOQ+JCFMBR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QMHOQ+JCFMBR+MicrosoftYaHei"/>
                <a:cs typeface="QQMHOQ+JCFMBR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QMHOQ+JCFMBR+MicrosoftYaHei"/>
                <a:cs typeface="QQMHOQ+JCFMBR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WVEQSO+MS-UIGothic"/>
                <a:cs typeface="WVEQSO+MS-UIGothic"/>
              </a:rPr>
              <a:t>居住物</a:t>
            </a:r>
            <a:r>
              <a:rPr sz="1550">
                <a:solidFill>
                  <a:srgbClr val="BA242F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WVEQSO+MS-UIGothic"/>
                <a:cs typeface="WVEQSO+MS-UIGothic"/>
              </a:rPr>
              <a:t>商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BA242F"/>
                </a:solidFill>
                <a:latin typeface="WVEQSO+MS-UIGothic"/>
                <a:cs typeface="WVEQSO+MS-UIGothic"/>
              </a:rPr>
              <a:t>物</a:t>
            </a:r>
            <a:r>
              <a:rPr sz="1550">
                <a:solidFill>
                  <a:srgbClr val="BA242F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WVEQSO+MS-UIGothic"/>
                <a:cs typeface="WVEQSO+MS-UIGothic"/>
              </a:rPr>
              <a:t>工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BA242F"/>
                </a:solidFill>
                <a:latin typeface="WVEQSO+MS-UIGothic"/>
                <a:cs typeface="WVEQSO+MS-UIGothic"/>
              </a:rPr>
              <a:t>物</a:t>
            </a:r>
            <a:r>
              <a:rPr sz="1550">
                <a:solidFill>
                  <a:srgbClr val="BA242F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WVEQSO+MS-UIGothic"/>
                <a:cs typeface="WVEQSO+MS-UIGothic"/>
              </a:rPr>
              <a:t>特殊物</a:t>
            </a:r>
            <a:r>
              <a:rPr sz="1550">
                <a:solidFill>
                  <a:srgbClr val="BA242F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96644" y="5274162"/>
            <a:ext cx="216730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包括住宅、公寓、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墅等。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775075" y="5274162"/>
            <a:ext cx="216730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如写字楼、商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、酒店等。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795769" y="5274162"/>
            <a:ext cx="15135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如厂房、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仓库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等。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131300" y="5274162"/>
            <a:ext cx="216730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如医院、学校、博物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馆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WVEQSO+MS-UIGothic"/>
                <a:cs typeface="WVEQSO+MS-UIGothic"/>
              </a:rPr>
              <a:t>物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业经营</a:t>
            </a:r>
            <a:r>
              <a:rPr sz="3000">
                <a:solidFill>
                  <a:srgbClr val="BA242F"/>
                </a:solidFill>
                <a:latin typeface="WVEQSO+MS-UIGothic"/>
                <a:cs typeface="WVEQSO+MS-UIGothic"/>
              </a:rPr>
              <a:t>管理的法律法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QMHOQ+JCFMBR+MicrosoftYaHei"/>
                <a:cs typeface="QQMHOQ+JCFMBR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QMHOQ+JCFMBR+MicrosoftYaHei"/>
                <a:cs typeface="QQMHOQ+JCFMBR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QMHOQ+JCFMBR+MicrosoftYaHei"/>
                <a:cs typeface="QQMHOQ+JCFMBR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QMHOQ+JCFMBR+MicrosoftYaHei"/>
                <a:cs typeface="QQMHOQ+JCFMBR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01469" y="5190342"/>
            <a:ext cx="12858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管理条例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07815" y="5190342"/>
            <a:ext cx="16287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房屋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修管理条例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121775" y="5190342"/>
            <a:ext cx="236601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城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乡规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划法等相关法律法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786244" y="5490062"/>
            <a:ext cx="16287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城市房地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5C0B15"/>
                </a:solidFill>
                <a:latin typeface="WVEQSO+MS-UIGothic"/>
                <a:cs typeface="WVEQSO+MS-UIGothic"/>
              </a:rPr>
              <a:t>管理法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WVEQSO+MS-UIGothic"/>
                <a:cs typeface="WVEQSO+MS-UIGothic"/>
              </a:rPr>
              <a:t>物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业经营</a:t>
            </a:r>
            <a:r>
              <a:rPr sz="3000">
                <a:solidFill>
                  <a:srgbClr val="BA242F"/>
                </a:solidFill>
                <a:latin typeface="WVEQSO+MS-UIGothic"/>
                <a:cs typeface="WVEQSO+MS-UIGothic"/>
              </a:rPr>
              <a:t>管理的行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业标</a:t>
            </a:r>
            <a:r>
              <a:rPr sz="3000">
                <a:solidFill>
                  <a:srgbClr val="BA242F"/>
                </a:solidFill>
                <a:latin typeface="WVEQSO+MS-UIGothic"/>
                <a:cs typeface="WVEQSO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9169" y="1521833"/>
            <a:ext cx="1809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物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管理服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务标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68465" y="1521833"/>
            <a:ext cx="1809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房屋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修技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术标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3610" y="2647053"/>
            <a:ext cx="1809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消防安全管理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48144" y="264705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境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生管理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定等相关行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业标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RHMWAI+GUDOWH+MicrosoftYaHei-Bold"/>
                <a:cs typeface="RHMWAI+GUDOWH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WVEQSO+MS-UIGothic"/>
                <a:cs typeface="WVEQSO+MS-UIGothic"/>
              </a:rPr>
              <a:t>物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BA242F"/>
                </a:solidFill>
                <a:latin typeface="WVEQSO+MS-UIGothic"/>
                <a:cs typeface="WVEQSO+MS-UIGothic"/>
              </a:rPr>
              <a:t>招商与租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赁</a:t>
            </a:r>
            <a:r>
              <a:rPr sz="3000">
                <a:solidFill>
                  <a:srgbClr val="BA242F"/>
                </a:solidFill>
                <a:latin typeface="WVEQSO+MS-UIGothic"/>
                <a:cs typeface="WVEQSO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HMWAI+GUDOWH+MicrosoftYaHei-Bold"/>
                <a:cs typeface="RHMWAI+GUDOW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HMWAI+GUDOWH+MicrosoftYaHei-Bold"/>
                <a:cs typeface="RHMWAI+GUDOW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HMWAI+GUDOWH+MicrosoftYaHei-Bold"/>
                <a:cs typeface="RHMWAI+GUDOW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BA242F"/>
                </a:solidFill>
                <a:latin typeface="WVEQSO+MS-UIGothic"/>
                <a:cs typeface="WVEQSO+MS-UIGothic"/>
              </a:rPr>
              <a:t>确定招商策略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BA242F"/>
                </a:solidFill>
                <a:latin typeface="WVEQSO+MS-UIGothic"/>
                <a:cs typeface="WVEQSO+MS-UIGothic"/>
              </a:rPr>
              <a:t>招商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实</a:t>
            </a:r>
            <a:r>
              <a:rPr sz="2000">
                <a:solidFill>
                  <a:srgbClr val="BA242F"/>
                </a:solidFill>
                <a:latin typeface="WVEQSO+MS-UIGothic"/>
                <a:cs typeface="WVEQSO+MS-UIGothic"/>
              </a:rPr>
              <a:t>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BA242F"/>
                </a:solidFill>
                <a:latin typeface="WVEQSO+MS-UIGothic"/>
                <a:cs typeface="WVEQSO+MS-UIGothic"/>
              </a:rPr>
              <a:t>租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赁</a:t>
            </a:r>
            <a:r>
              <a:rPr sz="2000" spc="25">
                <a:solidFill>
                  <a:srgbClr val="BA242F"/>
                </a:solidFill>
                <a:latin typeface="WVEQSO+MS-UIGothic"/>
                <a:cs typeface="WVEQSO+MS-UIGothic"/>
              </a:rPr>
              <a:t>关系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制定招商方案，明确招商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和定位，分析市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需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求和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争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境，确定招商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渠道和宣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手段。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布招商信息，收集客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料，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行客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沟通和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谈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判，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签订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租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赁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合同，完成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租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赁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建立租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赁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档案，定期与租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沟通，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理租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户问题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投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诉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良好的租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关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WVEQSO+MS-UIGothic"/>
                <a:cs typeface="WVEQSO+MS-UIGothic"/>
              </a:rPr>
              <a:t>物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业设</a:t>
            </a:r>
            <a:r>
              <a:rPr sz="3000">
                <a:solidFill>
                  <a:srgbClr val="BA242F"/>
                </a:solidFill>
                <a:latin typeface="WVEQSO+MS-UIGothic"/>
                <a:cs typeface="WVEQSO+MS-UIGothic"/>
              </a:rPr>
              <a:t>施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BA242F"/>
                </a:solidFill>
                <a:latin typeface="WVEQSO+MS-UIGothic"/>
                <a:cs typeface="WVEQSO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设备</a:t>
            </a:r>
            <a:r>
              <a:rPr sz="2300" spc="25">
                <a:solidFill>
                  <a:srgbClr val="BA242F"/>
                </a:solidFill>
                <a:latin typeface="WVEQSO+MS-UIGothic"/>
                <a:cs typeface="WVEQSO+MS-UIGothic"/>
              </a:rPr>
              <a:t>运行与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3580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负责设备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的日常运行管理，制定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备维护计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划，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对设备进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行定期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保养和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修，确保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的正常运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36014" y="2257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设备计</a:t>
            </a:r>
            <a:r>
              <a:rPr sz="2300" spc="25">
                <a:solidFill>
                  <a:srgbClr val="BA242F"/>
                </a:solidFill>
                <a:latin typeface="WVEQSO+MS-UIGothic"/>
                <a:cs typeface="WVEQSO+MS-UIGothic"/>
              </a:rPr>
              <a:t>划与采</a:t>
            </a:r>
            <a:r>
              <a:rPr sz="2300">
                <a:solidFill>
                  <a:srgbClr val="BA242F"/>
                </a:solidFill>
                <a:latin typeface="SimSun"/>
                <a:cs typeface="SimSun"/>
              </a:rPr>
              <a:t>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根据物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业设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施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情况和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需求，制定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采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购计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划，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合适的供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商和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品，确保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设备</a:t>
            </a:r>
          </a:p>
          <a:p>
            <a:pPr marL="1524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量和性能。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设备</a:t>
            </a:r>
            <a:r>
              <a:rPr sz="2300" spc="25">
                <a:solidFill>
                  <a:srgbClr val="BA242F"/>
                </a:solidFill>
                <a:latin typeface="WVEQSO+MS-UIGothic"/>
                <a:cs typeface="WVEQSO+MS-UIGothic"/>
              </a:rPr>
              <a:t>更新与改造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根据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的使用状况和技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术发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展，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对设备进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行更新和改造，提高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434703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的效率和性能。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WVEQSO+MS-UIGothic"/>
                <a:cs typeface="WVEQSO+MS-UIGothic"/>
              </a:rPr>
              <a:t>物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业维</a:t>
            </a:r>
            <a:r>
              <a:rPr sz="3000">
                <a:solidFill>
                  <a:srgbClr val="BA242F"/>
                </a:solidFill>
                <a:latin typeface="WVEQSO+MS-UIGothic"/>
                <a:cs typeface="WVEQSO+MS-UIGothic"/>
              </a:rPr>
              <a:t>修与改造管理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1130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BA242F"/>
                </a:solidFill>
                <a:latin typeface="SimSun"/>
                <a:cs typeface="SimSun"/>
              </a:rPr>
              <a:t>维</a:t>
            </a:r>
            <a:r>
              <a:rPr sz="2000" spc="25">
                <a:solidFill>
                  <a:srgbClr val="BA242F"/>
                </a:solidFill>
                <a:latin typeface="WVEQSO+MS-UIGothic"/>
                <a:cs typeface="WVEQSO+MS-UIGothic"/>
              </a:rPr>
              <a:t>修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计</a:t>
            </a:r>
            <a:r>
              <a:rPr sz="2000" spc="25">
                <a:solidFill>
                  <a:srgbClr val="BA242F"/>
                </a:solidFill>
                <a:latin typeface="WVEQSO+MS-UIGothic"/>
                <a:cs typeface="WVEQSO+MS-UIGothic"/>
              </a:rPr>
              <a:t>划与</a:t>
            </a:r>
            <a:r>
              <a:rPr sz="2000" spc="23">
                <a:solidFill>
                  <a:srgbClr val="BA242F"/>
                </a:solidFill>
                <a:latin typeface="SimSun"/>
                <a:cs typeface="SimSun"/>
              </a:rPr>
              <a:t>实</a:t>
            </a:r>
            <a:r>
              <a:rPr sz="2000">
                <a:solidFill>
                  <a:srgbClr val="BA242F"/>
                </a:solidFill>
                <a:latin typeface="WVEQSO+MS-UIGothic"/>
                <a:cs typeface="WVEQSO+MS-UIGothic"/>
              </a:rPr>
              <a:t>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95570" y="34104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BA242F"/>
                </a:solidFill>
                <a:latin typeface="WVEQSO+MS-UIGothic"/>
                <a:cs typeface="WVEQSO+MS-UIGothic"/>
              </a:rPr>
              <a:t>改造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规</a:t>
            </a:r>
            <a:r>
              <a:rPr sz="2000" spc="25">
                <a:solidFill>
                  <a:srgbClr val="BA242F"/>
                </a:solidFill>
                <a:latin typeface="WVEQSO+MS-UIGothic"/>
                <a:cs typeface="WVEQSO+MS-UIGothic"/>
              </a:rPr>
              <a:t>划与</a:t>
            </a:r>
            <a:r>
              <a:rPr sz="2000" spc="23">
                <a:solidFill>
                  <a:srgbClr val="BA242F"/>
                </a:solidFill>
                <a:latin typeface="SimSun"/>
                <a:cs typeface="SimSun"/>
              </a:rPr>
              <a:t>实</a:t>
            </a:r>
            <a:r>
              <a:rPr sz="2000">
                <a:solidFill>
                  <a:srgbClr val="BA242F"/>
                </a:solidFill>
                <a:latin typeface="WVEQSO+MS-UIGothic"/>
                <a:cs typeface="WVEQSO+MS-UIGothic"/>
              </a:rPr>
              <a:t>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BA242F"/>
                </a:solidFill>
                <a:latin typeface="SimSun"/>
                <a:cs typeface="SimSun"/>
              </a:rPr>
              <a:t>维</a:t>
            </a:r>
            <a:r>
              <a:rPr sz="2000" spc="25">
                <a:solidFill>
                  <a:srgbClr val="BA242F"/>
                </a:solidFill>
                <a:latin typeface="WVEQSO+MS-UIGothic"/>
                <a:cs typeface="WVEQSO+MS-UIGothic"/>
              </a:rPr>
              <a:t>修与改造</a:t>
            </a:r>
            <a:r>
              <a:rPr sz="2000" spc="23">
                <a:solidFill>
                  <a:srgbClr val="BA242F"/>
                </a:solidFill>
                <a:latin typeface="SimSun"/>
                <a:cs typeface="SimSun"/>
              </a:rPr>
              <a:t>监</a:t>
            </a:r>
            <a:r>
              <a:rPr sz="2000">
                <a:solidFill>
                  <a:srgbClr val="BA242F"/>
                </a:solidFill>
                <a:latin typeface="WVEQSO+MS-UIGothic"/>
                <a:cs typeface="WVEQSO+MS-UIGothic"/>
              </a:rPr>
              <a:t>督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根据物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情况和需求，制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划，包括日常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修和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专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项维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修，确保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修工作的及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和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根据物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情况和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展需求，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制定改造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划，包括装修方案、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施工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划和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算等，确保改造工</a:t>
            </a:r>
          </a:p>
          <a:p>
            <a:pPr marL="762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作的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利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施。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负责对维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修和改造工作的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督和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管理，确保施工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量和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度，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处</a:t>
            </a:r>
          </a:p>
          <a:p>
            <a:pPr marL="381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理施工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程中的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WVEQSO+MS-UIGothic"/>
                <a:cs typeface="WVEQSO+MS-UIGothic"/>
              </a:rPr>
              <a:t>物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业环</a:t>
            </a:r>
            <a:r>
              <a:rPr sz="3000">
                <a:solidFill>
                  <a:srgbClr val="BA242F"/>
                </a:solidFill>
                <a:latin typeface="WVEQSO+MS-UIGothic"/>
                <a:cs typeface="WVEQSO+MS-UIGothic"/>
              </a:rPr>
              <a:t>境管理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WVEQSO+MS-UIGothic"/>
                <a:cs typeface="WVEQSO+MS-UIGothic"/>
              </a:rPr>
              <a:t>清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洁</a:t>
            </a:r>
            <a:r>
              <a:rPr sz="2300" spc="25">
                <a:solidFill>
                  <a:srgbClr val="BA242F"/>
                </a:solidFill>
                <a:latin typeface="WVEQSO+MS-UIGothic"/>
                <a:cs typeface="WVEQSO+MS-UIGothic"/>
              </a:rPr>
              <a:t>保</a:t>
            </a:r>
            <a:r>
              <a:rPr sz="2300" spc="23">
                <a:solidFill>
                  <a:srgbClr val="BA242F"/>
                </a:solidFill>
                <a:latin typeface="SimSun"/>
                <a:cs typeface="SimSun"/>
              </a:rPr>
              <a:t>洁</a:t>
            </a:r>
            <a:r>
              <a:rPr sz="2300" spc="25">
                <a:solidFill>
                  <a:srgbClr val="BA242F"/>
                </a:solidFill>
                <a:latin typeface="WVEQSO+MS-UIGothic"/>
                <a:cs typeface="WVEQSO+MS-UIGothic"/>
              </a:rPr>
              <a:t>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绿</a:t>
            </a:r>
            <a:r>
              <a:rPr sz="2300" spc="25">
                <a:solidFill>
                  <a:srgbClr val="BA242F"/>
                </a:solidFill>
                <a:latin typeface="WVEQSO+MS-UIGothic"/>
                <a:cs typeface="WVEQSO+MS-UIGothic"/>
              </a:rPr>
              <a:t>化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环</a:t>
            </a:r>
            <a:r>
              <a:rPr sz="2300" spc="23">
                <a:solidFill>
                  <a:srgbClr val="BA242F"/>
                </a:solidFill>
                <a:latin typeface="WVEQSO+MS-UIGothic"/>
                <a:cs typeface="WVEQSO+MS-UIGothic"/>
              </a:rPr>
              <a:t>境管理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环</a:t>
            </a:r>
            <a:r>
              <a:rPr sz="2300" spc="25">
                <a:solidFill>
                  <a:srgbClr val="BA242F"/>
                </a:solidFill>
                <a:latin typeface="WVEQSO+MS-UIGothic"/>
                <a:cs typeface="WVEQSO+MS-UIGothic"/>
              </a:rPr>
              <a:t>境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卫</a:t>
            </a:r>
            <a:r>
              <a:rPr sz="2300" spc="23">
                <a:solidFill>
                  <a:srgbClr val="BA242F"/>
                </a:solidFill>
                <a:latin typeface="WVEQSO+MS-UIGothic"/>
                <a:cs typeface="WVEQSO+MS-UIGothic"/>
              </a:rPr>
              <a:t>生管理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制定清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保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洁计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划，安排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清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工人的工作，确保物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区域的清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洁卫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制定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化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境方案，安排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化工人的工作，种植花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草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木，提高物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区域的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化水平。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制定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境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生管理制度，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确保垃圾分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、收集、运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置的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5C0B15"/>
                </a:solidFill>
                <a:latin typeface="WVEQSO+MS-UIGothic"/>
                <a:cs typeface="WVEQSO+MS-UIGothic"/>
              </a:rPr>
              <a:t>范和安全。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RHMWAI+GUDOWH+MicrosoftYaHei-Bold"/>
                <a:cs typeface="RHMWAI+GUDOWH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https://d.book118.com/855103213201011113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HJDVEJ+QFLDSK+ArialMT</vt:lpstr>
      <vt:lpstr>Times New Roman</vt:lpstr>
      <vt:lpstr>WVEQSO+MS-UIGothic</vt:lpstr>
      <vt:lpstr>SimSun</vt:lpstr>
      <vt:lpstr>RHMWAI+GUDOWH+MicrosoftYaHei-Bold</vt:lpstr>
      <vt:lpstr>QQMHOQ+JCFMBR+MicrosoftYaHei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2024-09-20T06:47:07.137</cp:lastPrinted>
  <dcterms:created xsi:type="dcterms:W3CDTF">2024-09-19T22:47:07Z</dcterms:created>
  <dcterms:modified xsi:type="dcterms:W3CDTF">2024-09-19T22:47:08Z</dcterms:modified>
</cp:coreProperties>
</file>