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2DE8AA-9D05-427A-9002-1A02DD2475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2510BB-3FF0-4CCF-A65B-500F8263FD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78F171-BF4A-4849-9E05-B3BB9192E4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E783E9-1C80-488A-868A-7A66F0D5CB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8210A4-C5D6-40CB-8BB8-449D7367DC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1B246B-6998-420C-B1D9-D569A2D398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42C86C-62A1-44CC-8B8F-98FF5151CC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9BEB1E-46C6-4476-B1F7-237E22E926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4C9919-1E76-47E2-878F-B1F00BD021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A0073A-F4F7-4F90-A07F-6F89B796C4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3A79C0-890C-4674-9DDB-87DD3F7413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7"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2"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7"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5130221012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护理风险识别与防范PPT课件\n## 1.护理风险的基本概念与重要性\n### 1.1护理风险的定义与分类\n### 1.2护理风险对患者的影响\n### 1.3护理风险管理的意义与价值\n## 2.护理风险的识别方法与技巧\n### 2.1护理风险评估工具的介绍与应用\n### 2.2护理风险识别的关键环节与技巧\n### 2.3护理风险识别的实践案例与分析\n## 3.护理风险的防范策略与措施\n### 3.1护理风险防范的系统性方法\n### 3.2护理风险防范的具体措施与技巧\n### 3.3护理风险防范的实践案例与分析\n## 4.护理风险应急预案与处理流程\n### 4.1护理应急预案的制定与实施\n### 4.2护理风险事件的处理流程与技巧\n### 4.3护理应急预案与处理流程的实践案例与分析\n## 5.护理风险管理的人力资源与培训\n### 5.1护理风险管理的人力资源配置与职责\n### 5.2护理风险管理培训的内容与方法\n### 5.3护理风险管理培训的实践案例与分析\n## 6.护理风险管理的持续改进与评估\n### 6.1护理风险管理的持续改进方法\n### 6.2护理风险管理的评估与反馈机制\n### 6.3护理风险管理的持续改进与评估实践案例与分析\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a:t>护理风险识别与防范PPT课件</a:t>
            </a:r>
            <a:endParaRPr/>
          </a:p>
        </p:txBody>
      </p:sp>
      <p:sp>
        <p:nvSpPr>
          <p:cNvPr id="3" name="副标题 2"/>
          <p:cNvSpPr>
            <a:spLocks noGrp="1"/>
          </p:cNvSpPr>
          <p:nvPr>
            <p:ph type="subTitle" idx="1"/>
          </p:nvPr>
        </p:nvSpPr>
        <p:spPr>
          <a:xfrm>
            <a:off x="6877435" y="5591814"/>
            <a:ext cx="4775200" cy="336550"/>
          </a:xfrm>
        </p:spPr>
        <p:txBody>
          <a:bodyPr>
            <a:spAutoFit/>
          </a:bodyPr>
          <a:lstStyle/>
          <a:p>
            <a:pPr marL="0" indent="0">
              <a:buNone/>
            </a:pPr>
            <a:r>
              <a:rPr lang="en-US"/>
              <a:t>TENCENT DOCS SMART CREATE</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10107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0">
                <a:solidFill>
                  <a:schemeClr val="accent1"/>
                </a:solidFill>
                <a:effectLst/>
                <a:latin typeface="Microsoft YaHei Light" panose="020b0503020204020204" pitchFamily="34" charset="-122"/>
                <a:ea typeface="Microsoft YaHei Light" panose="020b0503020204020204" pitchFamily="34" charset="-122"/>
              </a:rPr>
              <a:t>Tencent</a:t>
            </a:r>
            <a:r>
              <a:rPr lang="zh-CN" altLang="en-US" spc="0">
                <a:solidFill>
                  <a:schemeClr val="accent1"/>
                </a:solidFill>
                <a:effectLst/>
                <a:latin typeface="Microsoft YaHei Light" panose="020b0503020204020204" pitchFamily="34" charset="-122"/>
                <a:ea typeface="Microsoft YaHei Light" panose="020b0503020204020204" pitchFamily="34" charset="-122"/>
              </a:rPr>
              <a:t> </a:t>
            </a:r>
            <a:r>
              <a:rPr lang="en-US" altLang="zh-CN" spc="0">
                <a:solidFill>
                  <a:schemeClr val="accent1"/>
                </a:solidFill>
                <a:effectLst/>
                <a:latin typeface="Microsoft YaHei Light" panose="020b0503020204020204" pitchFamily="34" charset="-122"/>
                <a:ea typeface="Microsoft YaHei Light" panose="020b0503020204020204" pitchFamily="34" charset="-122"/>
              </a:rPr>
              <a:t>Docs</a:t>
            </a:r>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8" name="" descr="{&quot;isTemplate&quot;:true,&quot;type&quot;:2}"/>
        <p:cNvGrpSpPr/>
        <p:nvPr/>
      </p:nvGrpSpPr>
      <p:grpSpPr>
        <a:xfrm>
          <a:off x="0" y="0"/>
          <a:ext cx="0" cy="0"/>
        </a:xfrm>
      </p:grpSpPr>
      <p:sp>
        <p:nvSpPr>
          <p:cNvPr id="59"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护理风险的基本概念与重要性</a:t>
            </a:r>
            <a:endParaRPr/>
          </a:p>
        </p:txBody>
      </p:sp>
      <p:sp>
        <p:nvSpPr>
          <p:cNvPr id="60"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4" name="" descr="{&quot;isTemplate&quot;:true,&quot;type&quot;:3}"/>
        <p:cNvGrpSpPr/>
        <p:nvPr/>
      </p:nvGrpSpPr>
      <p:grpSpPr>
        <a:xfrm>
          <a:off x="0" y="0"/>
          <a:ext cx="0" cy="0"/>
        </a:xfrm>
      </p:grpSpPr>
      <p:grpSp>
        <p:nvGrpSpPr>
          <p:cNvPr id="105"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06" name=""/>
            <p:cNvGrpSpPr/>
            <p:nvPr/>
          </p:nvGrpSpPr>
          <p:grpSpPr>
            <a:xfrm>
              <a:off x="685800" y="3146904"/>
              <a:ext cx="5760000" cy="3225487"/>
              <a:chOff x="685800" y="3146904"/>
              <a:chExt cx="5760000" cy="3225487"/>
            </a:xfrm>
          </p:grpSpPr>
          <p:sp>
            <p:nvSpPr>
              <p:cNvPr id="107"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护理风险是指患者在护理过程中可能发生的不良事件，对患者的健康和安全造成威胁</a:t>
                </a:r>
                <a:endParaRPr kumimoji="1" lang="en-US" altLang="zh-CN" sz="1800" b="1">
                  <a:solidFill>
                    <a:schemeClr val="bg1"/>
                  </a:solidFill>
                  <a:latin typeface="+mj-ea"/>
                  <a:ea typeface="+mj-ea"/>
                </a:endParaRPr>
              </a:p>
            </p:txBody>
          </p:sp>
          <p:sp>
            <p:nvSpPr>
              <p:cNvPr id="108"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医疗技术风险：如操作失误、药物过敏等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护理管理风险：如人力资源不足、沟通不畅等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患者自身风险：如年龄、疾病等因素导致的风险</a:t>
                </a:r>
                <a:endParaRPr/>
              </a:p>
            </p:txBody>
          </p:sp>
        </p:grpSp>
        <p:grpSp>
          <p:nvGrpSpPr>
            <p:cNvPr id="109" name=""/>
            <p:cNvGrpSpPr/>
            <p:nvPr/>
          </p:nvGrpSpPr>
          <p:grpSpPr>
            <a:xfrm>
              <a:off x="6016236" y="3146904"/>
              <a:ext cx="5400000" cy="3225487"/>
              <a:chOff x="6016236" y="3146904"/>
              <a:chExt cx="5400000" cy="3225487"/>
            </a:xfrm>
          </p:grpSpPr>
          <p:sp>
            <p:nvSpPr>
              <p:cNvPr id="110"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护理风险的分类方法有多种，常见的分类方法包括按风险来源分和按风险性质分</a:t>
                </a:r>
                <a:endParaRPr kumimoji="1" lang="en-US" altLang="zh-CN" sz="1800" b="1">
                  <a:solidFill>
                    <a:schemeClr val="bg1"/>
                  </a:solidFill>
                  <a:latin typeface="+mj-ea"/>
                  <a:ea typeface="+mj-ea"/>
                </a:endParaRPr>
              </a:p>
            </p:txBody>
          </p:sp>
          <p:sp>
            <p:nvSpPr>
              <p:cNvPr id="111"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按风险来源分：如内部风险（护理人员、管理制度等）和外部风险（环境、设备等）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按风险性质分：如已知风险（如药物过敏）和潜在风险（如护理人员疲劳）</a:t>
                </a:r>
                <a:endParaRPr/>
              </a:p>
            </p:txBody>
          </p:sp>
        </p:grpSp>
      </p:grpSp>
      <p:sp>
        <p:nvSpPr>
          <p:cNvPr id="11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护理风险的定义与分类</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descr="{&quot;isTemplate&quot;:true,&quot;type&quot;:3}"/>
        <p:cNvGrpSpPr/>
        <p:nvPr/>
      </p:nvGrpSpPr>
      <p:grpSpPr>
        <a:xfrm>
          <a:off x="0" y="0"/>
          <a:ext cx="0" cy="0"/>
        </a:xfrm>
      </p:grpSpPr>
      <p:grpSp>
        <p:nvGrpSpPr>
          <p:cNvPr id="114"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15" name="Group 628"/>
            <p:cNvGrpSpPr/>
            <p:nvPr/>
          </p:nvGrpSpPr>
          <p:grpSpPr>
            <a:xfrm>
              <a:off x="1197254" y="3971227"/>
              <a:ext cx="11008530" cy="2106887"/>
              <a:chOff x="1197254" y="3971227"/>
              <a:chExt cx="11008530" cy="2106887"/>
            </a:xfrm>
          </p:grpSpPr>
          <p:sp>
            <p:nvSpPr>
              <p:cNvPr id="116"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7"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8"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19"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0"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护理风险可能导致患者的健康损害，如感染、出血等</a:t>
                </a:r>
                <a:endParaRPr/>
              </a:p>
            </p:txBody>
          </p:sp>
          <p:sp>
            <p:nvSpPr>
              <p:cNvPr id="121"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增加患者的治疗时间和费用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影响患者的康复进程和生活质量</a:t>
                </a:r>
                <a:endParaRPr/>
              </a:p>
            </p:txBody>
          </p:sp>
        </p:grpSp>
        <p:grpSp>
          <p:nvGrpSpPr>
            <p:cNvPr id="122" name="Group 635"/>
            <p:cNvGrpSpPr/>
            <p:nvPr/>
          </p:nvGrpSpPr>
          <p:grpSpPr>
            <a:xfrm>
              <a:off x="3499345" y="1423099"/>
              <a:ext cx="11008530" cy="2005901"/>
              <a:chOff x="3499345" y="1423099"/>
              <a:chExt cx="11008530" cy="2005901"/>
            </a:xfrm>
          </p:grpSpPr>
          <p:sp>
            <p:nvSpPr>
              <p:cNvPr id="123"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护理风险可能导致医患关系紧张，如沟通不畅、投诉等</a:t>
                </a:r>
                <a:endParaRPr/>
              </a:p>
            </p:txBody>
          </p:sp>
          <p:sp>
            <p:nvSpPr>
              <p:cNvPr id="124"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影响医疗机构的声誉和信任度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影响护理人员的职业发展和工作满意度</a:t>
                </a:r>
                <a:endParaRPr/>
              </a:p>
            </p:txBody>
          </p:sp>
          <p:sp>
            <p:nvSpPr>
              <p:cNvPr id="125"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6"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7"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28"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2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护理风险对患者的影响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0" name="" descr="{&quot;isTemplate&quot;:true,&quot;type&quot;:3}"/>
        <p:cNvGrpSpPr/>
        <p:nvPr/>
      </p:nvGrpSpPr>
      <p:grpSpPr>
        <a:xfrm>
          <a:off x="0" y="0"/>
          <a:ext cx="0" cy="0"/>
        </a:xfrm>
      </p:grpSpPr>
      <p:sp>
        <p:nvSpPr>
          <p:cNvPr id="131"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护理风险管理的意义与价值</a:t>
            </a:r>
            <a:endParaRPr lang="en-US" sz="3600" b="1">
              <a:latin typeface="微软雅黑"/>
              <a:ea typeface="微软雅黑"/>
            </a:endParaRPr>
          </a:p>
        </p:txBody>
      </p:sp>
      <p:grpSp>
        <p:nvGrpSpPr>
          <p:cNvPr id="132" name=""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133" name=""/>
            <p:cNvGrpSpPr/>
            <p:nvPr/>
          </p:nvGrpSpPr>
          <p:grpSpPr>
            <a:xfrm>
              <a:off x="2826110" y="2144759"/>
              <a:ext cx="2880000" cy="4397325"/>
              <a:chOff x="2826109" y="2144759"/>
              <a:chExt cx="2880000" cy="4397325"/>
            </a:xfrm>
          </p:grpSpPr>
          <p:sp>
            <p:nvSpPr>
              <p:cNvPr id="134"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护理风险管理是指通过识别、评估、预防和控制护理风险，保障患者安全的过程</a:t>
                </a:r>
                <a:endParaRPr kumimoji="1" lang="en-US" altLang="zh-CN" sz="2200" b="1">
                  <a:solidFill>
                    <a:schemeClr val="bg1"/>
                  </a:solidFill>
                  <a:latin typeface="+mj-ea"/>
                  <a:ea typeface="+mj-ea"/>
                </a:endParaRPr>
              </a:p>
            </p:txBody>
          </p:sp>
          <p:sp>
            <p:nvSpPr>
              <p:cNvPr id="135"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提高护理质量，降低护理差错发生率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保障患者权益，提高患者满意度</a:t>
                </a:r>
                <a:endParaRPr/>
              </a:p>
            </p:txBody>
          </p:sp>
          <p:sp>
            <p:nvSpPr>
              <p:cNvPr id="136"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37" name=""/>
            <p:cNvGrpSpPr/>
            <p:nvPr/>
          </p:nvGrpSpPr>
          <p:grpSpPr>
            <a:xfrm>
              <a:off x="6485892" y="2144759"/>
              <a:ext cx="2880000" cy="4397325"/>
              <a:chOff x="6485892" y="2144759"/>
              <a:chExt cx="2880000" cy="4397325"/>
            </a:xfrm>
          </p:grpSpPr>
          <p:sp>
            <p:nvSpPr>
              <p:cNvPr id="138"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护理风险管理有助于提高医疗机构的风险管理能力和应对突发事件的能力</a:t>
                </a:r>
                <a:endParaRPr kumimoji="1" lang="en-US" altLang="zh-CN" sz="2200" b="1">
                  <a:solidFill>
                    <a:schemeClr val="bg1"/>
                  </a:solidFill>
                  <a:latin typeface="+mj-ea"/>
                  <a:ea typeface="+mj-ea"/>
                </a:endParaRPr>
              </a:p>
            </p:txBody>
          </p:sp>
          <p:sp>
            <p:nvSpPr>
              <p:cNvPr id="139"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提高医疗机构的竞争力和可持续发展能力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保障医疗安全和社会稳定</a:t>
                </a:r>
                <a:endParaRPr/>
              </a:p>
            </p:txBody>
          </p:sp>
          <p:sp>
            <p:nvSpPr>
              <p:cNvPr id="140"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1" name="" descr="{&quot;isTemplate&quot;:true,&quot;type&quot;:2}"/>
        <p:cNvGrpSpPr/>
        <p:nvPr/>
      </p:nvGrpSpPr>
      <p:grpSpPr>
        <a:xfrm>
          <a:off x="0" y="0"/>
          <a:ext cx="0" cy="0"/>
        </a:xfrm>
      </p:grpSpPr>
      <p:sp>
        <p:nvSpPr>
          <p:cNvPr id="142"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护理风险的识别方法与技巧</a:t>
            </a:r>
            <a:endParaRPr/>
          </a:p>
        </p:txBody>
      </p:sp>
      <p:sp>
        <p:nvSpPr>
          <p:cNvPr id="143"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4" name="" descr="{&quot;isTemplate&quot;:true,&quot;type&quot;:3}"/>
        <p:cNvGrpSpPr/>
        <p:nvPr/>
      </p:nvGrpSpPr>
      <p:grpSpPr>
        <a:xfrm>
          <a:off x="0" y="0"/>
          <a:ext cx="0" cy="0"/>
        </a:xfrm>
      </p:grpSpPr>
      <p:grpSp>
        <p:nvGrpSpPr>
          <p:cNvPr id="145"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46" name=""/>
            <p:cNvGrpSpPr/>
            <p:nvPr/>
          </p:nvGrpSpPr>
          <p:grpSpPr>
            <a:xfrm>
              <a:off x="685800" y="3146904"/>
              <a:ext cx="5760000" cy="3225487"/>
              <a:chOff x="685800" y="3146904"/>
              <a:chExt cx="5760000" cy="3225487"/>
            </a:xfrm>
          </p:grpSpPr>
          <p:sp>
            <p:nvSpPr>
              <p:cNvPr id="147"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护理风险评估工具是指用于评估护理风险的工具，如风险矩阵、风险评估表等</a:t>
                </a:r>
                <a:endParaRPr kumimoji="1" lang="en-US" altLang="zh-CN" sz="1800" b="1">
                  <a:solidFill>
                    <a:schemeClr val="bg1"/>
                  </a:solidFill>
                  <a:latin typeface="+mj-ea"/>
                  <a:ea typeface="+mj-ea"/>
                </a:endParaRPr>
              </a:p>
            </p:txBody>
          </p:sp>
          <p:sp>
            <p:nvSpPr>
              <p:cNvPr id="148"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风险矩阵：通过矩阵的形式展示风险的发生概率和影响程度，便于快速识别高风险事件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风险评估表：通过表格的形式收集风险相关信息，便于定量和定性分析</a:t>
                </a:r>
                <a:endParaRPr/>
              </a:p>
            </p:txBody>
          </p:sp>
        </p:grpSp>
        <p:grpSp>
          <p:nvGrpSpPr>
            <p:cNvPr id="149" name=""/>
            <p:cNvGrpSpPr/>
            <p:nvPr/>
          </p:nvGrpSpPr>
          <p:grpSpPr>
            <a:xfrm>
              <a:off x="6016236" y="3146904"/>
              <a:ext cx="5400000" cy="3225487"/>
              <a:chOff x="6016236" y="3146904"/>
              <a:chExt cx="5400000" cy="3225487"/>
            </a:xfrm>
          </p:grpSpPr>
          <p:sp>
            <p:nvSpPr>
              <p:cNvPr id="150"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护理风险评估工具的应用有助于护理人员更准确地识别风险，为风险防范提供依据</a:t>
                </a:r>
                <a:endParaRPr kumimoji="1" lang="en-US" altLang="zh-CN" sz="1800" b="1">
                  <a:solidFill>
                    <a:schemeClr val="bg1"/>
                  </a:solidFill>
                  <a:latin typeface="+mj-ea"/>
                  <a:ea typeface="+mj-ea"/>
                </a:endParaRPr>
              </a:p>
            </p:txBody>
          </p:sp>
          <p:sp>
            <p:nvSpPr>
              <p:cNvPr id="151"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提高护理风险的识别率和准确性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为护理风险管理提供科学依据</a:t>
                </a:r>
                <a:endParaRPr/>
              </a:p>
            </p:txBody>
          </p:sp>
        </p:grpSp>
      </p:grpSp>
      <p:sp>
        <p:nvSpPr>
          <p:cNvPr id="15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护理风险评估工具的介绍与应用</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descr="{&quot;isTemplate&quot;:true,&quot;type&quot;:3}"/>
        <p:cNvGrpSpPr/>
        <p:nvPr/>
      </p:nvGrpSpPr>
      <p:grpSpPr>
        <a:xfrm>
          <a:off x="0" y="0"/>
          <a:ext cx="0" cy="0"/>
        </a:xfrm>
      </p:grpSpPr>
      <p:sp>
        <p:nvSpPr>
          <p:cNvPr id="154"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护理风险识别的关键环节包括</a:t>
            </a:r>
            <a:r>
              <a:rPr lang="en-US" sz="1400" b="1" spc="300">
                <a:solidFill>
                  <a:srgbClr val="808080">
                    <a:alpha val="100000"/>
                  </a:srgbClr>
                </a:solidFill>
                <a:latin typeface="微软雅黑"/>
                <a:ea typeface="微软雅黑"/>
              </a:rPr>
              <a:t>收集信息、分析评估</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制定防范措施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收集信息：通过观察、访谈、查阅资料等方式收集患者和护理过程中的相关信息</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分析评估：根据收集到的信息，运用风险评估工具对护理风险进行评估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制定防范措施：针对识别出的风险，制定相应的防范措施，降低风险发生的概率和影响程度</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护理风险识别的技巧包括</a:t>
            </a:r>
            <a:r>
              <a:rPr lang="en-US" sz="1400" b="1" spc="300">
                <a:solidFill>
                  <a:srgbClr val="808080">
                    <a:alpha val="100000"/>
                  </a:srgbClr>
                </a:solidFill>
                <a:latin typeface="微软雅黑"/>
                <a:ea typeface="微软雅黑"/>
              </a:rPr>
              <a:t>保持警惕、善于观察</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沟通协作</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保持警惕：在护理过程中时刻保持对风险的警惕性，及时发现潜在风险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善于观察：注意观察患者的生命体征、心理状态等，发现异常情况及时报告和处理</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沟通协作：与医生、其他护理人员等保持良好的沟通和协作，共同应对和防范护理风险</a:t>
            </a:r>
            <a:endParaRPr/>
          </a:p>
        </p:txBody>
      </p:sp>
      <p:sp>
        <p:nvSpPr>
          <p:cNvPr id="15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护理风险识别的关键环节与技巧</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6" name="" descr="{&quot;isTemplate&quot;:true,&quot;type&quot;:3}"/>
        <p:cNvGrpSpPr/>
        <p:nvPr/>
      </p:nvGrpSpPr>
      <p:grpSpPr>
        <a:xfrm>
          <a:off x="0" y="0"/>
          <a:ext cx="0" cy="0"/>
        </a:xfrm>
      </p:grpSpPr>
      <p:sp>
        <p:nvSpPr>
          <p:cNvPr id="157"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护理风险识别的实践案例与分析</a:t>
            </a:r>
            <a:endParaRPr lang="en-US" sz="3600" b="1">
              <a:latin typeface="微软雅黑"/>
              <a:ea typeface="微软雅黑"/>
            </a:endParaRPr>
          </a:p>
        </p:txBody>
      </p:sp>
      <p:grpSp>
        <p:nvGrpSpPr>
          <p:cNvPr id="158" name=""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159" name=""/>
            <p:cNvGrpSpPr/>
            <p:nvPr/>
          </p:nvGrpSpPr>
          <p:grpSpPr>
            <a:xfrm>
              <a:off x="2826110" y="2144759"/>
              <a:ext cx="2880000" cy="4397325"/>
              <a:chOff x="2826109" y="2144759"/>
              <a:chExt cx="2880000" cy="4397325"/>
            </a:xfrm>
          </p:grpSpPr>
          <p:sp>
            <p:nvSpPr>
              <p:cNvPr id="160"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案例一：某医院在护理过程中发现患者出现药物过敏反应，经评估后发现原因是患者对某种药物过敏</a:t>
                </a:r>
                <a:endParaRPr kumimoji="1" lang="en-US" altLang="zh-CN" sz="2200" b="1">
                  <a:solidFill>
                    <a:schemeClr val="bg1"/>
                  </a:solidFill>
                  <a:latin typeface="+mj-ea"/>
                  <a:ea typeface="+mj-ea"/>
                </a:endParaRPr>
              </a:p>
            </p:txBody>
          </p:sp>
          <p:sp>
            <p:nvSpPr>
              <p:cNvPr id="161"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通过观察和评估，及时识别出药物过敏风险，避免了严重不良事件的发生</a:t>
                </a:r>
                <a:endParaRPr/>
              </a:p>
            </p:txBody>
          </p:sp>
          <p:sp>
            <p:nvSpPr>
              <p:cNvPr id="162"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63" name=""/>
            <p:cNvGrpSpPr/>
            <p:nvPr/>
          </p:nvGrpSpPr>
          <p:grpSpPr>
            <a:xfrm>
              <a:off x="6485892" y="2144759"/>
              <a:ext cx="2880000" cy="4397325"/>
              <a:chOff x="6485892" y="2144759"/>
              <a:chExt cx="2880000" cy="4397325"/>
            </a:xfrm>
          </p:grpSpPr>
          <p:sp>
            <p:nvSpPr>
              <p:cNvPr id="164"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案例二：某护理人员在护理过程中发现患者跌倒，经评估后发现原因是患者睡眠不足和地面湿滑</a:t>
                </a:r>
                <a:endParaRPr kumimoji="1" lang="en-US" altLang="zh-CN" sz="2200" b="1">
                  <a:solidFill>
                    <a:schemeClr val="bg1"/>
                  </a:solidFill>
                  <a:latin typeface="+mj-ea"/>
                  <a:ea typeface="+mj-ea"/>
                </a:endParaRPr>
              </a:p>
            </p:txBody>
          </p:sp>
          <p:sp>
            <p:nvSpPr>
              <p:cNvPr id="165"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通过观察和评估，及时识别出跌倒风险，采取了防范措施，避免了患者受伤</a:t>
                </a:r>
                <a:endParaRPr/>
              </a:p>
            </p:txBody>
          </p:sp>
          <p:sp>
            <p:nvSpPr>
              <p:cNvPr id="166"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护理风险的防范策略与措施</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https://d.book118.com/855130221012011124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11</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11</vt:i4>
      </vt:variant>
    </vt:vector>
  </HeadingPairs>
  <TitlesOfParts>
    <vt:vector baseType="lpstr" size="20">
      <vt:lpstr>Arial</vt:lpstr>
      <vt:lpstr>Calibri</vt:lpstr>
      <vt:lpstr>Arial Black</vt:lpstr>
      <vt:lpstr>微软雅黑</vt:lpstr>
      <vt:lpstr>黑体</vt:lpstr>
      <vt:lpstr>Microsoft YaHei</vt:lpstr>
      <vt:lpstr>Microsoft YaHei Light</vt:lpstr>
      <vt:lpstr>Microsoft Yahei</vt:lpstr>
      <vt:lpstr>Office Theme</vt:lpstr>
      <vt:lpstr>护理风险识别与防范PPT课件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2024-09-28T04:00:26.924</cp:lastPrinted>
  <dcterms:created xsi:type="dcterms:W3CDTF">2024-09-27T20:00:26Z</dcterms:created>
  <dcterms:modified xsi:type="dcterms:W3CDTF">2024-09-27T20:00:28Z</dcterms:modified>
</cp:coreProperties>
</file>