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9AE29-7AC0-4247-82FC-1A510D4AC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22AD6-9280-4188-9B54-CF46BD4FF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01D96-BC47-4D08-90A0-2AAE3CCF4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7A468-8412-4C4B-A792-DCEE0DFB7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3A029B-3873-476F-9894-086254671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A6F9B6-8C79-4C79-AD8D-0006DD6EC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AA3F97-5F31-415F-9B06-5B5E54FA6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F9CEE-6A3D-4825-B9A3-160527541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EA1EB-C3DB-43D4-9D3D-0546CA7FA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7D4DE-E71C-41F1-9AC0-C48E3B8D6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943A1-ED93-4087-89B4-DA80EF345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0430200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房地产投资模板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房地产投资基本概念与原理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房地产项目前期策划与调研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房地产开发流程管理与控制要点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房地产营销策略与实施方案设计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房地产投资财务评价与决策分析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房地产项目后期运营管理探讨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房地产投资基本概念与原理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952" r="399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952" r="399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指将资本投入到房地产市场，以期在未来获得收益的一种经济行为。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房地产投资定义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长期性、高风险性、高收益性、流动性差、受政策影响大。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房地产投资特点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房地产投资定义及特点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按用途可分为住宅市场、商业市场、工业市场等；按交易方式可分为买卖市场、租赁市场等。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包括土地市场、房产市场、房地产金融市场和房地产中介服务市场等。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房地产市场分类与组成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房地产市场组成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包括市场风险、政策风险、技术风险、经营风险等，需进行全面分析和评估。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包括静态收益法和动态收益法，前者主要考虑租金和售价，后者还需考虑资金时间价值。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投资风险与收益评估方法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44" r="1854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63" r="324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07" r="186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593" r="135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政策法规影响因素分析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包括土地出让方式、土地使用年限、土地规划等，对房地产投资有重要影响。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包括购房限制、房产税、房屋拆迁等，直接影响房地产市场需求和价格。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包括利率、贷款首付比例、贷款额度等，影响购房者支付能力和市场供需关系。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包括营业税、个人所得税、契税等，对房地产投资成本和收益产生影响。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土地政策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房产政策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金融政策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税收政策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房地产项目前期策划与调研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250" r="27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包括地理位置、交通便利性、周边配套设施、政策扶持等因素的综合考虑。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基于选址原则，制定具体的选址策略，如城市中心、郊区或新兴区域的选择，以及不同地块的优劣势分析等。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策略制定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项目选址原则及策略制定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2953" r="3295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通过市场调研、问卷调查等手段，深入了解潜在购房者的需求、偏好和购买力等因素。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预测方法论述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运用统计学、经济学等理论，结合历史数据和市场趋势，对未来市场需求进行预测和分析。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市场需求分析与预测方法论述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竞争对手概况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梳理主要竞争对手的基本情况，包括企业规模、项目类型、市场定位等。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优劣势分析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从产品、价格、品牌、营销等方面对竞争对手进行优劣势分析，找出自身的竞争力和提升空间。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基于竞争对手分析，提出针对性的策略建议，以应对市场竞争。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竞争对手分析比较研究报告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项目定位及目标客户群体确定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根据市场调研和竞争对手分析，明确项目的市场定位，如高端住宅、刚需楼盘等。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目标客户群体确定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结合项目定位，确定目标客户群体的特征，如年龄、职业、收入等，为后续的营销策略制定提供依据。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房地产开发流程管理与控制要点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根据市场调研和客户需求，明确项目的市场定位、产品定位和设计风格等。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明确项目定位和需求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优选设计单位和团队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加强设计过程沟通与协调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严格把控设计成果质量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通过招标、比选等方式，选择具有丰富经验和良好口碑的设计单位和团队。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建立有效的沟通机制，确保设计单位能够充分理解开发商的意图和需求，并及时反馈设计进展情况。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对设计成果进行全面审查，确保其符合相关法规、规范和市场要求，并提出优化建议。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规划设计阶段管理要点介绍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589" r="25589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明确施工图纸审查的标准、流程和时间节点，确保审查工作的有序进行。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建立施工图纸审查流程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组织相关部门和专家对施工图纸进行会审，重点审查其合规性、可行性和经济性。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强化施工图纸会审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针对施工图纸中存在的问题和不足，提出具体的优化建议，并与设计单位协商落实。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提出优化建议并落实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建立施工图纸变更管理制度，对变更申请、审批和实施进行全程跟踪和管理。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跟踪施工图纸变更管理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施工图纸审查及优化建议提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建立进度监控体系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通过建立项目进度监控体系，对项目进度进行实时跟踪和监控，确保项目按计划推进。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加强团队协作和沟通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强化团队协作和沟通，确保各部门之间的信息共享和协同工作，提高项目执行效率。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采取纠偏措施和调整方案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当项目进度出现偏差时，及时采取纠偏措施和调整方案，确保项目能够按期完成。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编制科学合理的进度计划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根据项目开发目标和实际情况，编制科学合理的进度计划，明确关键节点和里程碑事件。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进度计划编制和执行监控措施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https://d.book118.com/855204302002011112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2024-09-18T02:18:08.575</cp:lastPrinted>
  <dcterms:created xsi:type="dcterms:W3CDTF">2024-09-17T18:18:08Z</dcterms:created>
  <dcterms:modified xsi:type="dcterms:W3CDTF">2024-09-17T18:18:10Z</dcterms:modified>
</cp:coreProperties>
</file>