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A7185AF-E92F-4CFB-810B-3D20BAC768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1A83774-780C-4833-9A92-B9A62F3D65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C85F872-78B7-4F73-A381-E3C129584C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5816571-9B91-46D8-A76E-B6F0AB62CF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18B836F-B57C-404B-8039-9095CA7C78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18A2E7D-D441-4112-9EF3-AF167472A9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CAF489A-6B6C-4279-9BDB-713481D6392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6F1A07E-AB7C-4428-BA11-24195F6634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2384120-47A4-4A66-9331-843B7CF66F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450C31F-9AD0-487F-862B-6EE040F35A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A9156B3-211F-4BB7-A418-2EDB9D34891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5522024221201112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424273" y="2083443"/>
            <a:ext cx="9343454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17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医院重点学科建设实施方案中的学术交流与国际合作</a:t>
            </a:r>
          </a:p>
        </p:txBody>
      </p:sp>
      <p:sp>
        <p:nvSpPr>
          <p:cNvPr id="3" name="AutoShape 3"/>
          <p:cNvSpPr/>
          <p:nvPr/>
        </p:nvSpPr>
        <p:spPr>
          <a:xfrm>
            <a:off x="4341788" y="3875459"/>
            <a:ext cx="3508424" cy="721527"/>
          </a:xfrm>
          <a:prstGeom prst="roundRect">
            <a:avLst>
              <a:gd name="adj" fmla="val 12500"/>
            </a:avLst>
          </a:prstGeom>
          <a:solidFill>
            <a:srgbClr val="FFC12A">
              <a:alpha val="100000"/>
            </a:srgbClr>
          </a:solidFill>
          <a:ln w="28575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341788" y="4791058"/>
            <a:ext cx="3508424" cy="721527"/>
          </a:xfrm>
          <a:prstGeom prst="roundRect">
            <a:avLst>
              <a:gd name="adj" fmla="val 12500"/>
            </a:avLst>
          </a:prstGeom>
          <a:solidFill>
            <a:srgbClr val="FFC12A">
              <a:alpha val="100000"/>
            </a:srgbClr>
          </a:solidFill>
          <a:ln w="28575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学术交流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学术交流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国际合作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重点学科建设中的学术交流与国际合作策略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实施步骤与时间表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资源保障与政策支持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预期成果与效益分析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315455" y="1885076"/>
            <a:ext cx="556109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775" b="1">
                <a:solidFill>
                  <a:srgbClr val="72349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74534" y="3154336"/>
            <a:ext cx="643890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cxnSp>
        <p:nvCxnSpPr>
          <p:cNvPr id="4" name="Connector 4"/>
          <p:cNvCxnSpPr/>
          <p:nvPr/>
        </p:nvCxnSpPr>
        <p:spPr>
          <a:xfrm>
            <a:off x="3315455" y="3043316"/>
            <a:ext cx="5663417" cy="0"/>
          </a:xfrm>
          <a:prstGeom prst="line">
            <a:avLst/>
          </a:prstGeom>
          <a:ln w="19050">
            <a:solidFill>
              <a:srgbClr val="72349D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38" b="263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推动学科发展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通过学术交流与国际合作，引进国际先进医疗技术和管理经验，提高医院重点学科的医疗水平和服务质量。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培养人才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借助国际合作平台，为医院重点学科培养具有国际视野和创新能力的高层次医学人才。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提升医院影响力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积极参与国际学术交流与合作，提高医院在国际医学界的知名度和影响力。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750" r="16750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000" r="16000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促进技术创新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拓展国际视野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提升学术水平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推动人才培养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学术交流与国际合作的意义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通过与国际同行交流，了解最新医疗技术和研究成果，推动医院重点学科的技术创新和发展。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参与国际学术交流，可以提升医院重点学科的学术水平和国际地位，增强学科竞争力。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国际合作有助于医院重点学科拓展国际视野，学习借鉴国际先进医疗模式和管理经验。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国际合作可以为医院重点学科提供更多的人才培养机会和资源，促进人才的成长和发展。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315455" y="1885076"/>
            <a:ext cx="556109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775" b="1">
                <a:solidFill>
                  <a:srgbClr val="72349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74534" y="3154336"/>
            <a:ext cx="643890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学术交流</a:t>
            </a:r>
          </a:p>
        </p:txBody>
      </p:sp>
      <p:cxnSp>
        <p:nvCxnSpPr>
          <p:cNvPr id="4" name="Connector 4"/>
          <p:cNvCxnSpPr/>
          <p:nvPr/>
        </p:nvCxnSpPr>
        <p:spPr>
          <a:xfrm>
            <a:off x="3315455" y="3043316"/>
            <a:ext cx="5663417" cy="0"/>
          </a:xfrm>
          <a:prstGeom prst="line">
            <a:avLst/>
          </a:prstGeom>
          <a:ln w="19050">
            <a:solidFill>
              <a:srgbClr val="72349D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25" r="16625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积极申请和参与国际科研合作项目，提升学科国际竞争力。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国际科研合作项目申请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加强国际合作项目的执行和管理，确保项目顺利实施并取得预期成果。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合作项目执行与管理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国际科研合作项目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1" r="15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与国际知名科研机构建立长期稳定的合作关系，促进科研合作和成果共享。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积极与国际高校开展合作交流，推动学生互派、教师互访和联合培养等合作项目。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国际科研机构与高校合作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国际高校合作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国际科研机构合作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国际学术交流中心建设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建设国际学术交流中心，为国内外学者提供学术交流和研究合作的平台。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国际合作研究基地建设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积极申报和建设国际合作研究基地，吸引国际优秀人才和资源聚集。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国际学术交流与合作平台建设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315455" y="1885076"/>
            <a:ext cx="556109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775" b="1">
                <a:solidFill>
                  <a:srgbClr val="72349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74534" y="3154336"/>
            <a:ext cx="643890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国际合作</a:t>
            </a:r>
          </a:p>
        </p:txBody>
      </p:sp>
      <p:cxnSp>
        <p:nvCxnSpPr>
          <p:cNvPr id="4" name="Connector 4"/>
          <p:cNvCxnSpPr/>
          <p:nvPr/>
        </p:nvCxnSpPr>
        <p:spPr>
          <a:xfrm>
            <a:off x="3315455" y="3043316"/>
            <a:ext cx="5663417" cy="0"/>
          </a:xfrm>
          <a:prstGeom prst="line">
            <a:avLst/>
          </a:prstGeom>
          <a:ln w="19050">
            <a:solidFill>
              <a:srgbClr val="72349D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5000" r="250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合作项目选择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根据医院重点学科发展需求，选择与国际知名医疗机构或科研团队开展合作项目，如临床研究、技术创新、人才培养等。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协议签署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与合作方签署正式合作协议，明确双方的权利和义务，包括合作目标、合作内容、经费分配、知识产权归属等。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合作项目与协议签署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合作成果展示与推广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成果汇总与展示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定期汇总合作项目取得的成果，包括学术论文、专利申请、临床试验结果等，通过学术会议、研讨会等形式进行展示和推广。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国际交流与合作平台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搭建国际交流与合作平台，如国际医学论坛、国际医学交流中心等，促进医院重点学科与国际同行之间的交流与合作。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对合作项目进行总结和评估，提炼合作过程中的经验和教训，为医院其他学科的国际合作提供参考和借鉴。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合作经验总结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通过学术会议、研讨会等形式，分享国际合作经验，促进医院内部不同学科之间的交流与合作，推动医院整体国际化发展。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合作经验分享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合作经验分享与交流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315455" y="1885076"/>
            <a:ext cx="556109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775" b="1">
                <a:solidFill>
                  <a:srgbClr val="72349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74534" y="3154336"/>
            <a:ext cx="643890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重点学科建设中的学术交流与国际合作策略</a:t>
            </a:r>
          </a:p>
        </p:txBody>
      </p:sp>
      <p:cxnSp>
        <p:nvCxnSpPr>
          <p:cNvPr id="4" name="Connector 4"/>
          <p:cNvCxnSpPr/>
          <p:nvPr/>
        </p:nvCxnSpPr>
        <p:spPr>
          <a:xfrm>
            <a:off x="3315455" y="3043316"/>
            <a:ext cx="5663417" cy="0"/>
          </a:xfrm>
          <a:prstGeom prst="line">
            <a:avLst/>
          </a:prstGeom>
          <a:ln w="19050">
            <a:solidFill>
              <a:srgbClr val="72349D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推动学术期刊建设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支持学科成员在国内外知名学术期刊上发表研究成果，提升学科的学术影响力。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设立学术交流基金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为重点学科的学术交流活动提供经费支持，鼓励学科成员积极参加国内外学术会议。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定期举办学术研讨会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组织学科内部及跨学科的学术研讨会，邀请国内外知名专家进行学术交流，提高学科成员的学术素养。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制定学术交流计划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https://d.book118.com/855220242212011120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5FF"/>
      </a:lt1>
      <a:dk2>
        <a:srgbClr val="062F00"/>
      </a:dk2>
      <a:lt2>
        <a:srgbClr val="FFFFFF"/>
      </a:lt2>
      <a:accent1>
        <a:srgbClr val="AF79DE"/>
      </a:accent1>
      <a:accent2>
        <a:srgbClr val="BC95E8"/>
      </a:accent2>
      <a:accent3>
        <a:srgbClr val="816BB7"/>
      </a:accent3>
      <a:accent4>
        <a:srgbClr val="618CD0"/>
      </a:accent4>
      <a:accent5>
        <a:srgbClr val="76A1E5"/>
      </a:accent5>
      <a:accent6>
        <a:srgbClr val="FEE08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Arial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77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2024-09-23T03:03:55.686</cp:lastPrinted>
  <dcterms:created xsi:type="dcterms:W3CDTF">2024-09-22T19:03:55Z</dcterms:created>
  <dcterms:modified xsi:type="dcterms:W3CDTF">2024-09-22T19:03:57Z</dcterms:modified>
</cp:coreProperties>
</file>