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RMOJSG+OSIRBA+ArialMT"/>
      <p:regular r:id="rId18"/>
    </p:embeddedFont>
    <p:embeddedFont>
      <p:font typeface="BQPQTQ+MS-UIGothic"/>
      <p:regular r:id="rId19"/>
    </p:embeddedFont>
    <p:embeddedFont>
      <p:font typeface="WLOVIA+GVUKOT+MicrosoftYaHei-Bold"/>
      <p:regular r:id="rId20"/>
    </p:embeddedFont>
    <p:embeddedFont>
      <p:font typeface="LMQWDA+VITFRN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1842A5-ABEF-4A5B-B034-28E040CDA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284065-69B7-43E0-B8EF-00665C2AE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A93F4-C226-4F69-8478-194807334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2152EA-A59B-4696-AA01-309010DF4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8F5A12-5377-48BF-A088-5FD4D42FA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BDD7D8-574E-4001-B443-5BF7DBAB3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8BF6F3-F66B-41EC-B74F-3D984021F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7347D5-9123-41B7-A667-17C79876D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8B4DF0-E934-4392-A792-5FB44AEAB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5CAC90-51D1-4C32-B6A1-348E945A0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4FDAA6-6EA4-48B6-8F14-3B492EB84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23401121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1273124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RMOJSG+OSIRBA+ArialMT"/>
                <a:cs typeface="RMOJSG+OSIRBA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BQPQTQ+MS-UIGothic"/>
                <a:cs typeface="BQPQTQ+MS-UIGothic"/>
              </a:rPr>
              <a:t>引言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6542982" cy="2958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RMOJSG+OSIRBA+ArialMT"/>
                <a:cs typeface="RMOJSG+OSIRBA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BQPQTQ+MS-UIGothic"/>
                <a:cs typeface="BQPQTQ+MS-UIGothic"/>
              </a:rPr>
              <a:t>步步高函数模型基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础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RMOJSG+OSIRBA+ArialMT"/>
                <a:cs typeface="RMOJSG+OSIRBA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BQPQTQ+MS-UIGothic"/>
                <a:cs typeface="BQPQTQ+MS-UIGothic"/>
              </a:rPr>
              <a:t>步步高函数模型分析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RMOJSG+OSIRBA+ArialMT"/>
                <a:cs typeface="RMOJSG+OSIRBA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BQPQTQ+MS-UIGothic"/>
                <a:cs typeface="BQPQTQ+MS-UIGothic"/>
              </a:rPr>
              <a:t>步步高函数模型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优</a:t>
            </a:r>
            <a:r>
              <a:rPr sz="2400">
                <a:solidFill>
                  <a:srgbClr val="FF960E"/>
                </a:solidFill>
                <a:latin typeface="BQPQTQ+MS-UIGothic"/>
                <a:cs typeface="BQPQTQ+MS-UIGothic"/>
              </a:rPr>
              <a:t>化策略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RMOJSG+OSIRBA+ArialMT"/>
                <a:cs typeface="RMOJSG+OSIRBA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BQPQTQ+MS-UIGothic"/>
                <a:cs typeface="BQPQTQ+MS-UIGothic"/>
              </a:rPr>
              <a:t>步步高函数模型在解决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实际问题</a:t>
            </a:r>
            <a:r>
              <a:rPr sz="2400">
                <a:solidFill>
                  <a:srgbClr val="FF960E"/>
                </a:solidFill>
                <a:latin typeface="BQPQTQ+MS-UIGothic"/>
                <a:cs typeface="BQPQTQ+MS-UIGothic"/>
              </a:rPr>
              <a:t>中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FF960E"/>
                </a:solidFill>
                <a:latin typeface="BQPQTQ+MS-UIGothic"/>
                <a:cs typeface="BQPQTQ+MS-UIGothic"/>
              </a:rPr>
              <a:t>用案</a:t>
            </a:r>
          </a:p>
          <a:p>
            <a:pPr marL="203200" marR="0">
              <a:lnSpc>
                <a:spcPts val="2400"/>
              </a:lnSpc>
              <a:spcBef>
                <a:spcPts val="1930"/>
              </a:spcBef>
              <a:spcAft>
                <a:spcPct val="0"/>
              </a:spcAft>
            </a:pPr>
            <a:r>
              <a:rPr sz="2400">
                <a:solidFill>
                  <a:srgbClr val="FF960E"/>
                </a:solidFill>
                <a:latin typeface="BQPQTQ+MS-UIGothic"/>
                <a:cs typeface="BQPQTQ+MS-UIGothic"/>
              </a:rPr>
              <a:t>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4880800"/>
            <a:ext cx="5841941" cy="78320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RMOJSG+OSIRBA+ArialMT"/>
                <a:cs typeface="RMOJSG+OSIRBA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BQPQTQ+MS-UIGothic"/>
                <a:cs typeface="BQPQTQ+MS-UIGothic"/>
              </a:rPr>
              <a:t>步步高函数模型挑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FF960E"/>
                </a:solidFill>
                <a:latin typeface="BQPQTQ+MS-UIGothic"/>
                <a:cs typeface="BQPQTQ+MS-UIGothic"/>
              </a:rPr>
              <a:t>与未来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FF960E"/>
                </a:solidFill>
                <a:latin typeface="BQPQTQ+MS-UIGothic"/>
                <a:cs typeface="BQPQTQ+MS-UIGothic"/>
              </a:rPr>
              <a:t>展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2609" y="2484517"/>
            <a:ext cx="1997013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960E"/>
                </a:solidFill>
                <a:latin typeface="WLOVIA+GVUKOT+MicrosoftYaHei-Bold"/>
                <a:cs typeface="WLOVIA+GVUKOT+MicrosoftYaHei-Bold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BQPQTQ+MS-UIGothic"/>
                <a:cs typeface="BQPQTQ+MS-UIGothic"/>
              </a:rPr>
              <a:t>步步高函数模型背景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WLOVIA+GVUKOT+MicrosoftYaHei-Bold"/>
                <a:cs typeface="WLOVIA+GVUKOT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WLOVIA+GVUKOT+MicrosoftYaHei-Bold"/>
                <a:cs typeface="WLOVIA+GVUKOT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BQPQTQ+MS-UIGothic"/>
                <a:cs typeface="BQPQTQ+MS-UIGothic"/>
              </a:rPr>
              <a:t>步步高函数模型意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429308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该</a:t>
            </a:r>
            <a:r>
              <a:rPr sz="1350">
                <a:solidFill>
                  <a:srgbClr val="FFFFFF"/>
                </a:solidFill>
                <a:latin typeface="BQPQTQ+MS-UIGothic"/>
                <a:cs typeface="BQPQTQ+MS-UIGothic"/>
              </a:rPr>
              <a:t>模型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FFFFFF"/>
                </a:solidFill>
                <a:latin typeface="BQPQTQ+MS-UIGothic"/>
                <a:cs typeface="BQPQTQ+MS-UIGothic"/>
              </a:rPr>
              <a:t>可以用于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预测</a:t>
            </a:r>
            <a:r>
              <a:rPr sz="1350">
                <a:solidFill>
                  <a:srgbClr val="FFFFFF"/>
                </a:solidFill>
                <a:latin typeface="BQPQTQ+MS-UIGothic"/>
                <a:cs typeface="BQPQTQ+MS-UIGothic"/>
              </a:rPr>
              <a:t>未来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趋势</a:t>
            </a:r>
            <a:r>
              <a:rPr sz="1350">
                <a:solidFill>
                  <a:srgbClr val="FFFFFF"/>
                </a:solidFill>
                <a:latin typeface="BQPQTQ+MS-UIGothic"/>
                <a:cs typeface="BQPQTQ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QPQTQ+MS-UIGothic"/>
                <a:cs typeface="BQPQTQ+MS-UIGothic"/>
              </a:rPr>
              <a:t>制定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FFF"/>
                </a:solidFill>
                <a:latin typeface="BQPQTQ+MS-UIGothic"/>
                <a:cs typeface="BQPQTQ+MS-UIGothic"/>
              </a:rPr>
              <a:t>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BQPQTQ+MS-UIGothic"/>
                <a:cs typeface="BQPQTQ+MS-UIGothic"/>
              </a:rPr>
              <a:t>划和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FFFFFF"/>
                </a:solidFill>
                <a:latin typeface="BQPQTQ+MS-UIGothic"/>
                <a:cs typeface="BQPQTQ+MS-UIGothic"/>
              </a:rPr>
              <a:t>略提供支持，具有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QPQTQ+MS-UIGothic"/>
                <a:cs typeface="BQPQTQ+MS-UIGothic"/>
              </a:rPr>
              <a:t>重要的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现实</a:t>
            </a:r>
            <a:r>
              <a:rPr sz="1350">
                <a:solidFill>
                  <a:srgbClr val="FFFFFF"/>
                </a:solidFill>
                <a:latin typeface="BQPQTQ+MS-UIGothic"/>
                <a:cs typeface="BQPQTQ+MS-UIGothic"/>
              </a:rPr>
              <a:t>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BQPQTQ+MS-UIGothic"/>
                <a:cs typeface="BQPQTQ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FFFFF"/>
                </a:solidFill>
                <a:latin typeface="BQPQTQ+MS-UIGothic"/>
                <a:cs typeface="BQPQTQ+MS-UIGothic"/>
              </a:rPr>
              <a:t>用价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FFFFFF"/>
                </a:solidFill>
                <a:latin typeface="BQPQTQ+MS-UIGothic"/>
                <a:cs typeface="BQPQT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BQPQTQ+MS-UIGothic"/>
                <a:cs typeface="BQPQTQ+MS-UIGothic"/>
              </a:rPr>
              <a:t>步步高函数模型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FF960E"/>
                </a:solidFill>
                <a:latin typeface="BQPQTQ+MS-UIGothic"/>
                <a:cs typeface="BQPQTQ+MS-UIGothic"/>
              </a:rPr>
              <a:t>用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领</a:t>
            </a:r>
            <a:r>
              <a:rPr sz="3000">
                <a:solidFill>
                  <a:srgbClr val="FF960E"/>
                </a:solidFill>
                <a:latin typeface="BQPQTQ+MS-UIGothic"/>
                <a:cs typeface="BQPQTQ+MS-UIGothic"/>
              </a:rPr>
              <a:t>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LOVIA+GVUKOT+MicrosoftYaHei-Bold"/>
                <a:cs typeface="WLOVIA+GVUKOT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LOVIA+GVUKOT+MicrosoftYaHei-Bold"/>
                <a:cs typeface="WLOVIA+GVUKOT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LOVIA+GVUKOT+MicrosoftYaHei-Bold"/>
                <a:cs typeface="WLOVIA+GVUKOT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经济预测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BQPQTQ+MS-UIGothic"/>
                <a:cs typeface="BQPQTQ+MS-UIGothic"/>
              </a:rPr>
              <a:t>社会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调查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BQPQTQ+MS-UIGothic"/>
                <a:cs typeface="BQPQTQ+MS-UIGothic"/>
              </a:rPr>
              <a:t>自然科学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2609" y="2484517"/>
            <a:ext cx="1997013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960E"/>
                </a:solidFill>
                <a:latin typeface="WLOVIA+GVUKOT+MicrosoftYaHei-Bold"/>
                <a:cs typeface="WLOVIA+GVUKOT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BQPQTQ+MS-UIGothic"/>
                <a:cs typeface="BQPQTQ+MS-UIGothic"/>
              </a:rPr>
              <a:t>函数概念及性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 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BQPQTQ+MS-UIGothic"/>
                <a:cs typeface="BQPQTQ+MS-UIGothic"/>
              </a:rPr>
              <a:t>函数定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BQPQTQ+MS-UIGothic"/>
                <a:cs typeface="BQPQTQ+MS-UIGothic"/>
              </a:rPr>
              <a:t>函数性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BQPQTQ+MS-UIGothic"/>
                <a:cs typeface="BQPQTQ+MS-UIGothic"/>
              </a:rPr>
              <a:t>初等函数与复合函数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BQPQTQ+MS-UIGothic"/>
                <a:cs typeface="BQPQTQ+MS-UIGothic"/>
              </a:rPr>
              <a:t>初等函数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BQPQTQ+MS-UIGothic"/>
                <a:cs typeface="BQPQTQ+MS-UIGothic"/>
              </a:rPr>
              <a:t>复合函数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QPQTQ+MS-UIGothic"/>
                <a:cs typeface="BQPQTQ+MS-UIGothic"/>
              </a:rPr>
              <a:t>由两个或多个函数复合而成，其性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760448"/>
            <a:ext cx="34827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QPQTQ+MS-UIGothic"/>
                <a:cs typeface="BQPQTQ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FFFFFF"/>
                </a:solidFill>
                <a:latin typeface="BQPQTQ+MS-UIGothic"/>
                <a:cs typeface="BQPQTQ+MS-UIGothic"/>
              </a:rPr>
              <a:t>像特征可以通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BQPQTQ+MS-UIGothic"/>
                <a:cs typeface="BQPQTQ+MS-UIGothic"/>
              </a:rPr>
              <a:t>分解和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FFFFFF"/>
                </a:solidFill>
                <a:latin typeface="BQPQTQ+MS-UIGothic"/>
                <a:cs typeface="BQPQTQ+MS-UIGothic"/>
              </a:rPr>
              <a:t>合来分析。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BQPQTQ+MS-UIGothic"/>
                <a:cs typeface="BQPQTQ+MS-UIGothic"/>
              </a:rPr>
              <a:t>步步高函数模型构建方法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BQPQTQ+MS-UIGothic"/>
                <a:cs typeface="BQPQTQ+MS-UIGothic"/>
              </a:rPr>
              <a:t>参数函数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BQPQTQ+MS-UIGothic"/>
                <a:cs typeface="BQPQTQ+MS-UIGothic"/>
              </a:rPr>
              <a:t>分段函数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递归</a:t>
            </a:r>
            <a:r>
              <a:rPr sz="2300" spc="25">
                <a:solidFill>
                  <a:srgbClr val="FF960E"/>
                </a:solidFill>
                <a:latin typeface="BQPQTQ+MS-UIGothic"/>
                <a:cs typeface="BQPQTQ+MS-UIGothic"/>
              </a:rPr>
              <a:t>函数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2609" y="2484517"/>
            <a:ext cx="1997013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960E"/>
                </a:solidFill>
                <a:latin typeface="WLOVIA+GVUKOT+MicrosoftYaHei-Bold"/>
                <a:cs typeface="WLOVIA+GVUKOT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单调</a:t>
            </a:r>
            <a:r>
              <a:rPr sz="3000">
                <a:solidFill>
                  <a:srgbClr val="FF960E"/>
                </a:solidFill>
                <a:latin typeface="BQPQTQ+MS-UIGothic"/>
                <a:cs typeface="BQPQTQ+MS-UIGothic"/>
              </a:rPr>
              <a:t>性与奇偶性判定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单调</a:t>
            </a:r>
            <a:r>
              <a:rPr sz="2300" spc="23">
                <a:solidFill>
                  <a:srgbClr val="FF960E"/>
                </a:solidFill>
                <a:latin typeface="BQPQTQ+MS-UIGothic"/>
                <a:cs typeface="BQPQTQ+MS-UIGothic"/>
              </a:rPr>
              <a:t>性判定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BQPQTQ+MS-UIGothic"/>
                <a:cs typeface="BQPQTQ+MS-UIGothic"/>
              </a:rPr>
              <a:t>奇偶性判定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BQPQTQ+MS-UIGothic"/>
                <a:cs typeface="BQPQTQ+MS-UIGothic"/>
              </a:rPr>
              <a:t>周期性及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FF960E"/>
                </a:solidFill>
                <a:latin typeface="BQPQTQ+MS-UIGothic"/>
                <a:cs typeface="BQPQTQ+MS-UIGothic"/>
              </a:rPr>
              <a:t>称性探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BQPQTQ+MS-UIGothic"/>
                <a:cs typeface="BQPQTQ+MS-UIGothic"/>
              </a:rPr>
              <a:t>周期性探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QPQTQ+MS-UIGothic"/>
                <a:cs typeface="BQPQTQ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过寻</a:t>
            </a:r>
            <a:r>
              <a:rPr sz="1350">
                <a:solidFill>
                  <a:srgbClr val="FFFFFF"/>
                </a:solidFill>
                <a:latin typeface="BQPQTQ+MS-UIGothic"/>
                <a:cs typeface="BQPQTQ+MS-UIGothic"/>
              </a:rPr>
              <a:t>找函数的周期，判断函数是否具有周期性，并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FFFFF"/>
                </a:solidFill>
                <a:latin typeface="BQPQTQ+MS-UIGothic"/>
                <a:cs typeface="BQPQTQ+MS-UIGothic"/>
              </a:rPr>
              <a:t>察函数在不同周期内的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QPQTQ+MS-UIGothic"/>
                <a:cs typeface="BQPQTQ+MS-UIGothic"/>
              </a:rPr>
              <a:t>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BQPQTQ+MS-UIGothic"/>
                <a:cs typeface="BQPQTQ+MS-UIGothic"/>
              </a:rPr>
              <a:t>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2300" spc="25">
                <a:solidFill>
                  <a:srgbClr val="FFFFFF"/>
                </a:solidFill>
                <a:latin typeface="BQPQTQ+MS-UIGothic"/>
                <a:cs typeface="BQPQTQ+MS-UIGothic"/>
              </a:rPr>
              <a:t>称性探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QPQTQ+MS-UIGothic"/>
                <a:cs typeface="BQPQTQ+MS-UIGothic"/>
              </a:rPr>
              <a:t>分析函数是否具有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轴对</a:t>
            </a:r>
            <a:r>
              <a:rPr sz="1350">
                <a:solidFill>
                  <a:srgbClr val="FFFFFF"/>
                </a:solidFill>
                <a:latin typeface="BQPQTQ+MS-UIGothic"/>
                <a:cs typeface="BQPQTQ+MS-UIGothic"/>
              </a:rPr>
              <a:t>称性、中心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BQPQTQ+MS-UIGothic"/>
                <a:cs typeface="BQPQTQ+MS-UIGothic"/>
              </a:rPr>
              <a:t>称性或其他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BQPQTQ+MS-UIGothic"/>
                <a:cs typeface="BQPQTQ+MS-UIGothic"/>
              </a:rPr>
              <a:t>称性，并利用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BQPQTQ+MS-UIGothic"/>
                <a:cs typeface="BQPQTQ+MS-UIGothic"/>
              </a:rPr>
              <a:t>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BQPQTQ+MS-UIGothic"/>
                <a:cs typeface="BQPQTQ+MS-UIGothic"/>
              </a:rPr>
              <a:t>称性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简</a:t>
            </a:r>
            <a:r>
              <a:rPr sz="1350">
                <a:solidFill>
                  <a:srgbClr val="FFFFFF"/>
                </a:solidFill>
                <a:latin typeface="BQPQTQ+MS-UIGothic"/>
                <a:cs typeface="BQPQTQ+MS-UIGothic"/>
              </a:rPr>
              <a:t>化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FFFFFF"/>
                </a:solidFill>
                <a:latin typeface="BQPQTQ+MS-UIGothic"/>
                <a:cs typeface="BQPQTQ+MS-UIGothic"/>
              </a:rPr>
              <a:t>求解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BQPQTQ+MS-UIGothic"/>
                <a:cs typeface="BQPQTQ+MS-UIGothic"/>
              </a:rPr>
              <a:t>程。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https://d.book118.com/855234011211011114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RMOJSG+OSIRBA+ArialMT</vt:lpstr>
      <vt:lpstr>Times New Roman</vt:lpstr>
      <vt:lpstr>BQPQTQ+MS-UIGothic</vt:lpstr>
      <vt:lpstr>SimSun</vt:lpstr>
      <vt:lpstr>WLOVIA+GVUKOT+MicrosoftYaHei-Bold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2024-09-21T16:38:16.229</cp:lastPrinted>
  <dcterms:created xsi:type="dcterms:W3CDTF">2024-09-21T08:38:16Z</dcterms:created>
  <dcterms:modified xsi:type="dcterms:W3CDTF">2024-09-21T08:38:17Z</dcterms:modified>
</cp:coreProperties>
</file>