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023A74-22E6-426B-9D06-887329DA1A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CBD579-9061-4D9B-A74F-C1B79B9D14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27DFB6-5509-4F6D-A250-0C7A9EBDE1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D25D64F-6F2D-4016-BFC5-66C8CB48D6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CAE0348-8DCC-4D95-BE66-B4B7A080F9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E7DB91-DFAC-4F0D-8E68-6C34E0981E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BC45E6-7AE1-4B19-B6FE-104E74171C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D0FD9E-4222-4296-9A17-B0C011FF27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8D414B-EA68-4A0C-921B-BFDCDA5417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B2AB77-E8FD-4722-9A57-4D12D54DB0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292476-06D6-47EC-885B-1EEA7EB8BA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2.jpeg" /><Relationship Id="rId6"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524034303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solidFill>
                <a:latin typeface="Microsoft Yahei"/>
                <a:ea typeface="Microsoft Yahei"/>
                <a:cs typeface="Microsoft Yahei"/>
              </a:rPr>
              <a:t>安全性评价培训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安全性评价概述</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安全性评价方法</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安全性评价工具与技术</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安全性评价实践与案例</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安全性评价的未来发展与挑战</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培训总结与展望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安全性评价概述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安全性评价是指在药物研发过程中，对候选药物的安全性进行全面评估的过程，包括对药物可能产生的毒性、不良反应、风险/获益比等进行综合评价。</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确保药物在上市前具备良好的安全性和有效性，为药物研发决策提供科学依据，保护患者的生命安全和健康权益。</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目的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grpSp>
      <p:pic>
        <p:nvPicPr>
          <p:cNvPr id="8" name="Picture 8"/>
          <p:cNvPicPr>
            <a:picLocks noChangeAspect="1"/>
          </p:cNvPicPr>
          <p:nvPr/>
        </p:nvPicPr>
        <p:blipFill>
          <a:blip r:embed="rId2"/>
          <a:srcRect l="17950" r="1795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安全性评价的重要性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保障公众健康</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安全性评价旨在确保药物在上市前无重大安全隐患，降低患者因使用不合格或存在风险的药物而遭受的伤害或死亡的风险。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促进药物研发</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通过对候选药物的全面评估，安全性评价有助于筛选出具有良好安全性和有效性的药物，加速药物研发进程，降低研发成本。</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提升药物监管水平</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安全性评价是药物监管的重要环节，通过对药物的安全性进行评价和监测，有助于提升药物监管水平，确保药物市场的安全和稳定。</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包括文献调研、实验设计、数据收集与分析、撰写安全性评价报告等步骤。</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遵循国内外相关法规和指导原则，如《药品注册管理办法》、《药物非临床研究质量管理规范》等，确保安全性评价的科学性、规范性和可靠性。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安全性评价的流程与标准</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标准</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流程</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安全性评价方法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识别出可能对人员、环境、资产等造成伤害或损失的危险源。</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危险源辨识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危险因素分析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风险评估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分析危险源可能导致的事故类型、影响范围和程度。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对危险因素进行风险评估，确定风险等级。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危险识别方法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将危险因素的可能性和后果进行综合评估，确定风险等级。</a:t>
            </a:r>
          </a:p>
        </p:txBody>
      </p:sp>
      <p:pic>
        <p:nvPicPr>
          <p:cNvPr id="5" name="Picture 5"/>
          <p:cNvPicPr>
            <a:picLocks noChangeAspect="1"/>
          </p:cNvPicPr>
          <p:nvPr/>
        </p:nvPicPr>
        <p:blipFill>
          <a:blip r:embed="rId2"/>
          <a:srcRect l="30375" r="303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pic>
        <p:nvPicPr>
          <p:cNvPr id="7" name="Picture 7"/>
          <p:cNvPicPr>
            <a:picLocks noChangeAspect="1"/>
          </p:cNvPicPr>
          <p:nvPr/>
        </p:nvPicPr>
        <p:blipFill>
          <a:blip r:embed="rId3"/>
          <a:srcRect l="17875" r="178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pic>
        <p:nvPicPr>
          <p:cNvPr id="9" name="Picture 9"/>
          <p:cNvPicPr>
            <a:picLocks noChangeAspect="1"/>
          </p:cNvPicPr>
          <p:nvPr/>
        </p:nvPicPr>
        <p:blipFill>
          <a:blip r:embed="rId4"/>
          <a:srcRect l="20000" r="200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风险矩阵法</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基于历史数据或专家判断，预测事故发生的概率和后果。</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概率风险评估法</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确定可接受的风险等级和相应的管理措施。</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风险接受准则</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风险评估方法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采取措施消除或降低危险源的风险。</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预防措施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制定应急预案、安全操作规程等，控制事故的发生和影响。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控制措施</a:t>
            </a:r>
          </a:p>
        </p:txBody>
      </p:sp>
      <p:pic>
        <p:nvPicPr>
          <p:cNvPr id="10" name="Picture 10"/>
          <p:cNvPicPr>
            <a:picLocks noChangeAspect="1"/>
          </p:cNvPicPr>
          <p:nvPr/>
        </p:nvPicPr>
        <p:blipFill>
          <a:blip r:embed="rId3"/>
          <a:srcRect t="12500" b="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对已经发生的事故进行调查分析，采取措施防止类似事故再次发生。</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纠正措施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安全控制措施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安全性评价工具与技术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708618" y="1676039"/>
            <a:ext cx="776002" cy="766477"/>
            <a:chOff x="5708618" y="1676039"/>
            <a:chExt cx="776002" cy="766477"/>
          </a:xfrm>
        </p:grpSpPr>
        <p:sp>
          <p:nvSpPr>
            <p:cNvPr id="3" name="TextBox 3"/>
            <p:cNvSpPr txBox="1"/>
            <p:nvPr/>
          </p:nvSpPr>
          <p:spPr>
            <a:xfrm>
              <a:off x="5708618" y="1676039"/>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solidFill>
                  <a:latin typeface="微软雅黑"/>
                  <a:ea typeface="微软雅黑"/>
                  <a:cs typeface="微软雅黑"/>
                </a:rPr>
                <a:t>输入</a:t>
              </a:r>
            </a:p>
            <a:p>
              <a:pPr algn="ctr">
                <a:lnSpc>
                  <a:spcPct val="80000"/>
                </a:lnSpc>
              </a:pPr>
              <a:r>
                <a:rPr lang="en-US" sz="2100">
                  <a:solidFill>
                    <a:schemeClr val="lt1"/>
                  </a:solidFill>
                  <a:latin typeface="微软雅黑"/>
                  <a:ea typeface="微软雅黑"/>
                  <a:cs typeface="微软雅黑"/>
                </a:rPr>
                <a:t>标题</a:t>
              </a:r>
            </a:p>
          </p:txBody>
        </p:sp>
      </p:grpSp>
      <p:grpSp>
        <p:nvGrpSpPr>
          <p:cNvPr id="4" name="Group 4"/>
          <p:cNvGrpSpPr/>
          <p:nvPr/>
        </p:nvGrpSpPr>
        <p:grpSpPr>
          <a:xfrm>
            <a:off x="5290916" y="2839646"/>
            <a:ext cx="1569720" cy="1569720"/>
            <a:chOff x="5290916" y="2839646"/>
            <a:chExt cx="1569720" cy="1569720"/>
          </a:xfrm>
        </p:grpSpPr>
        <p:sp>
          <p:nvSpPr>
            <p:cNvPr id="5" name="AutoShape 5"/>
            <p:cNvSpPr/>
            <p:nvPr/>
          </p:nvSpPr>
          <p:spPr>
            <a:xfrm>
              <a:off x="5290916" y="2839646"/>
              <a:ext cx="1569720" cy="1569720"/>
            </a:xfrm>
            <a:prstGeom prst="ellipse">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6" name="Freeform 6"/>
            <p:cNvSpPr/>
            <p:nvPr/>
          </p:nvSpPr>
          <p:spPr>
            <a:xfrm>
              <a:off x="5687823" y="3272081"/>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6996028" y="2992432"/>
            <a:ext cx="2221230" cy="1264147"/>
          </a:xfrm>
          <a:prstGeom prst="round2Diag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8" name="AutoShape 8"/>
          <p:cNvSpPr/>
          <p:nvPr/>
        </p:nvSpPr>
        <p:spPr>
          <a:xfrm rot="5400000">
            <a:off x="5424910" y="1427204"/>
            <a:ext cx="1342181" cy="1264147"/>
          </a:xfrm>
          <a:prstGeom prst="round2Diag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9" name="TextBox 9"/>
          <p:cNvSpPr txBox="1"/>
          <p:nvPr/>
        </p:nvSpPr>
        <p:spPr>
          <a:xfrm>
            <a:off x="5471779" y="1765908"/>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solidFill>
                <a:latin typeface="Microsoft Yahei"/>
                <a:ea typeface="Microsoft Yahei"/>
                <a:cs typeface="Microsoft Yahei"/>
              </a:rPr>
              <a:t>02</a:t>
            </a:r>
          </a:p>
        </p:txBody>
      </p:sp>
      <p:sp>
        <p:nvSpPr>
          <p:cNvPr id="10" name="AutoShape 10"/>
          <p:cNvSpPr/>
          <p:nvPr/>
        </p:nvSpPr>
        <p:spPr>
          <a:xfrm>
            <a:off x="2955487" y="2992432"/>
            <a:ext cx="2221230" cy="1264147"/>
          </a:xfrm>
          <a:prstGeom prst="round2Diag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1" name="TextBox 11"/>
          <p:cNvSpPr txBox="1"/>
          <p:nvPr/>
        </p:nvSpPr>
        <p:spPr>
          <a:xfrm>
            <a:off x="2955487"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solidFill>
                <a:latin typeface="Microsoft Yahei"/>
                <a:ea typeface="Microsoft Yahei"/>
                <a:cs typeface="Microsoft Yahei"/>
              </a:rPr>
              <a:t>01</a:t>
            </a:r>
          </a:p>
        </p:txBody>
      </p:sp>
      <p:sp>
        <p:nvSpPr>
          <p:cNvPr id="12" name="AutoShape 12"/>
          <p:cNvSpPr/>
          <p:nvPr/>
        </p:nvSpPr>
        <p:spPr>
          <a:xfrm rot="5400000">
            <a:off x="5426875" y="4565772"/>
            <a:ext cx="1342181" cy="1264147"/>
          </a:xfrm>
          <a:prstGeom prst="round2Diag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3" name="TextBox 13"/>
          <p:cNvSpPr txBox="1"/>
          <p:nvPr/>
        </p:nvSpPr>
        <p:spPr>
          <a:xfrm>
            <a:off x="5471779" y="4904476"/>
            <a:ext cx="124968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solidFill>
                <a:latin typeface="Microsoft Yahei"/>
                <a:ea typeface="Microsoft Yahei"/>
                <a:cs typeface="Microsoft Yahei"/>
              </a:rPr>
              <a:t>04</a:t>
            </a:r>
          </a:p>
        </p:txBody>
      </p:sp>
      <p:sp>
        <p:nvSpPr>
          <p:cNvPr id="14" name="TextBox 14"/>
          <p:cNvSpPr txBox="1"/>
          <p:nvPr/>
        </p:nvSpPr>
        <p:spPr>
          <a:xfrm>
            <a:off x="6996028" y="3331136"/>
            <a:ext cx="2221230"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solidFill>
                <a:latin typeface="Microsoft Yahei"/>
                <a:ea typeface="Microsoft Yahei"/>
                <a:cs typeface="Microsoft Yahei"/>
              </a:rPr>
              <a:t>03</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安全检查表</a:t>
              </a:r>
            </a:p>
          </p:txBody>
        </p:sp>
      </p:grpSp>
      <p:sp>
        <p:nvSpPr>
          <p:cNvPr id="37" name="TextBox 37"/>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solidFill>
                <a:latin typeface="Microsoft Yahei"/>
                <a:ea typeface="Microsoft Yahei"/>
                <a:cs typeface="Microsoft Yahei"/>
              </a:rPr>
              <a:t>安全检查表是一种常用的安全评价工具，通过列出设备、设施或操作步骤的安全要求和标准，对系统进行逐项检查，以发现潜在的安全隐患和问题。</a:t>
            </a:r>
          </a:p>
        </p:txBody>
      </p:sp>
      <p:sp>
        <p:nvSpPr>
          <p:cNvPr id="38" name="TextBox 38"/>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solidFill>
                <a:latin typeface="Microsoft Yahei"/>
                <a:ea typeface="Microsoft Yahei"/>
                <a:cs typeface="Microsoft Yahei"/>
              </a:rPr>
              <a:t>安全检查表的缺点在于需要事先制定详细的检查表，且对于一些复杂系统可能难以全面覆盖所有潜在风险。</a:t>
            </a:r>
          </a:p>
        </p:txBody>
      </p:sp>
      <p:sp>
        <p:nvSpPr>
          <p:cNvPr id="39" name="TextBox 39"/>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solidFill>
                <a:latin typeface="Microsoft Yahei"/>
                <a:ea typeface="Microsoft Yahei"/>
                <a:cs typeface="Microsoft Yahei"/>
              </a:rPr>
              <a:t>安全检查表的优点在于简单易行、操作方便，能够快速发现潜在的安全问题，提高安全管理的效率。</a:t>
            </a:r>
          </a:p>
        </p:txBody>
      </p:sp>
      <p:sp>
        <p:nvSpPr>
          <p:cNvPr id="40" name="TextBox 40"/>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solidFill>
                <a:latin typeface="Microsoft Yahei"/>
                <a:ea typeface="Microsoft Yahei"/>
                <a:cs typeface="Microsoft Yahei"/>
              </a:rPr>
              <a:t>安全检查表可以针对特定行业和领域制定，也可以根据企业或组织的实际情况进行个性化定制。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风险矩阵法是一种基于风险评估的安全评价方法，通过将危险事件发生的可能性和后果的严重程度进行定量化评估，确定风险等级。</a:t>
            </a:r>
          </a:p>
        </p:txBody>
      </p:sp>
      <p:pic>
        <p:nvPicPr>
          <p:cNvPr id="4" name="Picture 4"/>
          <p:cNvPicPr>
            <a:picLocks noChangeAspect="1"/>
          </p:cNvPicPr>
          <p:nvPr/>
        </p:nvPicPr>
        <p:blipFill>
          <a:blip r:embed="rId2"/>
          <a:srcRect l="16667" r="16667"/>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风险矩阵法的优点在于可以对不同风险进行优先级排序，明确管理重点和资源分配。</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风险矩阵法通常采用二维矩阵的形式，将可能性和后果分别划分为不同的等级，并根据不同等级组合确定风险的大小和等级。</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风险矩阵法的缺点在于评估过程较为复杂，需要专业的评估人员和充分的数据支持。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风险矩阵法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预先危险性分析</a:t>
              </a:r>
            </a:p>
          </p:txBody>
        </p:sp>
      </p:grpSp>
      <p:sp>
        <p:nvSpPr>
          <p:cNvPr id="24" name="AutoShape 24"/>
          <p:cNvSpPr/>
          <p:nvPr/>
        </p:nvSpPr>
        <p:spPr>
          <a:xfrm>
            <a:off x="1080100" y="1846792"/>
            <a:ext cx="10176933" cy="670983"/>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5" name="AutoShape 25"/>
          <p:cNvSpPr/>
          <p:nvPr/>
        </p:nvSpPr>
        <p:spPr>
          <a:xfrm flipV="1">
            <a:off x="1824109" y="2746375"/>
            <a:ext cx="406400" cy="349251"/>
          </a:xfrm>
          <a:prstGeom prst="triangle">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6" name="AutoShape 26"/>
          <p:cNvSpPr/>
          <p:nvPr/>
        </p:nvSpPr>
        <p:spPr>
          <a:xfrm flipV="1">
            <a:off x="4491109" y="2746375"/>
            <a:ext cx="406400" cy="349251"/>
          </a:xfrm>
          <a:prstGeom prst="triangle">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7" name="AutoShape 27"/>
          <p:cNvSpPr/>
          <p:nvPr/>
        </p:nvSpPr>
        <p:spPr>
          <a:xfrm flipV="1">
            <a:off x="7291459" y="2746375"/>
            <a:ext cx="404283" cy="349251"/>
          </a:xfrm>
          <a:prstGeom prst="triangle">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8" name="AutoShape 28"/>
          <p:cNvSpPr/>
          <p:nvPr/>
        </p:nvSpPr>
        <p:spPr>
          <a:xfrm flipV="1">
            <a:off x="10076993" y="2746375"/>
            <a:ext cx="406400" cy="349251"/>
          </a:xfrm>
          <a:prstGeom prst="triangle">
            <a:avLst>
              <a:gd name="adj" fmla="val 5000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29" name="AutoShape 29"/>
          <p:cNvSpPr/>
          <p:nvPr/>
        </p:nvSpPr>
        <p:spPr>
          <a:xfrm>
            <a:off x="681109" y="3095626"/>
            <a:ext cx="2600876" cy="503314"/>
          </a:xfrm>
          <a:prstGeom prst="rec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0" name="AutoShape 30"/>
          <p:cNvSpPr/>
          <p:nvPr/>
        </p:nvSpPr>
        <p:spPr>
          <a:xfrm>
            <a:off x="3375626" y="3095626"/>
            <a:ext cx="2667000" cy="503314"/>
          </a:xfrm>
          <a:prstGeom prst="rec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1" name="AutoShape 31"/>
          <p:cNvSpPr/>
          <p:nvPr/>
        </p:nvSpPr>
        <p:spPr>
          <a:xfrm>
            <a:off x="6193162" y="3095626"/>
            <a:ext cx="2600876" cy="503314"/>
          </a:xfrm>
          <a:prstGeom prst="rec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2" name="AutoShape 32"/>
          <p:cNvSpPr/>
          <p:nvPr/>
        </p:nvSpPr>
        <p:spPr>
          <a:xfrm>
            <a:off x="8931875" y="3095626"/>
            <a:ext cx="2618599" cy="503314"/>
          </a:xfrm>
          <a:prstGeom prst="rec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C1118"/>
                </a:solidFill>
                <a:latin typeface="Calibri"/>
                <a:ea typeface="+mn-ea"/>
                <a:cs typeface="+mn-cs"/>
              </a:defRPr>
            </a:lvl1pPr>
            <a:lvl2pPr marL="457200" algn="l" defTabSz="914400" rtl="0" eaLnBrk="1" latinLnBrk="0" hangingPunct="1">
              <a:defRPr sz="1800" kern="1200">
                <a:solidFill>
                  <a:srgbClr val="0C1118"/>
                </a:solidFill>
                <a:latin typeface="Calibri"/>
                <a:ea typeface="+mn-ea"/>
                <a:cs typeface="+mn-cs"/>
              </a:defRPr>
            </a:lvl2pPr>
            <a:lvl3pPr marL="914400" algn="l" defTabSz="914400" rtl="0" eaLnBrk="1" latinLnBrk="0" hangingPunct="1">
              <a:defRPr sz="1800" kern="1200">
                <a:solidFill>
                  <a:srgbClr val="0C1118"/>
                </a:solidFill>
                <a:latin typeface="Calibri"/>
                <a:ea typeface="+mn-ea"/>
                <a:cs typeface="+mn-cs"/>
              </a:defRPr>
            </a:lvl3pPr>
            <a:lvl4pPr marL="1371600" algn="l" defTabSz="914400" rtl="0" eaLnBrk="1" latinLnBrk="0" hangingPunct="1">
              <a:defRPr sz="1800" kern="1200">
                <a:solidFill>
                  <a:srgbClr val="0C1118"/>
                </a:solidFill>
                <a:latin typeface="Calibri"/>
                <a:ea typeface="+mn-ea"/>
                <a:cs typeface="+mn-cs"/>
              </a:defRPr>
            </a:lvl4pPr>
            <a:lvl5pPr marL="1828800" algn="l" defTabSz="914400" rtl="0" eaLnBrk="1" latinLnBrk="0" hangingPunct="1">
              <a:defRPr sz="1800" kern="1200">
                <a:solidFill>
                  <a:srgbClr val="0C1118"/>
                </a:solidFill>
                <a:latin typeface="Calibri"/>
                <a:ea typeface="+mn-ea"/>
                <a:cs typeface="+mn-cs"/>
              </a:defRPr>
            </a:lvl5pPr>
            <a:lvl6pPr marL="2286000" algn="l" defTabSz="914400" rtl="0" eaLnBrk="1" latinLnBrk="0" hangingPunct="1">
              <a:defRPr sz="1800" kern="1200">
                <a:solidFill>
                  <a:srgbClr val="0C1118"/>
                </a:solidFill>
                <a:latin typeface="Calibri"/>
                <a:ea typeface="+mn-ea"/>
                <a:cs typeface="+mn-cs"/>
              </a:defRPr>
            </a:lvl6pPr>
            <a:lvl7pPr marL="2743200" algn="l" defTabSz="914400" rtl="0" eaLnBrk="1" latinLnBrk="0" hangingPunct="1">
              <a:defRPr sz="1800" kern="1200">
                <a:solidFill>
                  <a:srgbClr val="0C1118"/>
                </a:solidFill>
                <a:latin typeface="Calibri"/>
                <a:ea typeface="+mn-ea"/>
                <a:cs typeface="+mn-cs"/>
              </a:defRPr>
            </a:lvl7pPr>
            <a:lvl8pPr marL="3200400" algn="l" defTabSz="914400" rtl="0" eaLnBrk="1" latinLnBrk="0" hangingPunct="1">
              <a:defRPr sz="1800" kern="1200">
                <a:solidFill>
                  <a:srgbClr val="0C1118"/>
                </a:solidFill>
                <a:latin typeface="Calibri"/>
                <a:ea typeface="+mn-ea"/>
                <a:cs typeface="+mn-cs"/>
              </a:defRPr>
            </a:lvl8pPr>
            <a:lvl9pPr marL="3657600" algn="l" defTabSz="914400" rtl="0" eaLnBrk="1" latinLnBrk="0" hangingPunct="1">
              <a:defRPr sz="1800" kern="1200">
                <a:solidFill>
                  <a:srgbClr val="0C1118"/>
                </a:solidFill>
                <a:latin typeface="Calibri"/>
                <a:ea typeface="+mn-ea"/>
                <a:cs typeface="+mn-cs"/>
              </a:defRPr>
            </a:lvl9pPr>
          </a:lstStyle>
          <a:p/>
        </p:txBody>
      </p:sp>
      <p:sp>
        <p:nvSpPr>
          <p:cNvPr id="33" name="Freeform 33"/>
          <p:cNvSpPr/>
          <p:nvPr/>
        </p:nvSpPr>
        <p:spPr>
          <a:xfrm>
            <a:off x="4358817" y="1865842"/>
            <a:ext cx="642408" cy="642408"/>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702259" y="1856317"/>
            <a:ext cx="641985" cy="641985"/>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7172608" y="1866265"/>
            <a:ext cx="641985" cy="6419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9959200" y="1866265"/>
            <a:ext cx="641985" cy="64198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681109" y="3095626"/>
            <a:ext cx="2600876" cy="490334"/>
            <a:chOff x="681109" y="3095626"/>
            <a:chExt cx="2600876" cy="490334"/>
          </a:xfrm>
        </p:grpSpPr>
        <p:sp>
          <p:nvSpPr>
            <p:cNvPr id="38" name="TextBox 38"/>
            <p:cNvSpPr txBox="1"/>
            <p:nvPr/>
          </p:nvSpPr>
          <p:spPr>
            <a:xfrm>
              <a:off x="681109" y="3095626"/>
              <a:ext cx="2600876"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01</a:t>
              </a:r>
            </a:p>
          </p:txBody>
        </p:sp>
      </p:grpSp>
      <p:grpSp>
        <p:nvGrpSpPr>
          <p:cNvPr id="39" name="Group 39"/>
          <p:cNvGrpSpPr/>
          <p:nvPr/>
        </p:nvGrpSpPr>
        <p:grpSpPr>
          <a:xfrm>
            <a:off x="681109" y="3729400"/>
            <a:ext cx="2600876" cy="2374592"/>
            <a:chOff x="681109" y="3729400"/>
            <a:chExt cx="2600876" cy="2374592"/>
          </a:xfrm>
        </p:grpSpPr>
        <p:sp>
          <p:nvSpPr>
            <p:cNvPr id="40" name="TextBox 40"/>
            <p:cNvSpPr txBox="1"/>
            <p:nvPr/>
          </p:nvSpPr>
          <p:spPr>
            <a:xfrm>
              <a:off x="681109" y="3729400"/>
              <a:ext cx="2600876" cy="2374592"/>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预先危险性分析是一种预防性的安全评价方法，通过对系统进行全面的分析，识别潜在的危险和隐患，并采取相应的措施进行预防和控制。</a:t>
              </a:r>
            </a:p>
          </p:txBody>
        </p:sp>
      </p:grpSp>
      <p:grpSp>
        <p:nvGrpSpPr>
          <p:cNvPr id="41" name="Group 41"/>
          <p:cNvGrpSpPr/>
          <p:nvPr/>
        </p:nvGrpSpPr>
        <p:grpSpPr>
          <a:xfrm>
            <a:off x="3393871" y="3095626"/>
            <a:ext cx="2600876" cy="490334"/>
            <a:chOff x="3393871" y="3095626"/>
            <a:chExt cx="2600876" cy="490334"/>
          </a:xfrm>
        </p:grpSpPr>
        <p:sp>
          <p:nvSpPr>
            <p:cNvPr id="42" name="TextBox 42"/>
            <p:cNvSpPr txBox="1"/>
            <p:nvPr/>
          </p:nvSpPr>
          <p:spPr>
            <a:xfrm>
              <a:off x="3393871" y="3095626"/>
              <a:ext cx="2600876"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02</a:t>
              </a:r>
            </a:p>
          </p:txBody>
        </p:sp>
      </p:grpSp>
      <p:grpSp>
        <p:nvGrpSpPr>
          <p:cNvPr id="43" name="Group 43"/>
          <p:cNvGrpSpPr/>
          <p:nvPr/>
        </p:nvGrpSpPr>
        <p:grpSpPr>
          <a:xfrm>
            <a:off x="3393871" y="3729400"/>
            <a:ext cx="2600876" cy="2374592"/>
            <a:chOff x="3393871" y="3729400"/>
            <a:chExt cx="2600876" cy="2374592"/>
          </a:xfrm>
        </p:grpSpPr>
        <p:sp>
          <p:nvSpPr>
            <p:cNvPr id="44" name="TextBox 44"/>
            <p:cNvSpPr txBox="1"/>
            <p:nvPr/>
          </p:nvSpPr>
          <p:spPr>
            <a:xfrm>
              <a:off x="3393871" y="3729400"/>
              <a:ext cx="2600876" cy="2374592"/>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预先危险性分析通常包括对系统进行初步分析、识别潜在危险、评估危险等级和制定相应的控制措施等步骤。</a:t>
              </a:r>
            </a:p>
          </p:txBody>
        </p:sp>
      </p:grpSp>
      <p:grpSp>
        <p:nvGrpSpPr>
          <p:cNvPr id="45" name="Group 45"/>
          <p:cNvGrpSpPr/>
          <p:nvPr/>
        </p:nvGrpSpPr>
        <p:grpSpPr>
          <a:xfrm>
            <a:off x="6168567" y="3095626"/>
            <a:ext cx="2600876" cy="490334"/>
            <a:chOff x="6168567" y="3095626"/>
            <a:chExt cx="2600876" cy="490334"/>
          </a:xfrm>
        </p:grpSpPr>
        <p:sp>
          <p:nvSpPr>
            <p:cNvPr id="46" name="TextBox 46"/>
            <p:cNvSpPr txBox="1"/>
            <p:nvPr/>
          </p:nvSpPr>
          <p:spPr>
            <a:xfrm>
              <a:off x="6168567" y="3095626"/>
              <a:ext cx="2600876"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03</a:t>
              </a:r>
            </a:p>
          </p:txBody>
        </p:sp>
      </p:grpSp>
      <p:grpSp>
        <p:nvGrpSpPr>
          <p:cNvPr id="47" name="Group 47"/>
          <p:cNvGrpSpPr/>
          <p:nvPr/>
        </p:nvGrpSpPr>
        <p:grpSpPr>
          <a:xfrm>
            <a:off x="6168567" y="3729400"/>
            <a:ext cx="2600876" cy="2374592"/>
            <a:chOff x="6168567" y="3729400"/>
            <a:chExt cx="2600876" cy="2374592"/>
          </a:xfrm>
        </p:grpSpPr>
        <p:sp>
          <p:nvSpPr>
            <p:cNvPr id="48" name="TextBox 48"/>
            <p:cNvSpPr txBox="1"/>
            <p:nvPr/>
          </p:nvSpPr>
          <p:spPr>
            <a:xfrm>
              <a:off x="6168567" y="3729400"/>
              <a:ext cx="2600876" cy="2374592"/>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预先危险性分析的优点在于能够全面识别潜在危险，预防事故的发生。</a:t>
              </a:r>
            </a:p>
          </p:txBody>
        </p:sp>
      </p:grpSp>
      <p:grpSp>
        <p:nvGrpSpPr>
          <p:cNvPr id="49" name="Group 49"/>
          <p:cNvGrpSpPr/>
          <p:nvPr/>
        </p:nvGrpSpPr>
        <p:grpSpPr>
          <a:xfrm>
            <a:off x="8931875" y="3095626"/>
            <a:ext cx="2600876" cy="490334"/>
            <a:chOff x="8931875" y="3095626"/>
            <a:chExt cx="2600876" cy="490334"/>
          </a:xfrm>
        </p:grpSpPr>
        <p:sp>
          <p:nvSpPr>
            <p:cNvPr id="50" name="TextBox 50"/>
            <p:cNvSpPr txBox="1"/>
            <p:nvPr/>
          </p:nvSpPr>
          <p:spPr>
            <a:xfrm>
              <a:off x="8931875" y="3095626"/>
              <a:ext cx="2600876"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04</a:t>
              </a:r>
            </a:p>
          </p:txBody>
        </p:sp>
      </p:grpSp>
      <p:grpSp>
        <p:nvGrpSpPr>
          <p:cNvPr id="51" name="Group 51"/>
          <p:cNvGrpSpPr/>
          <p:nvPr/>
        </p:nvGrpSpPr>
        <p:grpSpPr>
          <a:xfrm>
            <a:off x="8931875" y="3729400"/>
            <a:ext cx="2600876" cy="2374592"/>
            <a:chOff x="8931875" y="3729400"/>
            <a:chExt cx="2600876" cy="2374592"/>
          </a:xfrm>
        </p:grpSpPr>
        <p:sp>
          <p:nvSpPr>
            <p:cNvPr id="52" name="TextBox 52"/>
            <p:cNvSpPr txBox="1"/>
            <p:nvPr/>
          </p:nvSpPr>
          <p:spPr>
            <a:xfrm>
              <a:off x="8931875" y="3729400"/>
              <a:ext cx="2600876" cy="2374592"/>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预先危险性分析的缺点在于需要专业的分析人员和充分的数据支持，且分析过程较为复杂。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https://d.book118.com/855240343033011044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2024-09-06T08:42:08.457</cp:lastPrinted>
  <dcterms:created xsi:type="dcterms:W3CDTF">2024-09-06T00:42:08Z</dcterms:created>
  <dcterms:modified xsi:type="dcterms:W3CDTF">2024-09-06T00:42:10Z</dcterms:modified>
</cp:coreProperties>
</file>