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Default Extension="png" ContentType="image/png"/>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671" r:id="rId2"/>
  </p:sldMasterIdLst>
  <p:sldIdLst>
    <p:sldId id="259" r:id="rId3"/>
    <p:sldId id="262" r:id="rId4"/>
    <p:sldId id="265" r:id="rId5"/>
    <p:sldId id="268" r:id="rId6"/>
    <p:sldId id="271" r:id="rId7"/>
    <p:sldId id="274" r:id="rId8"/>
    <p:sldId id="277" r:id="rId9"/>
    <p:sldId id="280" r:id="rId10"/>
    <p:sldId id="283" r:id="rId11"/>
    <p:sldId id="286" r:id="rId12"/>
    <p:sldId id="289" r:id="rId13"/>
    <p:sldId id="292" r:id="rId14"/>
    <p:sldId id="295" r:id="rId15"/>
    <p:sldId id="297" r:id="rId16"/>
  </p:sldIdLst>
  <p:sldSz cx="12192000" cy="6858000"/>
  <p:notesSz cx="6858000" cy="9144000"/>
  <p:custDataLst>
    <p:tags r:id="rId17"/>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tags" Target="tags/tag1.xml" /><Relationship Id="rId18" Type="http://schemas.openxmlformats.org/officeDocument/2006/relationships/presProps" Target="presProps.xml" /><Relationship Id="rId19" Type="http://schemas.openxmlformats.org/officeDocument/2006/relationships/viewProps" Target="viewProps.xml" /><Relationship Id="rId2" Type="http://schemas.openxmlformats.org/officeDocument/2006/relationships/slideMaster" Target="slideMasters/slideMaster2.xml" /><Relationship Id="rId20" Type="http://schemas.openxmlformats.org/officeDocument/2006/relationships/theme" Target="theme/theme1.xml" /><Relationship Id="rId21" Type="http://schemas.openxmlformats.org/officeDocument/2006/relationships/tableStyles" Target="tableStyles.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7.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8.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9.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0.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1.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58443AC6-4358-4D1E-ACF2-AC32F8899C6C}"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50B48B11-18A7-4707-B00F-D046E6EAF57B}"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F47C8086-4B29-4A33-AA63-A70317A71C05}"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FAD6566E-1880-492B-9383-4BC8D912F8B8}"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7DD8F59B-A7C7-41A4-B5BF-528D28E30909}"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7B8D7F0B-3A4F-49D0-973E-CC3EFC638ED4}"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05E61F23-855F-4BEA-AF1B-65400E4C4F01}"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D5A3A85F-C96F-469B-A672-DD0A89C1B74E}"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9BC37F29-9103-40BD-97E6-8612203E037E}"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597A32F8-C7DA-493A-8305-4FACCF9347F7}"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AE458196-ED83-45FA-8EBF-AB901818EE1B}"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1D8BD707-D9CF-40AE-B4C6-C98DA3205C09}" type="datetimeFigureOut">
              <a:rPr lang="en-US" smtClean="0"/>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slideLayout" Target="../slideLayouts/slideLayout21.xml" /><Relationship Id="rId11" Type="http://schemas.openxmlformats.org/officeDocument/2006/relationships/slideLayout" Target="../slideLayouts/slideLayout22.xml" /><Relationship Id="rId12" Type="http://schemas.openxmlformats.org/officeDocument/2006/relationships/theme" Target="../theme/theme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slideLayout" Target="../slideLayouts/slideLayout19.xml" /><Relationship Id="rId9" Type="http://schemas.openxmlformats.org/officeDocument/2006/relationships/slideLayout" Target="../slideLayouts/slideLayout20.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D8BD707-D9CF-40AE-B4C6-C98DA3205C09}" type="datetimeFigureOut">
              <a:rPr lang="en-US" smtClean="0"/>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 Id="rId3" Type="http://schemas.openxmlformats.org/officeDocument/2006/relationships/image" Target="../media/image3.pn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pn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5.jpeg" /><Relationship Id="rId3" Type="http://schemas.openxmlformats.org/officeDocument/2006/relationships/image" Target="../media/image3.pn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6.jpeg" /><Relationship Id="rId3" Type="http://schemas.openxmlformats.org/officeDocument/2006/relationships/image" Target="../media/image7.jpeg" /><Relationship Id="rId4" Type="http://schemas.openxmlformats.org/officeDocument/2006/relationships/image" Target="../media/image8.jpeg" /><Relationship Id="rId5" Type="http://schemas.openxmlformats.org/officeDocument/2006/relationships/image" Target="../media/image3.pn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pn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9.jpeg" /><Relationship Id="rId3" Type="http://schemas.openxmlformats.org/officeDocument/2006/relationships/image" Target="../media/image3.pn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0.jpeg" /><Relationship Id="rId3" Type="http://schemas.openxmlformats.org/officeDocument/2006/relationships/image" Target="../media/image11.jpeg" /><Relationship Id="rId4" Type="http://schemas.openxmlformats.org/officeDocument/2006/relationships/image" Target="../media/image12.jpeg" /><Relationship Id="rId5" Type="http://schemas.openxmlformats.org/officeDocument/2006/relationships/image" Target="../media/image3.png"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3.jpeg" /><Relationship Id="rId3" Type="http://schemas.openxmlformats.org/officeDocument/2006/relationships/image" Target="../media/image14.jpeg" /><Relationship Id="rId4" Type="http://schemas.openxmlformats.org/officeDocument/2006/relationships/image" Target="../media/image15.jpeg" /><Relationship Id="rId5" Type="http://schemas.openxmlformats.org/officeDocument/2006/relationships/image" Target="../media/image3.png"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png"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6.jpeg" /><Relationship Id="rId3" Type="http://schemas.openxmlformats.org/officeDocument/2006/relationships/image" Target="../media/image3.png" /></Relationships>
</file>

<file path=ppt/slides/_rels/slide14.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855312321300011110"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2057400" y="2041982"/>
            <a:ext cx="8077200" cy="2000250"/>
          </a:xfrm>
          <a:prstGeom prst="rect">
            <a:avLst/>
          </a:prstGeom>
        </p:spPr>
        <p:txBody>
          <a:bodyPr vert="horz" wrap="square" lIns="114300" tIns="57150" rIns="114300" bIns="5715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4950" b="1">
                <a:solidFill>
                  <a:srgbClr val="603200"/>
                </a:solidFill>
                <a:latin typeface="Microsoft Yahei"/>
                <a:ea typeface="Microsoft Yahei"/>
                <a:cs typeface="Microsoft Yahei"/>
              </a:rPr>
              <a:t>营销观念分析营销事件</a:t>
            </a:r>
          </a:p>
        </p:txBody>
      </p:sp>
      <p:sp>
        <p:nvSpPr>
          <p:cNvPr id="3" name="TextBox 3"/>
          <p:cNvSpPr txBox="1"/>
          <p:nvPr/>
        </p:nvSpPr>
        <p:spPr>
          <a:xfrm>
            <a:off x="3526541" y="6029318"/>
            <a:ext cx="2343150" cy="50482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2025">
                <a:solidFill>
                  <a:srgbClr val="603200"/>
                </a:solidFill>
                <a:latin typeface="Microsoft Yahei"/>
                <a:ea typeface="Microsoft Yahei"/>
                <a:cs typeface="Microsoft Yahei"/>
              </a:rPr>
              <a:t>汇报人：XXX</a:t>
            </a:r>
          </a:p>
        </p:txBody>
      </p:sp>
      <p:sp>
        <p:nvSpPr>
          <p:cNvPr id="4" name="TextBox 4"/>
          <p:cNvSpPr txBox="1"/>
          <p:nvPr/>
        </p:nvSpPr>
        <p:spPr>
          <a:xfrm>
            <a:off x="5869779" y="6029318"/>
            <a:ext cx="2790825" cy="50482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a:solidFill>
                  <a:srgbClr val="603200"/>
                </a:solidFill>
                <a:latin typeface="Microsoft Yahei"/>
                <a:ea typeface="Microsoft Yahei"/>
                <a:cs typeface="Microsoft Yahei"/>
              </a:rPr>
              <a:t>2024-01-14</a:t>
            </a:r>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tretch>
            <a:fillRect/>
          </a:stretch>
        </p:blipFill>
        <p:spPr>
          <a:xfrm>
            <a:off x="0" y="0"/>
            <a:ext cx="12192000" cy="6858000"/>
          </a:xfrm>
          <a:prstGeom prst="rect">
            <a:avLst/>
          </a:prstGeom>
        </p:spPr>
      </p:pic>
      <p:sp>
        <p:nvSpPr>
          <p:cNvPr id="3" name="AutoShape 3"/>
          <p:cNvSpPr/>
          <p:nvPr/>
        </p:nvSpPr>
        <p:spPr>
          <a:xfrm>
            <a:off x="361950" y="115331"/>
            <a:ext cx="1851660" cy="1145845"/>
          </a:xfrm>
          <a:prstGeom prst="rect">
            <a:avLst/>
          </a:prstGeom>
          <a:noFill/>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sz="5700" b="1">
                <a:solidFill>
                  <a:srgbClr val="FFFFFF">
                    <a:alpha val="100000"/>
                  </a:srgbClr>
                </a:solidFill>
                <a:latin typeface="微软雅黑"/>
                <a:ea typeface="微软雅黑"/>
                <a:cs typeface="微软雅黑"/>
              </a:rPr>
              <a:t>目录</a:t>
            </a:r>
            <a:endParaRPr lang="en-US" sz="1100"/>
          </a:p>
        </p:txBody>
      </p:sp>
      <p:sp>
        <p:nvSpPr>
          <p:cNvPr id="4" name="TextBox 4"/>
          <p:cNvSpPr txBox="1"/>
          <p:nvPr/>
        </p:nvSpPr>
        <p:spPr>
          <a:xfrm>
            <a:off x="649067" y="1768211"/>
            <a:ext cx="8104965" cy="4692015"/>
          </a:xfrm>
          <a:prstGeom prst="rect">
            <a:avLst/>
          </a:prstGeom>
        </p:spPr>
        <p:txBody>
          <a:bodyPr vert="horz" wrap="square" lIns="91440" tIns="45720" rIns="91440" bIns="45720" rtlCol="0" anchor="ctr"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03200" lvl="0" indent="-203200">
              <a:lnSpc>
                <a:spcPct val="140000"/>
              </a:lnSpc>
              <a:spcBef>
                <a:spcPts val="375"/>
              </a:spcBef>
              <a:buFont typeface="Arial"/>
              <a:buChar char="•"/>
            </a:pPr>
            <a:r>
              <a:rPr lang="en-US" sz="2400">
                <a:solidFill>
                  <a:srgbClr val="603200">
                    <a:alpha val="100000"/>
                  </a:srgbClr>
                </a:solidFill>
                <a:latin typeface="Microsoft Yahei"/>
                <a:ea typeface="Microsoft Yahei"/>
                <a:cs typeface="Microsoft Yahei"/>
              </a:rPr>
              <a:t>营销观念概述</a:t>
            </a:r>
          </a:p>
          <a:p>
            <a:pPr marL="203200" lvl="0" indent="-203200">
              <a:lnSpc>
                <a:spcPct val="140000"/>
              </a:lnSpc>
              <a:spcBef>
                <a:spcPts val="375"/>
              </a:spcBef>
              <a:buFont typeface="Arial"/>
              <a:buChar char="•"/>
            </a:pPr>
            <a:r>
              <a:rPr lang="en-US" sz="2400">
                <a:solidFill>
                  <a:srgbClr val="603200">
                    <a:alpha val="100000"/>
                  </a:srgbClr>
                </a:solidFill>
                <a:latin typeface="Microsoft Yahei"/>
                <a:ea typeface="Microsoft Yahei"/>
                <a:cs typeface="Microsoft Yahei"/>
              </a:rPr>
              <a:t>营销事件的分类与特点</a:t>
            </a:r>
          </a:p>
          <a:p>
            <a:pPr marL="203200" lvl="0" indent="-203200">
              <a:lnSpc>
                <a:spcPct val="140000"/>
              </a:lnSpc>
              <a:spcBef>
                <a:spcPts val="375"/>
              </a:spcBef>
              <a:buFont typeface="Arial"/>
              <a:buChar char="•"/>
            </a:pPr>
            <a:r>
              <a:rPr lang="en-US" sz="2400">
                <a:solidFill>
                  <a:srgbClr val="603200">
                    <a:alpha val="100000"/>
                  </a:srgbClr>
                </a:solidFill>
                <a:latin typeface="Microsoft Yahei"/>
                <a:ea typeface="Microsoft Yahei"/>
                <a:cs typeface="Microsoft Yahei"/>
              </a:rPr>
              <a:t>营销观念在营销事件中的应用</a:t>
            </a:r>
          </a:p>
          <a:p>
            <a:pPr marL="203200" lvl="0" indent="-203200">
              <a:lnSpc>
                <a:spcPct val="140000"/>
              </a:lnSpc>
              <a:spcBef>
                <a:spcPts val="375"/>
              </a:spcBef>
              <a:buFont typeface="Arial"/>
              <a:buChar char="•"/>
            </a:pPr>
            <a:r>
              <a:rPr lang="en-US" sz="2400">
                <a:solidFill>
                  <a:srgbClr val="603200">
                    <a:alpha val="100000"/>
                  </a:srgbClr>
                </a:solidFill>
                <a:latin typeface="Microsoft Yahei"/>
                <a:ea typeface="Microsoft Yahei"/>
                <a:cs typeface="Microsoft Yahei"/>
              </a:rPr>
              <a:t>营销观念分析案例研究</a:t>
            </a:r>
          </a:p>
          <a:p>
            <a:pPr marL="203200" lvl="0" indent="-203200">
              <a:lnSpc>
                <a:spcPct val="140000"/>
              </a:lnSpc>
              <a:spcBef>
                <a:spcPts val="375"/>
              </a:spcBef>
              <a:buFont typeface="Arial"/>
              <a:buChar char="•"/>
            </a:pPr>
            <a:r>
              <a:rPr lang="en-US" sz="2400">
                <a:solidFill>
                  <a:srgbClr val="603200">
                    <a:alpha val="100000"/>
                  </a:srgbClr>
                </a:solidFill>
                <a:latin typeface="Microsoft Yahei"/>
                <a:ea typeface="Microsoft Yahei"/>
                <a:cs typeface="Microsoft Yahei"/>
              </a:rPr>
              <a:t>未来营销观念的发展趋势</a:t>
            </a:r>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2393306" y="1622307"/>
            <a:ext cx="7405389" cy="1138956"/>
          </a:xfrm>
          <a:prstGeom prst="rect">
            <a:avLst/>
          </a:prstGeom>
        </p:spPr>
        <p:txBody>
          <a:bodyPr wrap="square" lIns="66008" tIns="33052" rIns="66008" bIns="33052"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80000"/>
              </a:lnSpc>
            </a:pPr>
            <a:r>
              <a:rPr lang="en-US" sz="5700" b="1">
                <a:solidFill>
                  <a:schemeClr val="lt2">
                    <a:alpha val="100000"/>
                  </a:schemeClr>
                </a:solidFill>
                <a:latin typeface="Microsoft Yahei"/>
                <a:ea typeface="Microsoft Yahei"/>
                <a:cs typeface="Microsoft Yahei"/>
              </a:rPr>
              <a:t>01</a:t>
            </a:r>
          </a:p>
        </p:txBody>
      </p:sp>
      <p:sp>
        <p:nvSpPr>
          <p:cNvPr id="3" name="TextBox 3"/>
          <p:cNvSpPr txBox="1"/>
          <p:nvPr/>
        </p:nvSpPr>
        <p:spPr>
          <a:xfrm>
            <a:off x="2373212" y="2609673"/>
            <a:ext cx="7450455" cy="1805940"/>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spcBef>
                <a:spcPts val="375"/>
              </a:spcBef>
            </a:pPr>
            <a:r>
              <a:rPr lang="en-US" sz="4500" b="1">
                <a:solidFill>
                  <a:srgbClr val="603200"/>
                </a:solidFill>
                <a:latin typeface="Microsoft Yahei"/>
                <a:ea typeface="Microsoft Yahei"/>
                <a:cs typeface="Microsoft Yahei"/>
              </a:rPr>
              <a:t>营销观念概述</a:t>
            </a:r>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rcRect t="8207" b="8207"/>
          <a:stretch>
            <a:fillRect/>
          </a:stretch>
        </p:blipFill>
        <p:spPr>
          <a:xfrm>
            <a:off x="3909691" y="1250241"/>
            <a:ext cx="7848600" cy="5248275"/>
          </a:xfrm>
          <a:prstGeom prst="rect">
            <a:avLst/>
          </a:prstGeom>
        </p:spPr>
      </p:pic>
      <p:sp>
        <p:nvSpPr>
          <p:cNvPr id="3" name="AutoShape 3"/>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AutoShape 5"/>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TextBox 23"/>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solidFill>
                <a:latin typeface="Microsoft Yahei"/>
                <a:ea typeface="Microsoft Yahei"/>
                <a:cs typeface="Microsoft Yahei"/>
              </a:rPr>
              <a:t>营销观念的定义</a:t>
            </a:r>
          </a:p>
        </p:txBody>
      </p:sp>
      <p:sp>
        <p:nvSpPr>
          <p:cNvPr id="24" name="AutoShape 24"/>
          <p:cNvSpPr/>
          <p:nvPr/>
        </p:nvSpPr>
        <p:spPr>
          <a:xfrm>
            <a:off x="454963" y="3878730"/>
            <a:ext cx="3974251" cy="2162291"/>
          </a:xfrm>
          <a:prstGeom prst="rect">
            <a:avLst/>
          </a:prstGeom>
          <a:solidFill>
            <a:schemeClr val="accent1">
              <a:lumMod val="75000"/>
              <a:alpha val="76862"/>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563624" y="1510084"/>
            <a:ext cx="2936423" cy="1604591"/>
          </a:xfrm>
          <a:prstGeom prst="rect">
            <a:avLst/>
          </a:prstGeom>
          <a:noFill/>
        </p:spPr>
        <p:txBody>
          <a:bodyPr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270"/>
              </a:spcBef>
              <a:defRPr/>
            </a:pPr>
            <a:r>
              <a:rPr lang="en-US" sz="1350">
                <a:solidFill>
                  <a:schemeClr val="dk1"/>
                </a:solidFill>
                <a:latin typeface="Microsoft Yahei"/>
                <a:ea typeface="Microsoft Yahei"/>
                <a:cs typeface="Microsoft Yahei"/>
              </a:rPr>
              <a:t>营销观念是一种以消费者需求为中心的企业经营哲学，它强调企业的一切活动都应满足消费者的需求，并致力于建立长期关系和忠诚度。</a:t>
            </a:r>
            <a:endParaRPr lang="en-US" sz="1100"/>
          </a:p>
        </p:txBody>
      </p:sp>
      <p:sp>
        <p:nvSpPr>
          <p:cNvPr id="26" name="AutoShape 26"/>
          <p:cNvSpPr/>
          <p:nvPr/>
        </p:nvSpPr>
        <p:spPr>
          <a:xfrm>
            <a:off x="590191" y="4157580"/>
            <a:ext cx="3052052" cy="1604591"/>
          </a:xfrm>
          <a:prstGeom prst="rect">
            <a:avLst/>
          </a:prstGeom>
          <a:noFill/>
        </p:spPr>
        <p:txBody>
          <a:bodyPr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270"/>
              </a:spcBef>
              <a:defRPr/>
            </a:pPr>
            <a:r>
              <a:rPr lang="en-US" sz="1350">
                <a:solidFill>
                  <a:srgbClr val="FFFFFF"/>
                </a:solidFill>
                <a:latin typeface="Microsoft Yahei"/>
                <a:ea typeface="Microsoft Yahei"/>
                <a:cs typeface="Microsoft Yahei"/>
              </a:rPr>
              <a:t>营销观念的核心理念是顾客至上，企业需要了解和满足消费者的需求，并通过提供优质的产品和服务来赢得消费者的信任和忠诚。</a:t>
            </a:r>
            <a:endParaRPr lang="en-US" sz="1100"/>
          </a:p>
        </p:txBody>
      </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sp>
        <p:nvSpPr>
          <p:cNvPr id="2" name="AutoShape 2"/>
          <p:cNvSpPr/>
          <p:nvPr/>
        </p:nvSpPr>
        <p:spPr>
          <a:xfrm>
            <a:off x="3485416" y="3075841"/>
            <a:ext cx="1954703" cy="1969616"/>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5660673" y="3426081"/>
            <a:ext cx="2699191" cy="271978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5288494" y="1513149"/>
            <a:ext cx="1721774" cy="172177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280421" y="2711491"/>
            <a:ext cx="3039989" cy="12573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20000"/>
              </a:lnSpc>
            </a:pPr>
            <a:r>
              <a:rPr lang="en-US" sz="1500">
                <a:solidFill>
                  <a:schemeClr val="dk1"/>
                </a:solidFill>
                <a:latin typeface="Microsoft Yahei"/>
                <a:ea typeface="Microsoft Yahei"/>
                <a:cs typeface="Microsoft Yahei"/>
              </a:rPr>
              <a:t>在竞争激烈的市场环境中，企业需要关注消费者的需求和期望，并通过满足这些需求来获得竞争优势。</a:t>
            </a:r>
          </a:p>
        </p:txBody>
      </p:sp>
      <p:pic>
        <p:nvPicPr>
          <p:cNvPr id="6" name="Picture 6"/>
          <p:cNvPicPr>
            <a:picLocks noChangeAspect="1"/>
          </p:cNvPicPr>
          <p:nvPr/>
        </p:nvPicPr>
        <p:blipFill>
          <a:blip r:embed="rId2"/>
          <a:srcRect l="12524" r="12524"/>
          <a:stretch>
            <a:fillRect/>
          </a:stretch>
        </p:blipFill>
        <p:spPr>
          <a:xfrm>
            <a:off x="5399254" y="1623909"/>
            <a:ext cx="1500254" cy="1500254"/>
          </a:xfrm>
          <a:prstGeom prst="ellipse">
            <a:avLst/>
          </a:prstGeom>
        </p:spPr>
      </p:pic>
      <p:sp>
        <p:nvSpPr>
          <p:cNvPr id="7" name="TextBox 7"/>
          <p:cNvSpPr txBox="1"/>
          <p:nvPr/>
        </p:nvSpPr>
        <p:spPr>
          <a:xfrm>
            <a:off x="613814" y="2226284"/>
            <a:ext cx="2703493"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77000"/>
              </a:lnSpc>
            </a:pPr>
            <a:r>
              <a:rPr lang="en-US" sz="2325" b="1">
                <a:solidFill>
                  <a:schemeClr val="accent1"/>
                </a:solidFill>
                <a:latin typeface="Microsoft Yahei"/>
                <a:ea typeface="Microsoft Yahei"/>
                <a:cs typeface="Microsoft Yahei"/>
              </a:rPr>
              <a:t>提高企业竞争力</a:t>
            </a:r>
          </a:p>
        </p:txBody>
      </p:sp>
      <p:sp>
        <p:nvSpPr>
          <p:cNvPr id="8" name="TextBox 8"/>
          <p:cNvSpPr txBox="1"/>
          <p:nvPr/>
        </p:nvSpPr>
        <p:spPr>
          <a:xfrm>
            <a:off x="7300757" y="1971492"/>
            <a:ext cx="3121877" cy="128739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solidFill>
                <a:latin typeface="Microsoft Yahei"/>
                <a:ea typeface="Microsoft Yahei"/>
                <a:cs typeface="Microsoft Yahei"/>
              </a:rPr>
              <a:t>通过满足消费者需求和提供优质的产品和服务，企业可以建立品牌忠诚度，从而保持市场份额和增加销售。</a:t>
            </a:r>
          </a:p>
        </p:txBody>
      </p:sp>
      <p:sp>
        <p:nvSpPr>
          <p:cNvPr id="9" name="TextBox 9"/>
          <p:cNvSpPr txBox="1"/>
          <p:nvPr/>
        </p:nvSpPr>
        <p:spPr>
          <a:xfrm>
            <a:off x="7300757" y="1513149"/>
            <a:ext cx="2703493"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325" b="1">
                <a:solidFill>
                  <a:schemeClr val="accent1"/>
                </a:solidFill>
                <a:latin typeface="Microsoft Yahei"/>
                <a:ea typeface="Microsoft Yahei"/>
                <a:cs typeface="Microsoft Yahei"/>
              </a:rPr>
              <a:t>创造品牌忠诚度</a:t>
            </a:r>
          </a:p>
        </p:txBody>
      </p:sp>
      <p:pic>
        <p:nvPicPr>
          <p:cNvPr id="10" name="Picture 10"/>
          <p:cNvPicPr>
            <a:picLocks noChangeAspect="1"/>
          </p:cNvPicPr>
          <p:nvPr/>
        </p:nvPicPr>
        <p:blipFill>
          <a:blip r:embed="rId3"/>
          <a:srcRect l="12524" r="12524"/>
          <a:stretch>
            <a:fillRect/>
          </a:stretch>
        </p:blipFill>
        <p:spPr>
          <a:xfrm>
            <a:off x="5820154" y="3595858"/>
            <a:ext cx="2380229" cy="2380229"/>
          </a:xfrm>
          <a:prstGeom prst="ellipse">
            <a:avLst/>
          </a:prstGeom>
        </p:spPr>
      </p:pic>
      <p:pic>
        <p:nvPicPr>
          <p:cNvPr id="11" name="Picture 11"/>
          <p:cNvPicPr>
            <a:picLocks noChangeAspect="1"/>
          </p:cNvPicPr>
          <p:nvPr/>
        </p:nvPicPr>
        <p:blipFill>
          <a:blip r:embed="rId4"/>
          <a:srcRect l="1538" r="1538"/>
          <a:stretch>
            <a:fillRect/>
          </a:stretch>
        </p:blipFill>
        <p:spPr>
          <a:xfrm>
            <a:off x="3637042" y="3234923"/>
            <a:ext cx="1651452" cy="1651452"/>
          </a:xfrm>
          <a:prstGeom prst="ellipse">
            <a:avLst/>
          </a:prstGeom>
        </p:spPr>
      </p:pic>
      <p:sp>
        <p:nvSpPr>
          <p:cNvPr id="12" name="TextBox 12"/>
          <p:cNvSpPr txBox="1"/>
          <p:nvPr/>
        </p:nvSpPr>
        <p:spPr>
          <a:xfrm>
            <a:off x="8621512" y="4777233"/>
            <a:ext cx="3219450" cy="12573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solidFill>
                <a:latin typeface="Microsoft Yahei"/>
                <a:ea typeface="Microsoft Yahei"/>
                <a:cs typeface="Microsoft Yahei"/>
              </a:rPr>
              <a:t>营销观念鼓励企业不断关注市场变化和消费者需求，这有助于推动企业不断创新和改进产品和服务。</a:t>
            </a:r>
          </a:p>
        </p:txBody>
      </p:sp>
      <p:sp>
        <p:nvSpPr>
          <p:cNvPr id="13" name="TextBox 13"/>
          <p:cNvSpPr txBox="1"/>
          <p:nvPr/>
        </p:nvSpPr>
        <p:spPr>
          <a:xfrm>
            <a:off x="8621512" y="4318890"/>
            <a:ext cx="2703493"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325" b="1">
                <a:solidFill>
                  <a:schemeClr val="accent1"/>
                </a:solidFill>
                <a:latin typeface="Microsoft Yahei"/>
                <a:ea typeface="Microsoft Yahei"/>
                <a:cs typeface="Microsoft Yahei"/>
              </a:rPr>
              <a:t>促进企业创新</a:t>
            </a:r>
          </a:p>
        </p:txBody>
      </p:sp>
      <p:sp>
        <p:nvSpPr>
          <p:cNvPr id="14" name="AutoShape 14"/>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TextBox 34"/>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solidFill>
                <a:latin typeface="Microsoft Yahei"/>
                <a:ea typeface="Microsoft Yahei"/>
                <a:cs typeface="Microsoft Yahei"/>
              </a:rPr>
              <a:t>营销观念的重要性</a:t>
            </a:r>
          </a:p>
        </p:txBody>
      </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Freeform 2"/>
          <p:cNvSpPr/>
          <p:nvPr/>
        </p:nvSpPr>
        <p:spPr>
          <a:xfrm>
            <a:off x="2215756" y="2976816"/>
            <a:ext cx="2043577" cy="266384"/>
          </a:xfrm>
          <a:custGeom>
            <a:rect l="l" t="t" r="r" b="b"/>
            <a:pathLst>
              <a:path w="7631" h="997">
                <a:moveTo>
                  <a:pt x="0" y="374"/>
                </a:moveTo>
                <a:lnTo>
                  <a:pt x="6883" y="374"/>
                </a:lnTo>
                <a:lnTo>
                  <a:pt x="6765" y="0"/>
                </a:lnTo>
                <a:lnTo>
                  <a:pt x="7631" y="498"/>
                </a:lnTo>
                <a:lnTo>
                  <a:pt x="6765" y="997"/>
                </a:lnTo>
                <a:lnTo>
                  <a:pt x="6883" y="622"/>
                </a:lnTo>
                <a:lnTo>
                  <a:pt x="0" y="622"/>
                </a:lnTo>
                <a:lnTo>
                  <a:pt x="0" y="374"/>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Freeform 3"/>
          <p:cNvSpPr/>
          <p:nvPr/>
        </p:nvSpPr>
        <p:spPr>
          <a:xfrm>
            <a:off x="2215756" y="4343931"/>
            <a:ext cx="2043577" cy="268329"/>
          </a:xfrm>
          <a:custGeom>
            <a:rect l="l" t="t" r="r" b="b"/>
            <a:pathLst>
              <a:path w="7631" h="997">
                <a:moveTo>
                  <a:pt x="6883" y="375"/>
                </a:moveTo>
                <a:lnTo>
                  <a:pt x="6765" y="0"/>
                </a:lnTo>
                <a:lnTo>
                  <a:pt x="7631" y="499"/>
                </a:lnTo>
                <a:lnTo>
                  <a:pt x="6765" y="997"/>
                </a:lnTo>
                <a:lnTo>
                  <a:pt x="6883" y="623"/>
                </a:lnTo>
                <a:lnTo>
                  <a:pt x="0" y="623"/>
                </a:lnTo>
                <a:lnTo>
                  <a:pt x="0" y="375"/>
                </a:lnTo>
                <a:lnTo>
                  <a:pt x="6883" y="375"/>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Freeform 4"/>
          <p:cNvSpPr/>
          <p:nvPr/>
        </p:nvSpPr>
        <p:spPr>
          <a:xfrm>
            <a:off x="2215756" y="1789944"/>
            <a:ext cx="178886" cy="1425253"/>
          </a:xfrm>
          <a:custGeom>
            <a:rect l="l" t="t" r="r" b="b"/>
            <a:pathLst>
              <a:path w="669" h="5308">
                <a:moveTo>
                  <a:pt x="669" y="182"/>
                </a:moveTo>
                <a:cubicBezTo>
                  <a:pt x="415" y="431"/>
                  <a:pt x="256" y="778"/>
                  <a:pt x="256" y="1160"/>
                </a:cubicBezTo>
                <a:lnTo>
                  <a:pt x="256" y="5308"/>
                </a:lnTo>
                <a:lnTo>
                  <a:pt x="0" y="5308"/>
                </a:lnTo>
                <a:lnTo>
                  <a:pt x="0" y="1148"/>
                </a:lnTo>
                <a:cubicBezTo>
                  <a:pt x="0" y="699"/>
                  <a:pt x="187" y="292"/>
                  <a:pt x="486" y="0"/>
                </a:cubicBezTo>
                <a:lnTo>
                  <a:pt x="669" y="182"/>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Freeform 5"/>
          <p:cNvSpPr/>
          <p:nvPr/>
        </p:nvSpPr>
        <p:spPr>
          <a:xfrm>
            <a:off x="2346029" y="1566343"/>
            <a:ext cx="1913301" cy="272217"/>
          </a:xfrm>
          <a:custGeom>
            <a:rect l="l" t="t" r="r" b="b"/>
            <a:pathLst>
              <a:path w="7145" h="1015">
                <a:moveTo>
                  <a:pt x="6397" y="375"/>
                </a:moveTo>
                <a:lnTo>
                  <a:pt x="6279" y="0"/>
                </a:lnTo>
                <a:lnTo>
                  <a:pt x="7145" y="499"/>
                </a:lnTo>
                <a:lnTo>
                  <a:pt x="6279" y="997"/>
                </a:lnTo>
                <a:lnTo>
                  <a:pt x="6397" y="623"/>
                </a:lnTo>
                <a:lnTo>
                  <a:pt x="1140" y="623"/>
                </a:lnTo>
                <a:cubicBezTo>
                  <a:pt x="769" y="623"/>
                  <a:pt x="430" y="773"/>
                  <a:pt x="183" y="1015"/>
                </a:cubicBezTo>
                <a:lnTo>
                  <a:pt x="0" y="833"/>
                </a:lnTo>
                <a:cubicBezTo>
                  <a:pt x="290" y="550"/>
                  <a:pt x="686" y="375"/>
                  <a:pt x="1120" y="375"/>
                </a:cubicBezTo>
                <a:lnTo>
                  <a:pt x="6397" y="375"/>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Freeform 6"/>
          <p:cNvSpPr/>
          <p:nvPr/>
        </p:nvSpPr>
        <p:spPr>
          <a:xfrm>
            <a:off x="2215756" y="4372893"/>
            <a:ext cx="178886" cy="1425253"/>
          </a:xfrm>
          <a:custGeom>
            <a:rect l="l" t="t" r="r" b="b"/>
            <a:pathLst>
              <a:path w="669" h="5309">
                <a:moveTo>
                  <a:pt x="256" y="0"/>
                </a:moveTo>
                <a:lnTo>
                  <a:pt x="256" y="4149"/>
                </a:lnTo>
                <a:cubicBezTo>
                  <a:pt x="256" y="4531"/>
                  <a:pt x="415" y="4878"/>
                  <a:pt x="669" y="5127"/>
                </a:cubicBezTo>
                <a:lnTo>
                  <a:pt x="486" y="5309"/>
                </a:lnTo>
                <a:cubicBezTo>
                  <a:pt x="187" y="5017"/>
                  <a:pt x="0" y="4610"/>
                  <a:pt x="0" y="4161"/>
                </a:cubicBezTo>
                <a:lnTo>
                  <a:pt x="0" y="0"/>
                </a:lnTo>
                <a:lnTo>
                  <a:pt x="256"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Freeform 7"/>
          <p:cNvSpPr/>
          <p:nvPr/>
        </p:nvSpPr>
        <p:spPr>
          <a:xfrm>
            <a:off x="2346029" y="5747599"/>
            <a:ext cx="1913301" cy="274161"/>
          </a:xfrm>
          <a:custGeom>
            <a:rect l="l" t="t" r="r" b="b"/>
            <a:pathLst>
              <a:path w="7145" h="1015">
                <a:moveTo>
                  <a:pt x="6397" y="392"/>
                </a:moveTo>
                <a:lnTo>
                  <a:pt x="6279" y="18"/>
                </a:lnTo>
                <a:lnTo>
                  <a:pt x="7145" y="516"/>
                </a:lnTo>
                <a:lnTo>
                  <a:pt x="6279" y="1015"/>
                </a:lnTo>
                <a:lnTo>
                  <a:pt x="6397" y="640"/>
                </a:lnTo>
                <a:lnTo>
                  <a:pt x="1120" y="640"/>
                </a:lnTo>
                <a:cubicBezTo>
                  <a:pt x="686" y="640"/>
                  <a:pt x="290" y="465"/>
                  <a:pt x="0" y="182"/>
                </a:cubicBezTo>
                <a:lnTo>
                  <a:pt x="183" y="0"/>
                </a:lnTo>
                <a:cubicBezTo>
                  <a:pt x="430" y="242"/>
                  <a:pt x="769" y="392"/>
                  <a:pt x="1140" y="392"/>
                </a:cubicBezTo>
                <a:lnTo>
                  <a:pt x="6397" y="392"/>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1171292" y="2749588"/>
            <a:ext cx="2088928" cy="2088928"/>
          </a:xfrm>
          <a:prstGeom prst="ellipse">
            <a:avLst/>
          </a:prstGeom>
          <a:solidFill>
            <a:schemeClr val="accent1">
              <a:lumMod val="40000"/>
              <a:lumOff val="6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Freeform 9"/>
          <p:cNvSpPr/>
          <p:nvPr/>
        </p:nvSpPr>
        <p:spPr>
          <a:xfrm>
            <a:off x="1978060" y="3564785"/>
            <a:ext cx="482346" cy="478631"/>
          </a:xfrm>
          <a:custGeom>
            <a:rect l="l" t="t" r="r" b="b"/>
            <a:pathLst>
              <a:path w="55" h="55">
                <a:moveTo>
                  <a:pt x="47" y="27"/>
                </a:moveTo>
                <a:cubicBezTo>
                  <a:pt x="47" y="38"/>
                  <a:pt x="38" y="46"/>
                  <a:pt x="28" y="46"/>
                </a:cubicBezTo>
                <a:cubicBezTo>
                  <a:pt x="18" y="46"/>
                  <a:pt x="9" y="38"/>
                  <a:pt x="9" y="27"/>
                </a:cubicBezTo>
                <a:cubicBezTo>
                  <a:pt x="9" y="17"/>
                  <a:pt x="18" y="9"/>
                  <a:pt x="28" y="9"/>
                </a:cubicBezTo>
                <a:cubicBezTo>
                  <a:pt x="31" y="9"/>
                  <a:pt x="35" y="10"/>
                  <a:pt x="38" y="11"/>
                </a:cubicBezTo>
                <a:cubicBezTo>
                  <a:pt x="44" y="5"/>
                  <a:pt x="44" y="5"/>
                  <a:pt x="44" y="5"/>
                </a:cubicBezTo>
                <a:cubicBezTo>
                  <a:pt x="39" y="2"/>
                  <a:pt x="34" y="0"/>
                  <a:pt x="28" y="0"/>
                </a:cubicBezTo>
                <a:cubicBezTo>
                  <a:pt x="13" y="0"/>
                  <a:pt x="0" y="12"/>
                  <a:pt x="0" y="27"/>
                </a:cubicBezTo>
                <a:cubicBezTo>
                  <a:pt x="0" y="43"/>
                  <a:pt x="13" y="55"/>
                  <a:pt x="28" y="55"/>
                </a:cubicBezTo>
                <a:cubicBezTo>
                  <a:pt x="43" y="55"/>
                  <a:pt x="55" y="43"/>
                  <a:pt x="55" y="27"/>
                </a:cubicBezTo>
                <a:cubicBezTo>
                  <a:pt x="55" y="21"/>
                  <a:pt x="53" y="16"/>
                  <a:pt x="50" y="11"/>
                </a:cubicBezTo>
                <a:cubicBezTo>
                  <a:pt x="44" y="18"/>
                  <a:pt x="44" y="18"/>
                  <a:pt x="44" y="18"/>
                </a:cubicBezTo>
                <a:cubicBezTo>
                  <a:pt x="46" y="21"/>
                  <a:pt x="47" y="24"/>
                  <a:pt x="47" y="27"/>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Freeform 10"/>
          <p:cNvSpPr/>
          <p:nvPr/>
        </p:nvSpPr>
        <p:spPr>
          <a:xfrm>
            <a:off x="2147414" y="3730520"/>
            <a:ext cx="154591" cy="147257"/>
          </a:xfrm>
          <a:custGeom>
            <a:rect l="l" t="t" r="r" b="b"/>
            <a:pathLst>
              <a:path w="18" h="17">
                <a:moveTo>
                  <a:pt x="12" y="0"/>
                </a:moveTo>
                <a:cubicBezTo>
                  <a:pt x="11" y="0"/>
                  <a:pt x="10" y="0"/>
                  <a:pt x="9" y="0"/>
                </a:cubicBezTo>
                <a:cubicBezTo>
                  <a:pt x="4" y="0"/>
                  <a:pt x="0" y="4"/>
                  <a:pt x="0" y="8"/>
                </a:cubicBezTo>
                <a:cubicBezTo>
                  <a:pt x="0" y="13"/>
                  <a:pt x="4" y="17"/>
                  <a:pt x="9" y="17"/>
                </a:cubicBezTo>
                <a:cubicBezTo>
                  <a:pt x="14" y="17"/>
                  <a:pt x="18" y="13"/>
                  <a:pt x="18" y="8"/>
                </a:cubicBezTo>
                <a:cubicBezTo>
                  <a:pt x="18" y="7"/>
                  <a:pt x="17" y="6"/>
                  <a:pt x="17" y="5"/>
                </a:cubicBezTo>
                <a:cubicBezTo>
                  <a:pt x="9" y="9"/>
                  <a:pt x="9" y="9"/>
                  <a:pt x="9" y="9"/>
                </a:cubicBezTo>
                <a:lnTo>
                  <a:pt x="12"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Freeform 11"/>
          <p:cNvSpPr/>
          <p:nvPr/>
        </p:nvSpPr>
        <p:spPr>
          <a:xfrm>
            <a:off x="1797656" y="3380762"/>
            <a:ext cx="854202" cy="846773"/>
          </a:xfrm>
          <a:custGeom>
            <a:rect l="l" t="t" r="r" b="b"/>
            <a:pathLst>
              <a:path w="98" h="97">
                <a:moveTo>
                  <a:pt x="82" y="22"/>
                </a:moveTo>
                <a:cubicBezTo>
                  <a:pt x="80" y="23"/>
                  <a:pt x="80" y="23"/>
                  <a:pt x="80" y="23"/>
                </a:cubicBezTo>
                <a:cubicBezTo>
                  <a:pt x="86" y="30"/>
                  <a:pt x="89" y="39"/>
                  <a:pt x="89" y="48"/>
                </a:cubicBezTo>
                <a:cubicBezTo>
                  <a:pt x="89" y="71"/>
                  <a:pt x="71" y="88"/>
                  <a:pt x="49" y="88"/>
                </a:cubicBezTo>
                <a:cubicBezTo>
                  <a:pt x="27" y="88"/>
                  <a:pt x="9" y="71"/>
                  <a:pt x="9" y="48"/>
                </a:cubicBezTo>
                <a:cubicBezTo>
                  <a:pt x="9" y="26"/>
                  <a:pt x="27" y="8"/>
                  <a:pt x="49" y="8"/>
                </a:cubicBezTo>
                <a:cubicBezTo>
                  <a:pt x="58" y="8"/>
                  <a:pt x="67" y="12"/>
                  <a:pt x="74" y="17"/>
                </a:cubicBezTo>
                <a:cubicBezTo>
                  <a:pt x="76" y="15"/>
                  <a:pt x="76" y="15"/>
                  <a:pt x="76" y="15"/>
                </a:cubicBezTo>
                <a:cubicBezTo>
                  <a:pt x="76" y="8"/>
                  <a:pt x="76" y="8"/>
                  <a:pt x="76" y="8"/>
                </a:cubicBezTo>
                <a:cubicBezTo>
                  <a:pt x="68" y="3"/>
                  <a:pt x="59" y="0"/>
                  <a:pt x="49" y="0"/>
                </a:cubicBezTo>
                <a:cubicBezTo>
                  <a:pt x="22" y="0"/>
                  <a:pt x="0" y="22"/>
                  <a:pt x="0" y="48"/>
                </a:cubicBezTo>
                <a:cubicBezTo>
                  <a:pt x="0" y="75"/>
                  <a:pt x="22" y="97"/>
                  <a:pt x="49" y="97"/>
                </a:cubicBezTo>
                <a:cubicBezTo>
                  <a:pt x="76" y="97"/>
                  <a:pt x="98" y="75"/>
                  <a:pt x="98" y="48"/>
                </a:cubicBezTo>
                <a:cubicBezTo>
                  <a:pt x="98" y="38"/>
                  <a:pt x="95" y="29"/>
                  <a:pt x="89" y="21"/>
                </a:cubicBezTo>
                <a:lnTo>
                  <a:pt x="82" y="22"/>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Freeform 12"/>
          <p:cNvSpPr/>
          <p:nvPr/>
        </p:nvSpPr>
        <p:spPr>
          <a:xfrm>
            <a:off x="2224757" y="3303419"/>
            <a:ext cx="504349" cy="497015"/>
          </a:xfrm>
          <a:custGeom>
            <a:rect l="l" t="t" r="r" b="b"/>
            <a:pathLst>
              <a:path w="137" h="135">
                <a:moveTo>
                  <a:pt x="104" y="30"/>
                </a:moveTo>
                <a:lnTo>
                  <a:pt x="106" y="0"/>
                </a:lnTo>
                <a:lnTo>
                  <a:pt x="87" y="16"/>
                </a:lnTo>
                <a:lnTo>
                  <a:pt x="71" y="35"/>
                </a:lnTo>
                <a:lnTo>
                  <a:pt x="69" y="59"/>
                </a:lnTo>
                <a:lnTo>
                  <a:pt x="40" y="90"/>
                </a:lnTo>
                <a:lnTo>
                  <a:pt x="14" y="116"/>
                </a:lnTo>
                <a:lnTo>
                  <a:pt x="0" y="135"/>
                </a:lnTo>
                <a:lnTo>
                  <a:pt x="19" y="123"/>
                </a:lnTo>
                <a:lnTo>
                  <a:pt x="45" y="97"/>
                </a:lnTo>
                <a:lnTo>
                  <a:pt x="76" y="66"/>
                </a:lnTo>
                <a:lnTo>
                  <a:pt x="102" y="66"/>
                </a:lnTo>
                <a:lnTo>
                  <a:pt x="118" y="47"/>
                </a:lnTo>
                <a:lnTo>
                  <a:pt x="137" y="30"/>
                </a:lnTo>
                <a:lnTo>
                  <a:pt x="104" y="3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TextBox 33"/>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solidFill>
                <a:latin typeface="Microsoft Yahei"/>
                <a:ea typeface="Microsoft Yahei"/>
                <a:cs typeface="Microsoft Yahei"/>
              </a:rPr>
              <a:t>营销观念的历史演变</a:t>
            </a:r>
          </a:p>
        </p:txBody>
      </p:sp>
      <p:sp>
        <p:nvSpPr>
          <p:cNvPr id="34" name="AutoShape 34"/>
          <p:cNvSpPr/>
          <p:nvPr/>
        </p:nvSpPr>
        <p:spPr>
          <a:xfrm>
            <a:off x="4435504" y="1548259"/>
            <a:ext cx="6293068" cy="826777"/>
          </a:xfrm>
          <a:prstGeom prst="rect">
            <a:avLst/>
          </a:prstGeom>
          <a:solidFill>
            <a:schemeClr val="accent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4435504" y="1110481"/>
            <a:ext cx="6293068" cy="488655"/>
          </a:xfrm>
          <a:prstGeom prst="rect">
            <a:avLst/>
          </a:prstGeom>
          <a:solidFill>
            <a:schemeClr val="accent1">
              <a:lumMod val="40000"/>
              <a:lumOff val="6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TextBox 36"/>
          <p:cNvSpPr txBox="1"/>
          <p:nvPr/>
        </p:nvSpPr>
        <p:spPr>
          <a:xfrm>
            <a:off x="4594260" y="1108803"/>
            <a:ext cx="5820489" cy="490334"/>
          </a:xfrm>
          <a:prstGeom prst="rect">
            <a:avLst/>
          </a:prstGeom>
        </p:spPr>
        <p:txBody>
          <a:bodyPr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en-US" sz="2025" b="1">
                <a:solidFill>
                  <a:schemeClr val="accent3">
                    <a:alpha val="100000"/>
                  </a:schemeClr>
                </a:solidFill>
                <a:latin typeface="Microsoft Yahei"/>
                <a:ea typeface="Microsoft Yahei"/>
                <a:cs typeface="Microsoft Yahei"/>
              </a:rPr>
              <a:t>生产观念</a:t>
            </a:r>
          </a:p>
        </p:txBody>
      </p:sp>
      <p:sp>
        <p:nvSpPr>
          <p:cNvPr id="37" name="TextBox 37"/>
          <p:cNvSpPr txBox="1"/>
          <p:nvPr/>
        </p:nvSpPr>
        <p:spPr>
          <a:xfrm>
            <a:off x="4594260" y="1548259"/>
            <a:ext cx="5909681" cy="802744"/>
          </a:xfrm>
          <a:prstGeom prst="rect">
            <a:avLst/>
          </a:prstGeom>
        </p:spPr>
        <p:txBody>
          <a:bodyPr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en-US" sz="1500">
                <a:solidFill>
                  <a:srgbClr val="060001">
                    <a:alpha val="100000"/>
                  </a:srgbClr>
                </a:solidFill>
                <a:latin typeface="Microsoft Yahei"/>
                <a:ea typeface="Microsoft Yahei"/>
                <a:cs typeface="Microsoft Yahei"/>
              </a:rPr>
              <a:t>早期的企业经营观念以生产为中心，认为只要有足够的产品供应，消费者就会购买。</a:t>
            </a:r>
          </a:p>
        </p:txBody>
      </p:sp>
      <p:sp>
        <p:nvSpPr>
          <p:cNvPr id="38" name="AutoShape 38"/>
          <p:cNvSpPr/>
          <p:nvPr/>
        </p:nvSpPr>
        <p:spPr>
          <a:xfrm>
            <a:off x="4435504" y="2916347"/>
            <a:ext cx="6293068" cy="826777"/>
          </a:xfrm>
          <a:prstGeom prst="rect">
            <a:avLst/>
          </a:prstGeom>
          <a:solidFill>
            <a:schemeClr val="accent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4435504" y="2478570"/>
            <a:ext cx="6293068" cy="488655"/>
          </a:xfrm>
          <a:prstGeom prst="rect">
            <a:avLst/>
          </a:prstGeom>
          <a:solidFill>
            <a:schemeClr val="accent1">
              <a:lumMod val="40000"/>
              <a:lumOff val="6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TextBox 40"/>
          <p:cNvSpPr txBox="1"/>
          <p:nvPr/>
        </p:nvSpPr>
        <p:spPr>
          <a:xfrm>
            <a:off x="4594260" y="2476892"/>
            <a:ext cx="5820489" cy="490334"/>
          </a:xfrm>
          <a:prstGeom prst="rect">
            <a:avLst/>
          </a:prstGeom>
        </p:spPr>
        <p:txBody>
          <a:bodyPr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en-US" sz="2025" b="1">
                <a:solidFill>
                  <a:schemeClr val="accent3">
                    <a:alpha val="100000"/>
                  </a:schemeClr>
                </a:solidFill>
                <a:latin typeface="Microsoft Yahei"/>
                <a:ea typeface="Microsoft Yahei"/>
                <a:cs typeface="Microsoft Yahei"/>
              </a:rPr>
              <a:t>产品观念</a:t>
            </a:r>
          </a:p>
        </p:txBody>
      </p:sp>
      <p:sp>
        <p:nvSpPr>
          <p:cNvPr id="41" name="TextBox 41"/>
          <p:cNvSpPr txBox="1"/>
          <p:nvPr/>
        </p:nvSpPr>
        <p:spPr>
          <a:xfrm>
            <a:off x="4594260" y="2916347"/>
            <a:ext cx="5909681" cy="802744"/>
          </a:xfrm>
          <a:prstGeom prst="rect">
            <a:avLst/>
          </a:prstGeom>
        </p:spPr>
        <p:txBody>
          <a:bodyPr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en-US" sz="1500">
                <a:solidFill>
                  <a:srgbClr val="060001">
                    <a:alpha val="100000"/>
                  </a:srgbClr>
                </a:solidFill>
                <a:latin typeface="Microsoft Yahei"/>
                <a:ea typeface="Microsoft Yahei"/>
                <a:cs typeface="Microsoft Yahei"/>
              </a:rPr>
              <a:t>随着市场竞争的加剧，企业开始注重产品质量和功能，认为只要产品质量好，消费者就会购买。</a:t>
            </a:r>
          </a:p>
        </p:txBody>
      </p:sp>
      <p:sp>
        <p:nvSpPr>
          <p:cNvPr id="42" name="AutoShape 42"/>
          <p:cNvSpPr/>
          <p:nvPr/>
        </p:nvSpPr>
        <p:spPr>
          <a:xfrm>
            <a:off x="4435504" y="4284435"/>
            <a:ext cx="6293068" cy="826777"/>
          </a:xfrm>
          <a:prstGeom prst="rect">
            <a:avLst/>
          </a:prstGeom>
          <a:solidFill>
            <a:schemeClr val="accent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AutoShape 43"/>
          <p:cNvSpPr/>
          <p:nvPr/>
        </p:nvSpPr>
        <p:spPr>
          <a:xfrm>
            <a:off x="4435504" y="3846658"/>
            <a:ext cx="6293068" cy="488655"/>
          </a:xfrm>
          <a:prstGeom prst="rect">
            <a:avLst/>
          </a:prstGeom>
          <a:solidFill>
            <a:schemeClr val="accent1">
              <a:lumMod val="40000"/>
              <a:lumOff val="6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4" name="TextBox 44"/>
          <p:cNvSpPr txBox="1"/>
          <p:nvPr/>
        </p:nvSpPr>
        <p:spPr>
          <a:xfrm>
            <a:off x="4594260" y="3844980"/>
            <a:ext cx="5820489" cy="490334"/>
          </a:xfrm>
          <a:prstGeom prst="rect">
            <a:avLst/>
          </a:prstGeom>
        </p:spPr>
        <p:txBody>
          <a:bodyPr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en-US" sz="2025" b="1">
                <a:solidFill>
                  <a:schemeClr val="accent3">
                    <a:alpha val="100000"/>
                  </a:schemeClr>
                </a:solidFill>
                <a:latin typeface="Microsoft Yahei"/>
                <a:ea typeface="Microsoft Yahei"/>
                <a:cs typeface="Microsoft Yahei"/>
              </a:rPr>
              <a:t>推销观念</a:t>
            </a:r>
          </a:p>
        </p:txBody>
      </p:sp>
      <p:sp>
        <p:nvSpPr>
          <p:cNvPr id="45" name="TextBox 45"/>
          <p:cNvSpPr txBox="1"/>
          <p:nvPr/>
        </p:nvSpPr>
        <p:spPr>
          <a:xfrm>
            <a:off x="4594260" y="4284435"/>
            <a:ext cx="5909681" cy="802744"/>
          </a:xfrm>
          <a:prstGeom prst="rect">
            <a:avLst/>
          </a:prstGeom>
        </p:spPr>
        <p:txBody>
          <a:bodyPr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en-US" sz="1500">
                <a:solidFill>
                  <a:srgbClr val="060001">
                    <a:alpha val="100000"/>
                  </a:srgbClr>
                </a:solidFill>
                <a:latin typeface="Microsoft Yahei"/>
                <a:ea typeface="Microsoft Yahei"/>
                <a:cs typeface="Microsoft Yahei"/>
              </a:rPr>
              <a:t>随着消费市场的变化，企业开始意识到需要主动推销产品，通过各种促销手段来吸引消费者购买。</a:t>
            </a:r>
          </a:p>
        </p:txBody>
      </p:sp>
      <p:sp>
        <p:nvSpPr>
          <p:cNvPr id="46" name="AutoShape 46"/>
          <p:cNvSpPr/>
          <p:nvPr/>
        </p:nvSpPr>
        <p:spPr>
          <a:xfrm>
            <a:off x="4435504" y="5652523"/>
            <a:ext cx="6293068" cy="826777"/>
          </a:xfrm>
          <a:prstGeom prst="rect">
            <a:avLst/>
          </a:prstGeom>
          <a:solidFill>
            <a:schemeClr val="accent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7" name="AutoShape 47"/>
          <p:cNvSpPr/>
          <p:nvPr/>
        </p:nvSpPr>
        <p:spPr>
          <a:xfrm>
            <a:off x="4435504" y="5214746"/>
            <a:ext cx="6293068" cy="488655"/>
          </a:xfrm>
          <a:prstGeom prst="rect">
            <a:avLst/>
          </a:prstGeom>
          <a:solidFill>
            <a:schemeClr val="accent1">
              <a:lumMod val="40000"/>
              <a:lumOff val="6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8" name="TextBox 48"/>
          <p:cNvSpPr txBox="1"/>
          <p:nvPr/>
        </p:nvSpPr>
        <p:spPr>
          <a:xfrm>
            <a:off x="4594260" y="5213068"/>
            <a:ext cx="5820489" cy="490334"/>
          </a:xfrm>
          <a:prstGeom prst="rect">
            <a:avLst/>
          </a:prstGeom>
        </p:spPr>
        <p:txBody>
          <a:bodyPr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en-US" sz="2025" b="1">
                <a:solidFill>
                  <a:schemeClr val="accent3">
                    <a:alpha val="100000"/>
                  </a:schemeClr>
                </a:solidFill>
                <a:latin typeface="Microsoft Yahei"/>
                <a:ea typeface="Microsoft Yahei"/>
                <a:cs typeface="Microsoft Yahei"/>
              </a:rPr>
              <a:t>营销观念</a:t>
            </a:r>
          </a:p>
        </p:txBody>
      </p:sp>
      <p:sp>
        <p:nvSpPr>
          <p:cNvPr id="49" name="TextBox 49"/>
          <p:cNvSpPr txBox="1"/>
          <p:nvPr/>
        </p:nvSpPr>
        <p:spPr>
          <a:xfrm>
            <a:off x="4594260" y="5652523"/>
            <a:ext cx="5909681" cy="802744"/>
          </a:xfrm>
          <a:prstGeom prst="rect">
            <a:avLst/>
          </a:prstGeom>
        </p:spPr>
        <p:txBody>
          <a:bodyPr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en-US" sz="1500">
                <a:solidFill>
                  <a:srgbClr val="060001">
                    <a:alpha val="100000"/>
                  </a:srgbClr>
                </a:solidFill>
                <a:latin typeface="Microsoft Yahei"/>
                <a:ea typeface="Microsoft Yahei"/>
                <a:cs typeface="Microsoft Yahei"/>
              </a:rPr>
              <a:t>现代企业经营观念的核心是以消费者需求为中心，通过提供优质的产品和服务来满足消费者需求，并建立长期关系和忠诚度。</a:t>
            </a:r>
          </a:p>
        </p:txBody>
      </p: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2393306" y="1622307"/>
            <a:ext cx="7405389" cy="1138956"/>
          </a:xfrm>
          <a:prstGeom prst="rect">
            <a:avLst/>
          </a:prstGeom>
        </p:spPr>
        <p:txBody>
          <a:bodyPr wrap="square" lIns="66008" tIns="33052" rIns="66008" bIns="33052"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80000"/>
              </a:lnSpc>
            </a:pPr>
            <a:r>
              <a:rPr lang="en-US" sz="5700" b="1">
                <a:solidFill>
                  <a:schemeClr val="lt2">
                    <a:alpha val="100000"/>
                  </a:schemeClr>
                </a:solidFill>
                <a:latin typeface="Microsoft Yahei"/>
                <a:ea typeface="Microsoft Yahei"/>
                <a:cs typeface="Microsoft Yahei"/>
              </a:rPr>
              <a:t>02</a:t>
            </a:r>
          </a:p>
        </p:txBody>
      </p:sp>
      <p:sp>
        <p:nvSpPr>
          <p:cNvPr id="3" name="TextBox 3"/>
          <p:cNvSpPr txBox="1"/>
          <p:nvPr/>
        </p:nvSpPr>
        <p:spPr>
          <a:xfrm>
            <a:off x="2373212" y="2609673"/>
            <a:ext cx="7450455" cy="1805940"/>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spcBef>
                <a:spcPts val="375"/>
              </a:spcBef>
            </a:pPr>
            <a:r>
              <a:rPr lang="en-US" sz="4500" b="1">
                <a:solidFill>
                  <a:srgbClr val="603200"/>
                </a:solidFill>
                <a:latin typeface="Microsoft Yahei"/>
                <a:ea typeface="Microsoft Yahei"/>
                <a:cs typeface="Microsoft Yahei"/>
              </a:rPr>
              <a:t>营销事件的分类与特点</a:t>
            </a:r>
          </a:p>
        </p:txBody>
      </p:sp>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AutoShape 2"/>
          <p:cNvSpPr/>
          <p:nvPr/>
        </p:nvSpPr>
        <p:spPr>
          <a:xfrm>
            <a:off x="-749579" y="1319127"/>
            <a:ext cx="5106411" cy="5106411"/>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3" name="Picture 3"/>
          <p:cNvPicPr>
            <a:picLocks noChangeAspect="1"/>
          </p:cNvPicPr>
          <p:nvPr/>
        </p:nvPicPr>
        <p:blipFill>
          <a:blip r:embed="rId2">
            <a:alphaModFix/>
          </a:blip>
          <a:srcRect l="10005" r="10005"/>
          <a:stretch>
            <a:fillRect/>
          </a:stretch>
        </p:blipFill>
        <p:spPr>
          <a:xfrm>
            <a:off x="-484350" y="1584357"/>
            <a:ext cx="4575952" cy="4575952"/>
          </a:xfrm>
          <a:prstGeom prst="ellipse">
            <a:avLst/>
          </a:prstGeom>
        </p:spPr>
      </p:pic>
      <p:sp>
        <p:nvSpPr>
          <p:cNvPr id="4" name="AutoShape 4"/>
          <p:cNvSpPr/>
          <p:nvPr/>
        </p:nvSpPr>
        <p:spPr>
          <a:xfrm>
            <a:off x="4935912" y="5095961"/>
            <a:ext cx="993758" cy="99375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4935912" y="5251464"/>
            <a:ext cx="964530" cy="682752"/>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325" b="1">
                <a:solidFill>
                  <a:srgbClr val="FFFFFF"/>
                </a:solidFill>
                <a:latin typeface="Microsoft Yahei"/>
                <a:ea typeface="Microsoft Yahei"/>
                <a:cs typeface="Microsoft Yahei"/>
              </a:rPr>
              <a:t>03</a:t>
            </a:r>
          </a:p>
        </p:txBody>
      </p:sp>
      <p:sp>
        <p:nvSpPr>
          <p:cNvPr id="6" name="TextBox 6"/>
          <p:cNvSpPr txBox="1"/>
          <p:nvPr/>
        </p:nvSpPr>
        <p:spPr>
          <a:xfrm>
            <a:off x="6074571" y="4851539"/>
            <a:ext cx="5683179"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solidFill>
                <a:latin typeface="Microsoft Yahei"/>
                <a:ea typeface="Microsoft Yahei"/>
                <a:cs typeface="Microsoft Yahei"/>
              </a:rPr>
              <a:t>案例</a:t>
            </a:r>
          </a:p>
        </p:txBody>
      </p:sp>
      <p:sp>
        <p:nvSpPr>
          <p:cNvPr id="7" name="TextBox 7"/>
          <p:cNvSpPr txBox="1"/>
          <p:nvPr/>
        </p:nvSpPr>
        <p:spPr>
          <a:xfrm>
            <a:off x="6074571" y="5341007"/>
            <a:ext cx="5486256" cy="9753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solidFill>
                <a:latin typeface="Microsoft Yahei"/>
                <a:ea typeface="Microsoft Yahei"/>
                <a:cs typeface="Microsoft Yahei"/>
              </a:rPr>
              <a:t>例如，某品牌在商场举办大型促销活动，通过广告宣传吸引大量消费者前来参与。</a:t>
            </a:r>
          </a:p>
        </p:txBody>
      </p:sp>
      <p:sp>
        <p:nvSpPr>
          <p:cNvPr id="8" name="AutoShape 8"/>
          <p:cNvSpPr/>
          <p:nvPr/>
        </p:nvSpPr>
        <p:spPr>
          <a:xfrm>
            <a:off x="4935912" y="1819581"/>
            <a:ext cx="993758" cy="99375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TextBox 9"/>
          <p:cNvSpPr txBox="1"/>
          <p:nvPr/>
        </p:nvSpPr>
        <p:spPr>
          <a:xfrm>
            <a:off x="4935912" y="1975084"/>
            <a:ext cx="964530" cy="682752"/>
          </a:xfrm>
          <a:prstGeom prst="rect">
            <a:avLst/>
          </a:prstGeom>
        </p:spPr>
        <p:txBody>
          <a:bodyPr vert="horz" wrap="square" lIns="123825" tIns="123825" rIns="57150" bIns="123825"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325" b="1">
                <a:solidFill>
                  <a:srgbClr val="FFFFFF"/>
                </a:solidFill>
                <a:latin typeface="Microsoft Yahei"/>
                <a:ea typeface="Microsoft Yahei"/>
                <a:cs typeface="Microsoft Yahei"/>
              </a:rPr>
              <a:t>01</a:t>
            </a:r>
          </a:p>
        </p:txBody>
      </p:sp>
      <p:sp>
        <p:nvSpPr>
          <p:cNvPr id="10" name="TextBox 10"/>
          <p:cNvSpPr txBox="1"/>
          <p:nvPr/>
        </p:nvSpPr>
        <p:spPr>
          <a:xfrm>
            <a:off x="6074571" y="1538583"/>
            <a:ext cx="5683179"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solidFill>
                <a:latin typeface="Microsoft Yahei"/>
                <a:ea typeface="Microsoft Yahei"/>
                <a:cs typeface="Microsoft Yahei"/>
              </a:rPr>
              <a:t>定义</a:t>
            </a:r>
          </a:p>
        </p:txBody>
      </p:sp>
      <p:sp>
        <p:nvSpPr>
          <p:cNvPr id="11" name="TextBox 11"/>
          <p:cNvSpPr txBox="1"/>
          <p:nvPr/>
        </p:nvSpPr>
        <p:spPr>
          <a:xfrm>
            <a:off x="6074571" y="2003667"/>
            <a:ext cx="5486256" cy="9753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solidFill>
                <a:latin typeface="Microsoft Yahei"/>
                <a:ea typeface="Microsoft Yahei"/>
                <a:cs typeface="Microsoft Yahei"/>
              </a:rPr>
              <a:t>传统营销事件是指通过传统的媒体和渠道进行宣传和推广的营销活动，如广告、促销、公关等。</a:t>
            </a:r>
          </a:p>
        </p:txBody>
      </p:sp>
      <p:sp>
        <p:nvSpPr>
          <p:cNvPr id="12" name="AutoShape 12"/>
          <p:cNvSpPr/>
          <p:nvPr/>
        </p:nvSpPr>
        <p:spPr>
          <a:xfrm>
            <a:off x="4935912" y="3457771"/>
            <a:ext cx="993758" cy="99375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TextBox 13"/>
          <p:cNvSpPr txBox="1"/>
          <p:nvPr/>
        </p:nvSpPr>
        <p:spPr>
          <a:xfrm>
            <a:off x="4935912" y="3613274"/>
            <a:ext cx="964530" cy="682752"/>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325" b="1">
                <a:solidFill>
                  <a:srgbClr val="FFFFFF"/>
                </a:solidFill>
                <a:latin typeface="Microsoft Yahei"/>
                <a:ea typeface="Microsoft Yahei"/>
                <a:cs typeface="Microsoft Yahei"/>
              </a:rPr>
              <a:t>02</a:t>
            </a:r>
          </a:p>
        </p:txBody>
      </p:sp>
      <p:sp>
        <p:nvSpPr>
          <p:cNvPr id="14" name="TextBox 14"/>
          <p:cNvSpPr txBox="1"/>
          <p:nvPr/>
        </p:nvSpPr>
        <p:spPr>
          <a:xfrm>
            <a:off x="6074571" y="3188965"/>
            <a:ext cx="5683179"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solidFill>
                <a:latin typeface="Microsoft Yahei"/>
                <a:ea typeface="Microsoft Yahei"/>
                <a:cs typeface="Microsoft Yahei"/>
              </a:rPr>
              <a:t>特点</a:t>
            </a:r>
          </a:p>
        </p:txBody>
      </p:sp>
      <p:sp>
        <p:nvSpPr>
          <p:cNvPr id="15" name="TextBox 15"/>
          <p:cNvSpPr txBox="1"/>
          <p:nvPr/>
        </p:nvSpPr>
        <p:spPr>
          <a:xfrm>
            <a:off x="6074571" y="3666241"/>
            <a:ext cx="5486256" cy="9753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solidFill>
                <a:latin typeface="Microsoft Yahei"/>
                <a:ea typeface="Microsoft Yahei"/>
                <a:cs typeface="Microsoft Yahei"/>
              </a:rPr>
              <a:t>传统营销事件通常具有较高的覆盖面和影响力，能够吸引大量目标受众的关注和参与。</a:t>
            </a:r>
          </a:p>
        </p:txBody>
      </p:sp>
      <p:sp>
        <p:nvSpPr>
          <p:cNvPr id="16" name="AutoShape 16"/>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TextBox 36"/>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solidFill>
                <a:latin typeface="Microsoft Yahei"/>
                <a:ea typeface="Microsoft Yahei"/>
                <a:cs typeface="Microsoft Yahei"/>
              </a:rPr>
              <a:t>传统营销事件</a:t>
            </a:r>
          </a:p>
        </p:txBody>
      </p:sp>
    </p:spTree>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sp>
        <p:nvSpPr>
          <p:cNvPr id="2" name="AutoShape 2"/>
          <p:cNvSpPr/>
          <p:nvPr/>
        </p:nvSpPr>
        <p:spPr>
          <a:xfrm>
            <a:off x="981837" y="1604867"/>
            <a:ext cx="3394996" cy="2116741"/>
          </a:xfrm>
          <a:prstGeom prst="rect">
            <a:avLst/>
          </a:prstGeom>
          <a:solidFill>
            <a:schemeClr val="accent1">
              <a:alpha val="100000"/>
            </a:schemeClr>
          </a:solidFill>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sz="2940">
                <a:solidFill>
                  <a:srgbClr val="FFFFFF"/>
                </a:solidFill>
                <a:latin typeface="Calibri"/>
                <a:ea typeface="Calibri"/>
                <a:cs typeface="Calibri"/>
              </a:rPr>
              <a:t>    </a:t>
            </a:r>
            <a:endParaRPr lang="en-US" sz="1100"/>
          </a:p>
        </p:txBody>
      </p:sp>
      <p:sp>
        <p:nvSpPr>
          <p:cNvPr id="3" name="AutoShape 3"/>
          <p:cNvSpPr/>
          <p:nvPr/>
        </p:nvSpPr>
        <p:spPr>
          <a:xfrm>
            <a:off x="4376738" y="3721608"/>
            <a:ext cx="3394996" cy="2116741"/>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7771733" y="1604867"/>
            <a:ext cx="3394996" cy="2116741"/>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5" name="Picture 5"/>
          <p:cNvPicPr>
            <a:picLocks noChangeAspect="1"/>
          </p:cNvPicPr>
          <p:nvPr/>
        </p:nvPicPr>
        <p:blipFill>
          <a:blip r:embed="rId2"/>
          <a:srcRect t="13463" b="13463"/>
          <a:stretch>
            <a:fillRect/>
          </a:stretch>
        </p:blipFill>
        <p:spPr>
          <a:xfrm>
            <a:off x="981837" y="3694465"/>
            <a:ext cx="3394942" cy="2143864"/>
          </a:xfrm>
          <a:prstGeom prst="rect">
            <a:avLst/>
          </a:prstGeom>
        </p:spPr>
      </p:pic>
      <p:pic>
        <p:nvPicPr>
          <p:cNvPr id="6" name="Picture 6"/>
          <p:cNvPicPr>
            <a:picLocks noChangeAspect="1"/>
          </p:cNvPicPr>
          <p:nvPr/>
        </p:nvPicPr>
        <p:blipFill>
          <a:blip r:embed="rId3"/>
          <a:srcRect t="9171" b="9171"/>
          <a:stretch>
            <a:fillRect/>
          </a:stretch>
        </p:blipFill>
        <p:spPr>
          <a:xfrm>
            <a:off x="4376812" y="1577730"/>
            <a:ext cx="3394942" cy="2143864"/>
          </a:xfrm>
          <a:prstGeom prst="rect">
            <a:avLst/>
          </a:prstGeom>
        </p:spPr>
      </p:pic>
      <p:pic>
        <p:nvPicPr>
          <p:cNvPr id="7" name="Picture 7"/>
          <p:cNvPicPr>
            <a:picLocks noChangeAspect="1"/>
          </p:cNvPicPr>
          <p:nvPr/>
        </p:nvPicPr>
        <p:blipFill>
          <a:blip r:embed="rId4"/>
          <a:srcRect t="5311" b="5311"/>
          <a:stretch>
            <a:fillRect/>
          </a:stretch>
        </p:blipFill>
        <p:spPr>
          <a:xfrm>
            <a:off x="7771733" y="3721608"/>
            <a:ext cx="3394942" cy="2143864"/>
          </a:xfrm>
          <a:prstGeom prst="rect">
            <a:avLst/>
          </a:prstGeom>
        </p:spPr>
      </p:pic>
      <p:sp>
        <p:nvSpPr>
          <p:cNvPr id="8" name="AutoShape 8"/>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TextBox 28"/>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solidFill>
                <a:latin typeface="Microsoft Yahei"/>
                <a:ea typeface="Microsoft Yahei"/>
                <a:cs typeface="Microsoft Yahei"/>
              </a:rPr>
              <a:t>数字营销事件</a:t>
            </a:r>
          </a:p>
        </p:txBody>
      </p:sp>
      <p:sp>
        <p:nvSpPr>
          <p:cNvPr id="29" name="TextBox 29"/>
          <p:cNvSpPr txBox="1"/>
          <p:nvPr/>
        </p:nvSpPr>
        <p:spPr>
          <a:xfrm>
            <a:off x="981837" y="1604867"/>
            <a:ext cx="3394996" cy="490334"/>
          </a:xfrm>
          <a:prstGeom prst="rect">
            <a:avLst/>
          </a:prstGeom>
        </p:spPr>
        <p:txBody>
          <a:bodyPr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rgbClr val="FFFDFD">
                    <a:alpha val="100000"/>
                  </a:srgbClr>
                </a:solidFill>
                <a:latin typeface="Microsoft Yahei"/>
                <a:ea typeface="Microsoft Yahei"/>
                <a:cs typeface="Microsoft Yahei"/>
              </a:rPr>
              <a:t>定义</a:t>
            </a:r>
          </a:p>
        </p:txBody>
      </p:sp>
      <p:sp>
        <p:nvSpPr>
          <p:cNvPr id="30" name="TextBox 30"/>
          <p:cNvSpPr txBox="1"/>
          <p:nvPr/>
        </p:nvSpPr>
        <p:spPr>
          <a:xfrm>
            <a:off x="1090562" y="2039620"/>
            <a:ext cx="3286271" cy="1654845"/>
          </a:xfrm>
          <a:prstGeom prst="rect">
            <a:avLst/>
          </a:prstGeom>
        </p:spPr>
        <p:txBody>
          <a:bodyPr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rgbClr val="FFFDFD">
                    <a:alpha val="100000"/>
                  </a:srgbClr>
                </a:solidFill>
                <a:latin typeface="Microsoft Yahei"/>
                <a:ea typeface="Microsoft Yahei"/>
                <a:cs typeface="Microsoft Yahei"/>
              </a:rPr>
              <a:t>数字营销事件是指利用互联网和数字媒体进行宣传和推广的营销活动，如社交媒体营销、内容营销、搜索引擎优化等。</a:t>
            </a:r>
          </a:p>
        </p:txBody>
      </p:sp>
      <p:sp>
        <p:nvSpPr>
          <p:cNvPr id="31" name="TextBox 31"/>
          <p:cNvSpPr txBox="1"/>
          <p:nvPr/>
        </p:nvSpPr>
        <p:spPr>
          <a:xfrm>
            <a:off x="4376833" y="3748751"/>
            <a:ext cx="3394996" cy="490334"/>
          </a:xfrm>
          <a:prstGeom prst="rect">
            <a:avLst/>
          </a:prstGeom>
        </p:spPr>
        <p:txBody>
          <a:bodyPr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rgbClr val="FFFDFD">
                    <a:alpha val="100000"/>
                  </a:srgbClr>
                </a:solidFill>
                <a:latin typeface="Microsoft Yahei"/>
                <a:ea typeface="Microsoft Yahei"/>
                <a:cs typeface="Microsoft Yahei"/>
              </a:rPr>
              <a:t>特点</a:t>
            </a:r>
          </a:p>
        </p:txBody>
      </p:sp>
      <p:sp>
        <p:nvSpPr>
          <p:cNvPr id="32" name="TextBox 32"/>
          <p:cNvSpPr txBox="1"/>
          <p:nvPr/>
        </p:nvSpPr>
        <p:spPr>
          <a:xfrm>
            <a:off x="4485558" y="4183504"/>
            <a:ext cx="3286271" cy="1654845"/>
          </a:xfrm>
          <a:prstGeom prst="rect">
            <a:avLst/>
          </a:prstGeom>
        </p:spPr>
        <p:txBody>
          <a:bodyPr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rgbClr val="FFFDFD">
                    <a:alpha val="100000"/>
                  </a:srgbClr>
                </a:solidFill>
                <a:latin typeface="Microsoft Yahei"/>
                <a:ea typeface="Microsoft Yahei"/>
                <a:cs typeface="Microsoft Yahei"/>
              </a:rPr>
              <a:t>数字营销事件具有高度的互动性和个性化，能够更好地满足消费者的需求和偏好。</a:t>
            </a:r>
          </a:p>
        </p:txBody>
      </p:sp>
      <p:sp>
        <p:nvSpPr>
          <p:cNvPr id="33" name="TextBox 33"/>
          <p:cNvSpPr txBox="1"/>
          <p:nvPr/>
        </p:nvSpPr>
        <p:spPr>
          <a:xfrm>
            <a:off x="7771733" y="1604867"/>
            <a:ext cx="3394996" cy="490334"/>
          </a:xfrm>
          <a:prstGeom prst="rect">
            <a:avLst/>
          </a:prstGeom>
        </p:spPr>
        <p:txBody>
          <a:bodyPr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rgbClr val="FFFDFD">
                    <a:alpha val="100000"/>
                  </a:srgbClr>
                </a:solidFill>
                <a:latin typeface="Microsoft Yahei"/>
                <a:ea typeface="Microsoft Yahei"/>
                <a:cs typeface="Microsoft Yahei"/>
              </a:rPr>
              <a:t>案例</a:t>
            </a:r>
          </a:p>
        </p:txBody>
      </p:sp>
      <p:sp>
        <p:nvSpPr>
          <p:cNvPr id="34" name="TextBox 34"/>
          <p:cNvSpPr txBox="1"/>
          <p:nvPr/>
        </p:nvSpPr>
        <p:spPr>
          <a:xfrm>
            <a:off x="7880459" y="2039620"/>
            <a:ext cx="3286271" cy="1654845"/>
          </a:xfrm>
          <a:prstGeom prst="rect">
            <a:avLst/>
          </a:prstGeom>
        </p:spPr>
        <p:txBody>
          <a:bodyPr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rgbClr val="FFFDFD">
                    <a:alpha val="100000"/>
                  </a:srgbClr>
                </a:solidFill>
                <a:latin typeface="Microsoft Yahei"/>
                <a:ea typeface="Microsoft Yahei"/>
                <a:cs typeface="Microsoft Yahei"/>
              </a:rPr>
              <a:t>例如，某品牌通过社交媒体平台发布一系列有趣的短视频，吸引了大量用户关注和分享。</a:t>
            </a:r>
          </a:p>
        </p:txBody>
      </p:sp>
    </p:spTree>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sp>
        <p:nvSpPr>
          <p:cNvPr id="2" name="AutoShape 2"/>
          <p:cNvSpPr/>
          <p:nvPr/>
        </p:nvSpPr>
        <p:spPr>
          <a:xfrm>
            <a:off x="592974" y="2746815"/>
            <a:ext cx="3456116" cy="3055762"/>
          </a:xfrm>
          <a:prstGeom prst="roundRect">
            <a:avLst>
              <a:gd name="adj" fmla="val 12500"/>
            </a:avLst>
          </a:prstGeom>
          <a:solidFill>
            <a:schemeClr val="lt1">
              <a:alpha val="100000"/>
            </a:schemeClr>
          </a:solidFill>
          <a:ln w="19050">
            <a:solidFill>
              <a:schemeClr val="accent1">
                <a:alpha val="100000"/>
              </a:schemeClr>
            </a:solidFill>
            <a:prstDash val="solid"/>
          </a:ln>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BF9F7"/>
                </a:solidFill>
                <a:latin typeface="Calibri"/>
                <a:ea typeface="+mn-ea"/>
                <a:cs typeface="+mn-cs"/>
              </a:defRPr>
            </a:lvl1pPr>
            <a:lvl2pPr marL="457200" algn="l" defTabSz="914400" rtl="0" eaLnBrk="1" latinLnBrk="0" hangingPunct="1">
              <a:defRPr sz="1800" kern="1200">
                <a:solidFill>
                  <a:srgbClr val="FBF9F7"/>
                </a:solidFill>
                <a:latin typeface="Calibri"/>
                <a:ea typeface="+mn-ea"/>
                <a:cs typeface="+mn-cs"/>
              </a:defRPr>
            </a:lvl2pPr>
            <a:lvl3pPr marL="914400" algn="l" defTabSz="914400" rtl="0" eaLnBrk="1" latinLnBrk="0" hangingPunct="1">
              <a:defRPr sz="1800" kern="1200">
                <a:solidFill>
                  <a:srgbClr val="FBF9F7"/>
                </a:solidFill>
                <a:latin typeface="Calibri"/>
                <a:ea typeface="+mn-ea"/>
                <a:cs typeface="+mn-cs"/>
              </a:defRPr>
            </a:lvl3pPr>
            <a:lvl4pPr marL="1371600" algn="l" defTabSz="914400" rtl="0" eaLnBrk="1" latinLnBrk="0" hangingPunct="1">
              <a:defRPr sz="1800" kern="1200">
                <a:solidFill>
                  <a:srgbClr val="FBF9F7"/>
                </a:solidFill>
                <a:latin typeface="Calibri"/>
                <a:ea typeface="+mn-ea"/>
                <a:cs typeface="+mn-cs"/>
              </a:defRPr>
            </a:lvl4pPr>
            <a:lvl5pPr marL="1828800" algn="l" defTabSz="914400" rtl="0" eaLnBrk="1" latinLnBrk="0" hangingPunct="1">
              <a:defRPr sz="1800" kern="1200">
                <a:solidFill>
                  <a:srgbClr val="FBF9F7"/>
                </a:solidFill>
                <a:latin typeface="Calibri"/>
                <a:ea typeface="+mn-ea"/>
                <a:cs typeface="+mn-cs"/>
              </a:defRPr>
            </a:lvl5pPr>
            <a:lvl6pPr marL="2286000" algn="l" defTabSz="914400" rtl="0" eaLnBrk="1" latinLnBrk="0" hangingPunct="1">
              <a:defRPr sz="1800" kern="1200">
                <a:solidFill>
                  <a:srgbClr val="FBF9F7"/>
                </a:solidFill>
                <a:latin typeface="Calibri"/>
                <a:ea typeface="+mn-ea"/>
                <a:cs typeface="+mn-cs"/>
              </a:defRPr>
            </a:lvl6pPr>
            <a:lvl7pPr marL="2743200" algn="l" defTabSz="914400" rtl="0" eaLnBrk="1" latinLnBrk="0" hangingPunct="1">
              <a:defRPr sz="1800" kern="1200">
                <a:solidFill>
                  <a:srgbClr val="FBF9F7"/>
                </a:solidFill>
                <a:latin typeface="Calibri"/>
                <a:ea typeface="+mn-ea"/>
                <a:cs typeface="+mn-cs"/>
              </a:defRPr>
            </a:lvl7pPr>
            <a:lvl8pPr marL="3200400" algn="l" defTabSz="914400" rtl="0" eaLnBrk="1" latinLnBrk="0" hangingPunct="1">
              <a:defRPr sz="1800" kern="1200">
                <a:solidFill>
                  <a:srgbClr val="FBF9F7"/>
                </a:solidFill>
                <a:latin typeface="Calibri"/>
                <a:ea typeface="+mn-ea"/>
                <a:cs typeface="+mn-cs"/>
              </a:defRPr>
            </a:lvl8pPr>
            <a:lvl9pPr marL="3657600" algn="l" defTabSz="914400" rtl="0" eaLnBrk="1" latinLnBrk="0" hangingPunct="1">
              <a:defRPr sz="1800" kern="1200">
                <a:solidFill>
                  <a:srgbClr val="FBF9F7"/>
                </a:solidFill>
                <a:latin typeface="Calibri"/>
                <a:ea typeface="+mn-ea"/>
                <a:cs typeface="+mn-cs"/>
              </a:defRPr>
            </a:lvl9pPr>
          </a:lstStyle>
          <a:p/>
        </p:txBody>
      </p:sp>
      <p:sp>
        <p:nvSpPr>
          <p:cNvPr id="3" name="AutoShape 3"/>
          <p:cNvSpPr/>
          <p:nvPr/>
        </p:nvSpPr>
        <p:spPr>
          <a:xfrm>
            <a:off x="4367942" y="2746815"/>
            <a:ext cx="3456116" cy="3055762"/>
          </a:xfrm>
          <a:prstGeom prst="roundRect">
            <a:avLst>
              <a:gd name="adj" fmla="val 12500"/>
            </a:avLst>
          </a:prstGeom>
          <a:solidFill>
            <a:schemeClr val="lt1">
              <a:alpha val="100000"/>
            </a:schemeClr>
          </a:solidFill>
          <a:ln w="19050">
            <a:solidFill>
              <a:schemeClr val="accent1">
                <a:alpha val="100000"/>
              </a:schemeClr>
            </a:solidFill>
            <a:prstDash val="solid"/>
          </a:ln>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BF9F7"/>
                </a:solidFill>
                <a:latin typeface="Calibri"/>
                <a:ea typeface="+mn-ea"/>
                <a:cs typeface="+mn-cs"/>
              </a:defRPr>
            </a:lvl1pPr>
            <a:lvl2pPr marL="457200" algn="l" defTabSz="914400" rtl="0" eaLnBrk="1" latinLnBrk="0" hangingPunct="1">
              <a:defRPr sz="1800" kern="1200">
                <a:solidFill>
                  <a:srgbClr val="FBF9F7"/>
                </a:solidFill>
                <a:latin typeface="Calibri"/>
                <a:ea typeface="+mn-ea"/>
                <a:cs typeface="+mn-cs"/>
              </a:defRPr>
            </a:lvl2pPr>
            <a:lvl3pPr marL="914400" algn="l" defTabSz="914400" rtl="0" eaLnBrk="1" latinLnBrk="0" hangingPunct="1">
              <a:defRPr sz="1800" kern="1200">
                <a:solidFill>
                  <a:srgbClr val="FBF9F7"/>
                </a:solidFill>
                <a:latin typeface="Calibri"/>
                <a:ea typeface="+mn-ea"/>
                <a:cs typeface="+mn-cs"/>
              </a:defRPr>
            </a:lvl3pPr>
            <a:lvl4pPr marL="1371600" algn="l" defTabSz="914400" rtl="0" eaLnBrk="1" latinLnBrk="0" hangingPunct="1">
              <a:defRPr sz="1800" kern="1200">
                <a:solidFill>
                  <a:srgbClr val="FBF9F7"/>
                </a:solidFill>
                <a:latin typeface="Calibri"/>
                <a:ea typeface="+mn-ea"/>
                <a:cs typeface="+mn-cs"/>
              </a:defRPr>
            </a:lvl4pPr>
            <a:lvl5pPr marL="1828800" algn="l" defTabSz="914400" rtl="0" eaLnBrk="1" latinLnBrk="0" hangingPunct="1">
              <a:defRPr sz="1800" kern="1200">
                <a:solidFill>
                  <a:srgbClr val="FBF9F7"/>
                </a:solidFill>
                <a:latin typeface="Calibri"/>
                <a:ea typeface="+mn-ea"/>
                <a:cs typeface="+mn-cs"/>
              </a:defRPr>
            </a:lvl5pPr>
            <a:lvl6pPr marL="2286000" algn="l" defTabSz="914400" rtl="0" eaLnBrk="1" latinLnBrk="0" hangingPunct="1">
              <a:defRPr sz="1800" kern="1200">
                <a:solidFill>
                  <a:srgbClr val="FBF9F7"/>
                </a:solidFill>
                <a:latin typeface="Calibri"/>
                <a:ea typeface="+mn-ea"/>
                <a:cs typeface="+mn-cs"/>
              </a:defRPr>
            </a:lvl6pPr>
            <a:lvl7pPr marL="2743200" algn="l" defTabSz="914400" rtl="0" eaLnBrk="1" latinLnBrk="0" hangingPunct="1">
              <a:defRPr sz="1800" kern="1200">
                <a:solidFill>
                  <a:srgbClr val="FBF9F7"/>
                </a:solidFill>
                <a:latin typeface="Calibri"/>
                <a:ea typeface="+mn-ea"/>
                <a:cs typeface="+mn-cs"/>
              </a:defRPr>
            </a:lvl7pPr>
            <a:lvl8pPr marL="3200400" algn="l" defTabSz="914400" rtl="0" eaLnBrk="1" latinLnBrk="0" hangingPunct="1">
              <a:defRPr sz="1800" kern="1200">
                <a:solidFill>
                  <a:srgbClr val="FBF9F7"/>
                </a:solidFill>
                <a:latin typeface="Calibri"/>
                <a:ea typeface="+mn-ea"/>
                <a:cs typeface="+mn-cs"/>
              </a:defRPr>
            </a:lvl8pPr>
            <a:lvl9pPr marL="3657600" algn="l" defTabSz="914400" rtl="0" eaLnBrk="1" latinLnBrk="0" hangingPunct="1">
              <a:defRPr sz="1800" kern="1200">
                <a:solidFill>
                  <a:srgbClr val="FBF9F7"/>
                </a:solidFill>
                <a:latin typeface="Calibri"/>
                <a:ea typeface="+mn-ea"/>
                <a:cs typeface="+mn-cs"/>
              </a:defRPr>
            </a:lvl9pPr>
          </a:lstStyle>
          <a:p/>
        </p:txBody>
      </p:sp>
      <p:sp>
        <p:nvSpPr>
          <p:cNvPr id="4" name="AutoShape 4"/>
          <p:cNvSpPr/>
          <p:nvPr/>
        </p:nvSpPr>
        <p:spPr>
          <a:xfrm>
            <a:off x="8133696" y="2746815"/>
            <a:ext cx="3456116" cy="3055762"/>
          </a:xfrm>
          <a:prstGeom prst="roundRect">
            <a:avLst>
              <a:gd name="adj" fmla="val 12500"/>
            </a:avLst>
          </a:prstGeom>
          <a:solidFill>
            <a:schemeClr val="lt1">
              <a:alpha val="100000"/>
            </a:schemeClr>
          </a:solidFill>
          <a:ln w="19050">
            <a:solidFill>
              <a:schemeClr val="accent1">
                <a:alpha val="100000"/>
              </a:schemeClr>
            </a:solidFill>
            <a:prstDash val="solid"/>
          </a:ln>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BF9F7"/>
                </a:solidFill>
                <a:latin typeface="Calibri"/>
                <a:ea typeface="+mn-ea"/>
                <a:cs typeface="+mn-cs"/>
              </a:defRPr>
            </a:lvl1pPr>
            <a:lvl2pPr marL="457200" algn="l" defTabSz="914400" rtl="0" eaLnBrk="1" latinLnBrk="0" hangingPunct="1">
              <a:defRPr sz="1800" kern="1200">
                <a:solidFill>
                  <a:srgbClr val="FBF9F7"/>
                </a:solidFill>
                <a:latin typeface="Calibri"/>
                <a:ea typeface="+mn-ea"/>
                <a:cs typeface="+mn-cs"/>
              </a:defRPr>
            </a:lvl2pPr>
            <a:lvl3pPr marL="914400" algn="l" defTabSz="914400" rtl="0" eaLnBrk="1" latinLnBrk="0" hangingPunct="1">
              <a:defRPr sz="1800" kern="1200">
                <a:solidFill>
                  <a:srgbClr val="FBF9F7"/>
                </a:solidFill>
                <a:latin typeface="Calibri"/>
                <a:ea typeface="+mn-ea"/>
                <a:cs typeface="+mn-cs"/>
              </a:defRPr>
            </a:lvl3pPr>
            <a:lvl4pPr marL="1371600" algn="l" defTabSz="914400" rtl="0" eaLnBrk="1" latinLnBrk="0" hangingPunct="1">
              <a:defRPr sz="1800" kern="1200">
                <a:solidFill>
                  <a:srgbClr val="FBF9F7"/>
                </a:solidFill>
                <a:latin typeface="Calibri"/>
                <a:ea typeface="+mn-ea"/>
                <a:cs typeface="+mn-cs"/>
              </a:defRPr>
            </a:lvl4pPr>
            <a:lvl5pPr marL="1828800" algn="l" defTabSz="914400" rtl="0" eaLnBrk="1" latinLnBrk="0" hangingPunct="1">
              <a:defRPr sz="1800" kern="1200">
                <a:solidFill>
                  <a:srgbClr val="FBF9F7"/>
                </a:solidFill>
                <a:latin typeface="Calibri"/>
                <a:ea typeface="+mn-ea"/>
                <a:cs typeface="+mn-cs"/>
              </a:defRPr>
            </a:lvl5pPr>
            <a:lvl6pPr marL="2286000" algn="l" defTabSz="914400" rtl="0" eaLnBrk="1" latinLnBrk="0" hangingPunct="1">
              <a:defRPr sz="1800" kern="1200">
                <a:solidFill>
                  <a:srgbClr val="FBF9F7"/>
                </a:solidFill>
                <a:latin typeface="Calibri"/>
                <a:ea typeface="+mn-ea"/>
                <a:cs typeface="+mn-cs"/>
              </a:defRPr>
            </a:lvl6pPr>
            <a:lvl7pPr marL="2743200" algn="l" defTabSz="914400" rtl="0" eaLnBrk="1" latinLnBrk="0" hangingPunct="1">
              <a:defRPr sz="1800" kern="1200">
                <a:solidFill>
                  <a:srgbClr val="FBF9F7"/>
                </a:solidFill>
                <a:latin typeface="Calibri"/>
                <a:ea typeface="+mn-ea"/>
                <a:cs typeface="+mn-cs"/>
              </a:defRPr>
            </a:lvl7pPr>
            <a:lvl8pPr marL="3200400" algn="l" defTabSz="914400" rtl="0" eaLnBrk="1" latinLnBrk="0" hangingPunct="1">
              <a:defRPr sz="1800" kern="1200">
                <a:solidFill>
                  <a:srgbClr val="FBF9F7"/>
                </a:solidFill>
                <a:latin typeface="Calibri"/>
                <a:ea typeface="+mn-ea"/>
                <a:cs typeface="+mn-cs"/>
              </a:defRPr>
            </a:lvl8pPr>
            <a:lvl9pPr marL="3657600" algn="l" defTabSz="914400" rtl="0" eaLnBrk="1" latinLnBrk="0" hangingPunct="1">
              <a:defRPr sz="1800" kern="1200">
                <a:solidFill>
                  <a:srgbClr val="FBF9F7"/>
                </a:solidFill>
                <a:latin typeface="Calibri"/>
                <a:ea typeface="+mn-ea"/>
                <a:cs typeface="+mn-cs"/>
              </a:defRPr>
            </a:lvl9pPr>
          </a:lstStyle>
          <a:p/>
        </p:txBody>
      </p:sp>
      <p:sp>
        <p:nvSpPr>
          <p:cNvPr id="5" name="AutoShape 5"/>
          <p:cNvSpPr/>
          <p:nvPr/>
        </p:nvSpPr>
        <p:spPr>
          <a:xfrm rot="-2700000" flipH="1" flipV="1">
            <a:off x="5274866" y="1333321"/>
            <a:ext cx="1642268" cy="1642268"/>
          </a:xfrm>
          <a:prstGeom prst="teardrop">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TextBox 6"/>
          <p:cNvSpPr txBox="1"/>
          <p:nvPr/>
        </p:nvSpPr>
        <p:spPr>
          <a:xfrm>
            <a:off x="4583677" y="3404616"/>
            <a:ext cx="3024645" cy="321754"/>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64000"/>
              </a:lnSpc>
            </a:pPr>
            <a:r>
              <a:rPr lang="en-US" sz="2025" b="1">
                <a:solidFill>
                  <a:schemeClr val="accent1"/>
                </a:solidFill>
                <a:latin typeface="Microsoft Yahei"/>
                <a:ea typeface="Microsoft Yahei"/>
                <a:cs typeface="Microsoft Yahei"/>
              </a:rPr>
              <a:t>特点</a:t>
            </a:r>
          </a:p>
        </p:txBody>
      </p:sp>
      <p:sp>
        <p:nvSpPr>
          <p:cNvPr id="7" name="TextBox 7"/>
          <p:cNvSpPr txBox="1"/>
          <p:nvPr/>
        </p:nvSpPr>
        <p:spPr>
          <a:xfrm>
            <a:off x="4613687" y="3923118"/>
            <a:ext cx="2964626" cy="158000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1500">
                <a:solidFill>
                  <a:schemeClr val="dk1"/>
                </a:solidFill>
                <a:latin typeface="Microsoft Yahei"/>
                <a:ea typeface="Microsoft Yahei"/>
                <a:cs typeface="Microsoft Yahei"/>
              </a:rPr>
              <a:t>整合营销事件具有高度的协调性和一致性，能够更好地整合各种资源，实现更高效的营销效果。</a:t>
            </a:r>
          </a:p>
        </p:txBody>
      </p:sp>
      <p:sp>
        <p:nvSpPr>
          <p:cNvPr id="8" name="AutoShape 8"/>
          <p:cNvSpPr/>
          <p:nvPr/>
        </p:nvSpPr>
        <p:spPr>
          <a:xfrm>
            <a:off x="5818204" y="5524781"/>
            <a:ext cx="555593" cy="81705"/>
          </a:xfrm>
          <a:prstGeom prst="roundRect">
            <a:avLst>
              <a:gd name="adj" fmla="val 12500"/>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rot="-2700000" flipH="1" flipV="1">
            <a:off x="1499898" y="1333321"/>
            <a:ext cx="1642268" cy="1642268"/>
          </a:xfrm>
          <a:prstGeom prst="teardrop">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TextBox 10"/>
          <p:cNvSpPr txBox="1"/>
          <p:nvPr/>
        </p:nvSpPr>
        <p:spPr>
          <a:xfrm>
            <a:off x="808710" y="3404616"/>
            <a:ext cx="3024645" cy="321754"/>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64000"/>
              </a:lnSpc>
            </a:pPr>
            <a:r>
              <a:rPr lang="en-US" sz="2025" b="1">
                <a:solidFill>
                  <a:schemeClr val="accent1"/>
                </a:solidFill>
                <a:latin typeface="Microsoft Yahei"/>
                <a:ea typeface="Microsoft Yahei"/>
                <a:cs typeface="Microsoft Yahei"/>
              </a:rPr>
              <a:t>定义</a:t>
            </a:r>
          </a:p>
        </p:txBody>
      </p:sp>
      <p:sp>
        <p:nvSpPr>
          <p:cNvPr id="11" name="TextBox 11"/>
          <p:cNvSpPr txBox="1"/>
          <p:nvPr/>
        </p:nvSpPr>
        <p:spPr>
          <a:xfrm>
            <a:off x="838719" y="3923118"/>
            <a:ext cx="2964626" cy="158000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1500">
                <a:solidFill>
                  <a:schemeClr val="dk1"/>
                </a:solidFill>
                <a:latin typeface="Microsoft Yahei"/>
                <a:ea typeface="Microsoft Yahei"/>
                <a:cs typeface="Microsoft Yahei"/>
              </a:rPr>
              <a:t>整合营销事件是指将传统营销和数字营销进行整合，实现全渠道的宣传和推广，以提高品牌知名度和销售额。</a:t>
            </a:r>
          </a:p>
        </p:txBody>
      </p:sp>
      <p:sp>
        <p:nvSpPr>
          <p:cNvPr id="12" name="AutoShape 12"/>
          <p:cNvSpPr/>
          <p:nvPr/>
        </p:nvSpPr>
        <p:spPr>
          <a:xfrm>
            <a:off x="2043236" y="5524781"/>
            <a:ext cx="555593" cy="81705"/>
          </a:xfrm>
          <a:prstGeom prst="roundRect">
            <a:avLst>
              <a:gd name="adj" fmla="val 12500"/>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rot="-2700000" flipH="1" flipV="1">
            <a:off x="9040620" y="1333321"/>
            <a:ext cx="1642268" cy="1642268"/>
          </a:xfrm>
          <a:prstGeom prst="teardrop">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TextBox 14"/>
          <p:cNvSpPr txBox="1"/>
          <p:nvPr/>
        </p:nvSpPr>
        <p:spPr>
          <a:xfrm>
            <a:off x="8349432" y="3404616"/>
            <a:ext cx="3024645" cy="321754"/>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64000"/>
              </a:lnSpc>
            </a:pPr>
            <a:r>
              <a:rPr lang="en-US" sz="2025" b="1">
                <a:solidFill>
                  <a:schemeClr val="accent1"/>
                </a:solidFill>
                <a:latin typeface="Microsoft Yahei"/>
                <a:ea typeface="Microsoft Yahei"/>
                <a:cs typeface="Microsoft Yahei"/>
              </a:rPr>
              <a:t>案例</a:t>
            </a:r>
          </a:p>
        </p:txBody>
      </p:sp>
      <p:sp>
        <p:nvSpPr>
          <p:cNvPr id="15" name="TextBox 15"/>
          <p:cNvSpPr txBox="1"/>
          <p:nvPr/>
        </p:nvSpPr>
        <p:spPr>
          <a:xfrm>
            <a:off x="8379441" y="3923118"/>
            <a:ext cx="2964626" cy="158000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1500">
                <a:solidFill>
                  <a:schemeClr val="dk1"/>
                </a:solidFill>
                <a:latin typeface="Microsoft Yahei"/>
                <a:ea typeface="Microsoft Yahei"/>
                <a:cs typeface="Microsoft Yahei"/>
              </a:rPr>
              <a:t>例如，某品牌在实体店和线上商店同步推出促销活动，并通过社交媒体进行宣传和推广。</a:t>
            </a:r>
          </a:p>
        </p:txBody>
      </p:sp>
      <p:sp>
        <p:nvSpPr>
          <p:cNvPr id="16" name="AutoShape 16"/>
          <p:cNvSpPr/>
          <p:nvPr/>
        </p:nvSpPr>
        <p:spPr>
          <a:xfrm>
            <a:off x="9583957" y="5524781"/>
            <a:ext cx="555593" cy="81705"/>
          </a:xfrm>
          <a:prstGeom prst="roundRect">
            <a:avLst>
              <a:gd name="adj" fmla="val 12500"/>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17" name="Picture 17"/>
          <p:cNvPicPr>
            <a:picLocks noChangeAspect="1"/>
          </p:cNvPicPr>
          <p:nvPr/>
        </p:nvPicPr>
        <p:blipFill>
          <a:blip r:embed="rId2">
            <a:alphaModFix/>
          </a:blip>
          <a:srcRect l="15381" r="15381"/>
          <a:stretch>
            <a:fillRect/>
          </a:stretch>
        </p:blipFill>
        <p:spPr>
          <a:xfrm>
            <a:off x="1583319" y="1416742"/>
            <a:ext cx="1475427" cy="1475427"/>
          </a:xfrm>
          <a:prstGeom prst="ellipse">
            <a:avLst/>
          </a:prstGeom>
        </p:spPr>
      </p:pic>
      <p:pic>
        <p:nvPicPr>
          <p:cNvPr id="18" name="Picture 18"/>
          <p:cNvPicPr>
            <a:picLocks noChangeAspect="1"/>
          </p:cNvPicPr>
          <p:nvPr/>
        </p:nvPicPr>
        <p:blipFill>
          <a:blip r:embed="rId3">
            <a:alphaModFix/>
          </a:blip>
          <a:stretch>
            <a:fillRect/>
          </a:stretch>
        </p:blipFill>
        <p:spPr>
          <a:xfrm>
            <a:off x="5358286" y="1416742"/>
            <a:ext cx="1475427" cy="1475427"/>
          </a:xfrm>
          <a:prstGeom prst="ellipse">
            <a:avLst/>
          </a:prstGeom>
        </p:spPr>
      </p:pic>
      <p:pic>
        <p:nvPicPr>
          <p:cNvPr id="19" name="Picture 19"/>
          <p:cNvPicPr>
            <a:picLocks noChangeAspect="1"/>
          </p:cNvPicPr>
          <p:nvPr/>
        </p:nvPicPr>
        <p:blipFill>
          <a:blip r:embed="rId4">
            <a:alphaModFix/>
          </a:blip>
          <a:srcRect l="13379" r="13379"/>
          <a:stretch>
            <a:fillRect/>
          </a:stretch>
        </p:blipFill>
        <p:spPr>
          <a:xfrm>
            <a:off x="9121095" y="1416742"/>
            <a:ext cx="1475427" cy="1475427"/>
          </a:xfrm>
          <a:prstGeom prst="ellipse">
            <a:avLst/>
          </a:prstGeom>
        </p:spPr>
      </p:pic>
      <p:sp>
        <p:nvSpPr>
          <p:cNvPr id="20" name="AutoShape 20"/>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TextBox 40"/>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solidFill>
                <a:latin typeface="Microsoft Yahei"/>
                <a:ea typeface="Microsoft Yahei"/>
                <a:cs typeface="Microsoft Yahei"/>
              </a:rPr>
              <a:t>整合营销事件</a:t>
            </a:r>
          </a:p>
        </p:txBody>
      </p:sp>
    </p:spTree>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636033" y="1751287"/>
            <a:ext cx="3519940" cy="4234459"/>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3" name="Connector 3"/>
          <p:cNvCxnSpPr/>
          <p:nvPr/>
        </p:nvCxnSpPr>
        <p:spPr>
          <a:xfrm>
            <a:off x="1068653" y="2719942"/>
            <a:ext cx="2654699" cy="0"/>
          </a:xfrm>
          <a:prstGeom prst="line">
            <a:avLst/>
          </a:prstGeom>
          <a:ln w="9525">
            <a:solidFill>
              <a:srgbClr val="FFFFFF">
                <a:alpha val="100000"/>
              </a:srgbClr>
            </a:solidFill>
            <a:prstDash val="solid"/>
            <a:headEnd type="oval"/>
          </a:ln>
        </p:spPr>
      </p:cxnSp>
      <p:sp>
        <p:nvSpPr>
          <p:cNvPr id="4" name="TextBox 4"/>
          <p:cNvSpPr txBox="1"/>
          <p:nvPr/>
        </p:nvSpPr>
        <p:spPr>
          <a:xfrm>
            <a:off x="1084612" y="1775671"/>
            <a:ext cx="2619375" cy="9334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86000"/>
              </a:lnSpc>
            </a:pPr>
            <a:r>
              <a:rPr lang="en-US" sz="2325" b="1">
                <a:solidFill>
                  <a:srgbClr val="FFFFFF"/>
                </a:solidFill>
                <a:latin typeface="Microsoft Yahei"/>
                <a:ea typeface="Microsoft Yahei"/>
                <a:cs typeface="Microsoft Yahei"/>
              </a:rPr>
              <a:t>特点</a:t>
            </a:r>
          </a:p>
        </p:txBody>
      </p:sp>
      <p:sp>
        <p:nvSpPr>
          <p:cNvPr id="5" name="TextBox 5"/>
          <p:cNvSpPr txBox="1"/>
          <p:nvPr/>
        </p:nvSpPr>
        <p:spPr>
          <a:xfrm>
            <a:off x="894460" y="2924197"/>
            <a:ext cx="3000375" cy="27527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pPr>
            <a:r>
              <a:rPr lang="en-US" sz="1500">
                <a:solidFill>
                  <a:srgbClr val="FFFFFF"/>
                </a:solidFill>
                <a:latin typeface="Microsoft Yahei"/>
                <a:ea typeface="Microsoft Yahei"/>
                <a:cs typeface="Microsoft Yahei"/>
              </a:rPr>
              <a:t>事件营销是指通过组织或参与具有新闻价值的事件，吸引媒体和公众的关注，提高品牌知名度和美誉度。</a:t>
            </a:r>
          </a:p>
        </p:txBody>
      </p:sp>
      <p:sp>
        <p:nvSpPr>
          <p:cNvPr id="6" name="AutoShape 6"/>
          <p:cNvSpPr/>
          <p:nvPr/>
        </p:nvSpPr>
        <p:spPr>
          <a:xfrm>
            <a:off x="4403619" y="1751287"/>
            <a:ext cx="3519940" cy="4234459"/>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7" name="Connector 7"/>
          <p:cNvCxnSpPr/>
          <p:nvPr/>
        </p:nvCxnSpPr>
        <p:spPr>
          <a:xfrm>
            <a:off x="4836240" y="2719942"/>
            <a:ext cx="2654699" cy="0"/>
          </a:xfrm>
          <a:prstGeom prst="line">
            <a:avLst/>
          </a:prstGeom>
          <a:ln w="9525">
            <a:solidFill>
              <a:srgbClr val="FFFFFF">
                <a:alpha val="100000"/>
              </a:srgbClr>
            </a:solidFill>
            <a:prstDash val="solid"/>
            <a:headEnd type="oval"/>
          </a:ln>
        </p:spPr>
      </p:cxnSp>
      <p:sp>
        <p:nvSpPr>
          <p:cNvPr id="8" name="TextBox 8"/>
          <p:cNvSpPr txBox="1"/>
          <p:nvPr/>
        </p:nvSpPr>
        <p:spPr>
          <a:xfrm>
            <a:off x="4852198" y="1775671"/>
            <a:ext cx="2619375" cy="9334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86000"/>
              </a:lnSpc>
            </a:pPr>
            <a:r>
              <a:rPr lang="en-US" sz="2325" b="1">
                <a:solidFill>
                  <a:srgbClr val="FFFFFF"/>
                </a:solidFill>
                <a:latin typeface="Microsoft Yahei"/>
                <a:ea typeface="Microsoft Yahei"/>
                <a:cs typeface="Microsoft Yahei"/>
              </a:rPr>
              <a:t>优势</a:t>
            </a:r>
          </a:p>
        </p:txBody>
      </p:sp>
      <p:sp>
        <p:nvSpPr>
          <p:cNvPr id="9" name="TextBox 9"/>
          <p:cNvSpPr txBox="1"/>
          <p:nvPr/>
        </p:nvSpPr>
        <p:spPr>
          <a:xfrm>
            <a:off x="4662047" y="2924197"/>
            <a:ext cx="3000375" cy="27527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pPr>
            <a:r>
              <a:rPr lang="en-US" sz="1500">
                <a:solidFill>
                  <a:srgbClr val="FFFFFF"/>
                </a:solidFill>
                <a:latin typeface="Microsoft Yahei"/>
                <a:ea typeface="Microsoft Yahei"/>
                <a:cs typeface="Microsoft Yahei"/>
              </a:rPr>
              <a:t>事件营销具有高度的针对性和实效性，能够迅速提高品牌曝光度和影响力，同时具有较低的成本和风险。</a:t>
            </a:r>
          </a:p>
        </p:txBody>
      </p:sp>
      <p:sp>
        <p:nvSpPr>
          <p:cNvPr id="10" name="AutoShape 10"/>
          <p:cNvSpPr/>
          <p:nvPr/>
        </p:nvSpPr>
        <p:spPr>
          <a:xfrm>
            <a:off x="8171205" y="1751287"/>
            <a:ext cx="3519940" cy="4234459"/>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1" name="Connector 11"/>
          <p:cNvCxnSpPr/>
          <p:nvPr/>
        </p:nvCxnSpPr>
        <p:spPr>
          <a:xfrm>
            <a:off x="8603826" y="2719942"/>
            <a:ext cx="2654699" cy="0"/>
          </a:xfrm>
          <a:prstGeom prst="line">
            <a:avLst/>
          </a:prstGeom>
          <a:ln w="9525">
            <a:solidFill>
              <a:srgbClr val="FFFFFF">
                <a:alpha val="100000"/>
              </a:srgbClr>
            </a:solidFill>
            <a:prstDash val="solid"/>
            <a:headEnd type="oval"/>
          </a:ln>
        </p:spPr>
      </p:cxnSp>
      <p:sp>
        <p:nvSpPr>
          <p:cNvPr id="12" name="TextBox 12"/>
          <p:cNvSpPr txBox="1"/>
          <p:nvPr/>
        </p:nvSpPr>
        <p:spPr>
          <a:xfrm>
            <a:off x="8619785" y="1775671"/>
            <a:ext cx="2619375" cy="9334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86000"/>
              </a:lnSpc>
            </a:pPr>
            <a:r>
              <a:rPr lang="en-US" sz="2325" b="1">
                <a:solidFill>
                  <a:srgbClr val="FFFFFF"/>
                </a:solidFill>
                <a:latin typeface="Microsoft Yahei"/>
                <a:ea typeface="Microsoft Yahei"/>
                <a:cs typeface="Microsoft Yahei"/>
              </a:rPr>
              <a:t>案例</a:t>
            </a:r>
          </a:p>
        </p:txBody>
      </p:sp>
      <p:sp>
        <p:nvSpPr>
          <p:cNvPr id="13" name="TextBox 13"/>
          <p:cNvSpPr txBox="1"/>
          <p:nvPr/>
        </p:nvSpPr>
        <p:spPr>
          <a:xfrm>
            <a:off x="8429633" y="2924197"/>
            <a:ext cx="3000375" cy="27527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pPr>
            <a:r>
              <a:rPr lang="en-US" sz="1500">
                <a:solidFill>
                  <a:srgbClr val="FFFFFF"/>
                </a:solidFill>
                <a:latin typeface="Microsoft Yahei"/>
                <a:ea typeface="Microsoft Yahei"/>
                <a:cs typeface="Microsoft Yahei"/>
              </a:rPr>
              <a:t>例如，某品牌通过赞助大型体育赛事或文化活动，提高品牌知名度和美誉度。</a:t>
            </a:r>
          </a:p>
        </p:txBody>
      </p:sp>
      <p:sp>
        <p:nvSpPr>
          <p:cNvPr id="14" name="AutoShape 14"/>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TextBox 34"/>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solidFill>
                <a:latin typeface="Microsoft Yahei"/>
                <a:ea typeface="Microsoft Yahei"/>
                <a:cs typeface="Microsoft Yahei"/>
              </a:rPr>
              <a:t>事件营销的特点与优势</a:t>
            </a:r>
          </a:p>
        </p:txBody>
      </p:sp>
    </p:spTree>
  </p:cSld>
  <p:clrMapOvr>
    <a:masterClrMapping/>
  </p:clrMapOvr>
  <p:transition/>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2393306" y="1622307"/>
            <a:ext cx="7405389" cy="1138956"/>
          </a:xfrm>
          <a:prstGeom prst="rect">
            <a:avLst/>
          </a:prstGeom>
        </p:spPr>
        <p:txBody>
          <a:bodyPr wrap="square" lIns="66008" tIns="33052" rIns="66008" bIns="33052"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80000"/>
              </a:lnSpc>
            </a:pPr>
            <a:r>
              <a:rPr lang="en-US" sz="5700" b="1">
                <a:solidFill>
                  <a:schemeClr val="lt2">
                    <a:alpha val="100000"/>
                  </a:schemeClr>
                </a:solidFill>
                <a:latin typeface="Microsoft Yahei"/>
                <a:ea typeface="Microsoft Yahei"/>
                <a:cs typeface="Microsoft Yahei"/>
              </a:rPr>
              <a:t>03</a:t>
            </a:r>
          </a:p>
        </p:txBody>
      </p:sp>
      <p:sp>
        <p:nvSpPr>
          <p:cNvPr id="3" name="TextBox 3"/>
          <p:cNvSpPr txBox="1"/>
          <p:nvPr/>
        </p:nvSpPr>
        <p:spPr>
          <a:xfrm>
            <a:off x="2373212" y="2609673"/>
            <a:ext cx="7450455" cy="1805940"/>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spcBef>
                <a:spcPts val="375"/>
              </a:spcBef>
            </a:pPr>
            <a:r>
              <a:rPr lang="en-US" sz="4500" b="1">
                <a:solidFill>
                  <a:srgbClr val="603200"/>
                </a:solidFill>
                <a:latin typeface="Microsoft Yahei"/>
                <a:ea typeface="Microsoft Yahei"/>
                <a:cs typeface="Microsoft Yahei"/>
              </a:rPr>
              <a:t>营销观念在营销事件中的应用</a:t>
            </a:r>
          </a:p>
        </p:txBody>
      </p:sp>
    </p:spTree>
  </p:cSld>
  <p:clrMapOvr>
    <a:masterClrMapping/>
  </p:clrMapOvr>
  <p:transition/>
  <p:timing/>
</p:sld>
</file>

<file path=ppt/slides/slide1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AutoShape 2"/>
          <p:cNvSpPr/>
          <p:nvPr/>
        </p:nvSpPr>
        <p:spPr>
          <a:xfrm>
            <a:off x="7150141" y="2021983"/>
            <a:ext cx="3939528" cy="3939528"/>
          </a:xfrm>
          <a:prstGeom prst="ellipse">
            <a:avLst/>
          </a:prstGeom>
          <a:solidFill>
            <a:schemeClr val="accent2">
              <a:lumMod val="60000"/>
              <a:lumOff val="4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a:off x="454963" y="2034175"/>
            <a:ext cx="5826389"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solidFill>
                <a:latin typeface="Microsoft Yahei"/>
                <a:ea typeface="Microsoft Yahei"/>
                <a:cs typeface="Microsoft Yahei"/>
              </a:rPr>
              <a:t>以产品为中心，强调产品功能和特点，通过广告、促销等手段吸引消费者。</a:t>
            </a:r>
          </a:p>
        </p:txBody>
      </p:sp>
      <p:sp>
        <p:nvSpPr>
          <p:cNvPr id="4" name="TextBox 4"/>
          <p:cNvSpPr txBox="1"/>
          <p:nvPr/>
        </p:nvSpPr>
        <p:spPr>
          <a:xfrm>
            <a:off x="454963" y="1575832"/>
            <a:ext cx="2703493" cy="3632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025" b="1">
                <a:solidFill>
                  <a:schemeClr val="accent1"/>
                </a:solidFill>
                <a:latin typeface="Microsoft Yahei"/>
                <a:ea typeface="Microsoft Yahei"/>
                <a:cs typeface="Microsoft Yahei"/>
              </a:rPr>
              <a:t>传统营销观念</a:t>
            </a:r>
          </a:p>
        </p:txBody>
      </p:sp>
      <p:sp>
        <p:nvSpPr>
          <p:cNvPr id="5" name="TextBox 5"/>
          <p:cNvSpPr txBox="1"/>
          <p:nvPr/>
        </p:nvSpPr>
        <p:spPr>
          <a:xfrm>
            <a:off x="454963" y="3530045"/>
            <a:ext cx="5826389"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solidFill>
                <a:latin typeface="Microsoft Yahei"/>
                <a:ea typeface="Microsoft Yahei"/>
                <a:cs typeface="Microsoft Yahei"/>
              </a:rPr>
              <a:t>某品牌通过电视广告宣传其产品的特点，吸引消费者购买。</a:t>
            </a:r>
          </a:p>
        </p:txBody>
      </p:sp>
      <p:sp>
        <p:nvSpPr>
          <p:cNvPr id="6" name="TextBox 6"/>
          <p:cNvSpPr txBox="1"/>
          <p:nvPr/>
        </p:nvSpPr>
        <p:spPr>
          <a:xfrm>
            <a:off x="454963" y="3071702"/>
            <a:ext cx="2703493" cy="3632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025" b="1">
                <a:solidFill>
                  <a:schemeClr val="accent1"/>
                </a:solidFill>
                <a:latin typeface="Microsoft Yahei"/>
                <a:ea typeface="Microsoft Yahei"/>
                <a:cs typeface="Microsoft Yahei"/>
              </a:rPr>
              <a:t>案例</a:t>
            </a:r>
          </a:p>
        </p:txBody>
      </p:sp>
      <p:sp>
        <p:nvSpPr>
          <p:cNvPr id="7" name="TextBox 7"/>
          <p:cNvSpPr txBox="1"/>
          <p:nvPr/>
        </p:nvSpPr>
        <p:spPr>
          <a:xfrm>
            <a:off x="454963" y="5118981"/>
            <a:ext cx="6018344"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solidFill>
                <a:latin typeface="Microsoft Yahei"/>
                <a:ea typeface="Microsoft Yahei"/>
                <a:cs typeface="Microsoft Yahei"/>
              </a:rPr>
              <a:t>传统营销观念注重产品的功能性，强调产品的优势和特点，通过广告宣传来吸引消费者，但缺乏与消费者的互动和沟通。</a:t>
            </a:r>
          </a:p>
        </p:txBody>
      </p:sp>
      <p:sp>
        <p:nvSpPr>
          <p:cNvPr id="8" name="TextBox 8"/>
          <p:cNvSpPr txBox="1"/>
          <p:nvPr/>
        </p:nvSpPr>
        <p:spPr>
          <a:xfrm>
            <a:off x="454963" y="4660638"/>
            <a:ext cx="2703493" cy="3632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025" b="1">
                <a:solidFill>
                  <a:schemeClr val="accent1"/>
                </a:solidFill>
                <a:latin typeface="Microsoft Yahei"/>
                <a:ea typeface="Microsoft Yahei"/>
                <a:cs typeface="Microsoft Yahei"/>
              </a:rPr>
              <a:t>分析</a:t>
            </a:r>
          </a:p>
        </p:txBody>
      </p:sp>
      <p:pic>
        <p:nvPicPr>
          <p:cNvPr id="9" name="Picture 9"/>
          <p:cNvPicPr>
            <a:picLocks noChangeAspect="1"/>
          </p:cNvPicPr>
          <p:nvPr/>
        </p:nvPicPr>
        <p:blipFill>
          <a:blip r:embed="rId2"/>
          <a:srcRect l="14667" r="14667"/>
          <a:stretch>
            <a:fillRect/>
          </a:stretch>
        </p:blipFill>
        <p:spPr>
          <a:xfrm>
            <a:off x="7676035" y="2524948"/>
            <a:ext cx="2887741" cy="2887741"/>
          </a:xfrm>
          <a:prstGeom prst="ellipse">
            <a:avLst/>
          </a:prstGeom>
        </p:spPr>
      </p:pic>
      <p:sp>
        <p:nvSpPr>
          <p:cNvPr id="10" name="AutoShape 10"/>
          <p:cNvSpPr/>
          <p:nvPr/>
        </p:nvSpPr>
        <p:spPr>
          <a:xfrm>
            <a:off x="8663168" y="1482987"/>
            <a:ext cx="913476" cy="913476"/>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6921648" y="4618441"/>
            <a:ext cx="913476" cy="913476"/>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10386775" y="4618441"/>
            <a:ext cx="913476" cy="913476"/>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Freeform 13"/>
          <p:cNvSpPr/>
          <p:nvPr/>
        </p:nvSpPr>
        <p:spPr>
          <a:xfrm>
            <a:off x="8906663" y="1691796"/>
            <a:ext cx="426486" cy="426486"/>
          </a:xfrm>
          <a:custGeom>
            <a:rect l="l" t="t" r="r" b="b"/>
            <a:pathLst>
              <a:path w="304800" h="304800">
                <a:moveTo>
                  <a:pt x="0" y="91440"/>
                </a:moveTo>
                <a:lnTo>
                  <a:pt x="152400" y="0"/>
                </a:lnTo>
                <a:lnTo>
                  <a:pt x="304800" y="91440"/>
                </a:lnTo>
                <a:lnTo>
                  <a:pt x="304800" y="121920"/>
                </a:lnTo>
                <a:lnTo>
                  <a:pt x="0" y="121920"/>
                </a:lnTo>
                <a:lnTo>
                  <a:pt x="0" y="91440"/>
                </a:lnTo>
                <a:close/>
                <a:moveTo>
                  <a:pt x="0" y="274320"/>
                </a:moveTo>
                <a:lnTo>
                  <a:pt x="304800" y="274320"/>
                </a:lnTo>
                <a:lnTo>
                  <a:pt x="304800" y="304800"/>
                </a:lnTo>
                <a:lnTo>
                  <a:pt x="0" y="304800"/>
                </a:lnTo>
                <a:lnTo>
                  <a:pt x="0" y="274320"/>
                </a:lnTo>
                <a:close/>
                <a:moveTo>
                  <a:pt x="30480" y="243840"/>
                </a:moveTo>
                <a:lnTo>
                  <a:pt x="274320" y="243840"/>
                </a:lnTo>
                <a:lnTo>
                  <a:pt x="274320" y="274320"/>
                </a:lnTo>
                <a:lnTo>
                  <a:pt x="30480" y="274320"/>
                </a:lnTo>
                <a:lnTo>
                  <a:pt x="30480" y="243840"/>
                </a:lnTo>
                <a:close/>
                <a:moveTo>
                  <a:pt x="30480" y="121920"/>
                </a:moveTo>
                <a:lnTo>
                  <a:pt x="91440" y="121920"/>
                </a:lnTo>
                <a:lnTo>
                  <a:pt x="91440" y="243840"/>
                </a:lnTo>
                <a:lnTo>
                  <a:pt x="30480" y="243840"/>
                </a:lnTo>
                <a:lnTo>
                  <a:pt x="30480" y="121920"/>
                </a:lnTo>
                <a:close/>
                <a:moveTo>
                  <a:pt x="121920" y="121920"/>
                </a:moveTo>
                <a:lnTo>
                  <a:pt x="182880" y="121920"/>
                </a:lnTo>
                <a:lnTo>
                  <a:pt x="182880" y="243840"/>
                </a:lnTo>
                <a:lnTo>
                  <a:pt x="121920" y="243840"/>
                </a:lnTo>
                <a:lnTo>
                  <a:pt x="121920" y="121920"/>
                </a:lnTo>
                <a:close/>
                <a:moveTo>
                  <a:pt x="213360" y="121920"/>
                </a:moveTo>
                <a:lnTo>
                  <a:pt x="274320" y="121920"/>
                </a:lnTo>
                <a:lnTo>
                  <a:pt x="274320" y="243840"/>
                </a:lnTo>
                <a:lnTo>
                  <a:pt x="213360" y="243840"/>
                </a:lnTo>
                <a:lnTo>
                  <a:pt x="213360" y="12192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Freeform 14"/>
          <p:cNvSpPr/>
          <p:nvPr/>
        </p:nvSpPr>
        <p:spPr>
          <a:xfrm>
            <a:off x="10639092" y="4837698"/>
            <a:ext cx="426194" cy="426194"/>
          </a:xfrm>
          <a:custGeom>
            <a:rect l="l" t="t" r="r" b="b"/>
            <a:pathLst>
              <a:path w="304800" h="304800">
                <a:moveTo>
                  <a:pt x="152400" y="190500"/>
                </a:moveTo>
                <a:cubicBezTo>
                  <a:pt x="152400" y="169459"/>
                  <a:pt x="169459" y="152400"/>
                  <a:pt x="190500" y="152400"/>
                </a:cubicBezTo>
                <a:cubicBezTo>
                  <a:pt x="211541" y="152400"/>
                  <a:pt x="228600" y="169459"/>
                  <a:pt x="228600" y="190500"/>
                </a:cubicBezTo>
                <a:cubicBezTo>
                  <a:pt x="228600" y="211541"/>
                  <a:pt x="211541" y="228600"/>
                  <a:pt x="190500" y="228600"/>
                </a:cubicBezTo>
                <a:cubicBezTo>
                  <a:pt x="169459" y="228600"/>
                  <a:pt x="152400" y="211541"/>
                  <a:pt x="152400" y="190500"/>
                </a:cubicBezTo>
                <a:close/>
                <a:moveTo>
                  <a:pt x="266700" y="76200"/>
                </a:moveTo>
                <a:lnTo>
                  <a:pt x="235372" y="12925"/>
                </a:lnTo>
                <a:cubicBezTo>
                  <a:pt x="232801" y="5410"/>
                  <a:pt x="225695" y="0"/>
                  <a:pt x="217284" y="0"/>
                </a:cubicBezTo>
                <a:lnTo>
                  <a:pt x="164973" y="0"/>
                </a:lnTo>
                <a:cubicBezTo>
                  <a:pt x="156467" y="0"/>
                  <a:pt x="149295" y="5544"/>
                  <a:pt x="146837" y="13192"/>
                </a:cubicBezTo>
                <a:lnTo>
                  <a:pt x="114338" y="76200"/>
                </a:lnTo>
                <a:lnTo>
                  <a:pt x="38100" y="76200"/>
                </a:lnTo>
                <a:cubicBezTo>
                  <a:pt x="17059" y="76200"/>
                  <a:pt x="0" y="93259"/>
                  <a:pt x="0" y="114300"/>
                </a:cubicBezTo>
                <a:lnTo>
                  <a:pt x="0" y="304800"/>
                </a:lnTo>
                <a:lnTo>
                  <a:pt x="304800" y="304800"/>
                </a:lnTo>
                <a:lnTo>
                  <a:pt x="304800" y="114300"/>
                </a:lnTo>
                <a:cubicBezTo>
                  <a:pt x="304800" y="93259"/>
                  <a:pt x="287760" y="76200"/>
                  <a:pt x="266700" y="76200"/>
                </a:cubicBezTo>
                <a:close/>
                <a:moveTo>
                  <a:pt x="57150" y="152400"/>
                </a:moveTo>
                <a:cubicBezTo>
                  <a:pt x="46625" y="152400"/>
                  <a:pt x="38100" y="143875"/>
                  <a:pt x="38100" y="133350"/>
                </a:cubicBezTo>
                <a:cubicBezTo>
                  <a:pt x="38100" y="122825"/>
                  <a:pt x="46625" y="114300"/>
                  <a:pt x="57150" y="114300"/>
                </a:cubicBezTo>
                <a:cubicBezTo>
                  <a:pt x="67675" y="114300"/>
                  <a:pt x="76200" y="122825"/>
                  <a:pt x="76200" y="133350"/>
                </a:cubicBezTo>
                <a:cubicBezTo>
                  <a:pt x="76200" y="143875"/>
                  <a:pt x="67675" y="152400"/>
                  <a:pt x="57150" y="152400"/>
                </a:cubicBezTo>
                <a:close/>
                <a:moveTo>
                  <a:pt x="190500" y="266700"/>
                </a:moveTo>
                <a:cubicBezTo>
                  <a:pt x="148419" y="266700"/>
                  <a:pt x="114300" y="232581"/>
                  <a:pt x="114300" y="190500"/>
                </a:cubicBezTo>
                <a:cubicBezTo>
                  <a:pt x="114300" y="148419"/>
                  <a:pt x="148419" y="114300"/>
                  <a:pt x="190500" y="114300"/>
                </a:cubicBezTo>
                <a:cubicBezTo>
                  <a:pt x="232581" y="114300"/>
                  <a:pt x="266700" y="148419"/>
                  <a:pt x="266700" y="190500"/>
                </a:cubicBezTo>
                <a:cubicBezTo>
                  <a:pt x="266700" y="232581"/>
                  <a:pt x="232581" y="266700"/>
                  <a:pt x="190500" y="266700"/>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Freeform 15"/>
          <p:cNvSpPr/>
          <p:nvPr/>
        </p:nvSpPr>
        <p:spPr>
          <a:xfrm>
            <a:off x="7137949" y="4833774"/>
            <a:ext cx="482811" cy="482811"/>
          </a:xfrm>
          <a:custGeom>
            <a:rect l="l" t="t" r="r" b="b"/>
            <a:pathLst>
              <a:path w="304800" h="304800">
                <a:moveTo>
                  <a:pt x="304800" y="171155"/>
                </a:moveTo>
                <a:lnTo>
                  <a:pt x="304800" y="133055"/>
                </a:lnTo>
                <a:lnTo>
                  <a:pt x="259261" y="114081"/>
                </a:lnTo>
                <a:cubicBezTo>
                  <a:pt x="257994" y="110509"/>
                  <a:pt x="256661" y="107051"/>
                  <a:pt x="255022" y="103661"/>
                </a:cubicBezTo>
                <a:lnTo>
                  <a:pt x="273406" y="57893"/>
                </a:lnTo>
                <a:lnTo>
                  <a:pt x="246459" y="30956"/>
                </a:lnTo>
                <a:lnTo>
                  <a:pt x="201101" y="49635"/>
                </a:lnTo>
                <a:cubicBezTo>
                  <a:pt x="197644" y="47958"/>
                  <a:pt x="194110" y="46549"/>
                  <a:pt x="190462" y="45244"/>
                </a:cubicBezTo>
                <a:lnTo>
                  <a:pt x="171155" y="0"/>
                </a:lnTo>
                <a:lnTo>
                  <a:pt x="133055" y="0"/>
                </a:lnTo>
                <a:lnTo>
                  <a:pt x="114224" y="45091"/>
                </a:lnTo>
                <a:cubicBezTo>
                  <a:pt x="110433" y="46434"/>
                  <a:pt x="106785" y="47844"/>
                  <a:pt x="103175" y="49559"/>
                </a:cubicBezTo>
                <a:lnTo>
                  <a:pt x="57893" y="31366"/>
                </a:lnTo>
                <a:lnTo>
                  <a:pt x="30956" y="58303"/>
                </a:lnTo>
                <a:lnTo>
                  <a:pt x="49416" y="103175"/>
                </a:lnTo>
                <a:cubicBezTo>
                  <a:pt x="47625" y="106861"/>
                  <a:pt x="46177" y="110614"/>
                  <a:pt x="44796" y="114491"/>
                </a:cubicBezTo>
                <a:lnTo>
                  <a:pt x="0" y="133645"/>
                </a:lnTo>
                <a:lnTo>
                  <a:pt x="0" y="171745"/>
                </a:lnTo>
                <a:lnTo>
                  <a:pt x="44834" y="190424"/>
                </a:lnTo>
                <a:cubicBezTo>
                  <a:pt x="46215" y="194291"/>
                  <a:pt x="47701" y="198053"/>
                  <a:pt x="49482" y="201740"/>
                </a:cubicBezTo>
                <a:lnTo>
                  <a:pt x="31366" y="246907"/>
                </a:lnTo>
                <a:lnTo>
                  <a:pt x="58303" y="273844"/>
                </a:lnTo>
                <a:lnTo>
                  <a:pt x="103289" y="255318"/>
                </a:lnTo>
                <a:cubicBezTo>
                  <a:pt x="106899" y="257032"/>
                  <a:pt x="110585" y="258404"/>
                  <a:pt x="114376" y="259709"/>
                </a:cubicBezTo>
                <a:lnTo>
                  <a:pt x="133645" y="304800"/>
                </a:lnTo>
                <a:lnTo>
                  <a:pt x="171745" y="304800"/>
                </a:lnTo>
                <a:lnTo>
                  <a:pt x="190605" y="259480"/>
                </a:lnTo>
                <a:cubicBezTo>
                  <a:pt x="194215" y="258137"/>
                  <a:pt x="197787" y="256727"/>
                  <a:pt x="201206" y="255089"/>
                </a:cubicBezTo>
                <a:lnTo>
                  <a:pt x="246898" y="273396"/>
                </a:lnTo>
                <a:lnTo>
                  <a:pt x="273834" y="246459"/>
                </a:lnTo>
                <a:lnTo>
                  <a:pt x="255079" y="200997"/>
                </a:lnTo>
                <a:cubicBezTo>
                  <a:pt x="256680" y="197577"/>
                  <a:pt x="257985" y="194110"/>
                  <a:pt x="259251" y="190576"/>
                </a:cubicBezTo>
                <a:lnTo>
                  <a:pt x="304800" y="171155"/>
                </a:lnTo>
                <a:close/>
                <a:moveTo>
                  <a:pt x="152105" y="209550"/>
                </a:moveTo>
                <a:cubicBezTo>
                  <a:pt x="120558" y="209550"/>
                  <a:pt x="94955" y="183947"/>
                  <a:pt x="94955" y="152400"/>
                </a:cubicBezTo>
                <a:cubicBezTo>
                  <a:pt x="94955" y="120853"/>
                  <a:pt x="120558" y="95250"/>
                  <a:pt x="152105" y="95250"/>
                </a:cubicBezTo>
                <a:cubicBezTo>
                  <a:pt x="183652" y="95250"/>
                  <a:pt x="209255" y="120853"/>
                  <a:pt x="209255" y="152400"/>
                </a:cubicBezTo>
                <a:cubicBezTo>
                  <a:pt x="209255" y="183947"/>
                  <a:pt x="183652" y="209550"/>
                  <a:pt x="152105" y="209550"/>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TextBox 36"/>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solidFill>
                <a:latin typeface="Microsoft Yahei"/>
                <a:ea typeface="Microsoft Yahei"/>
                <a:cs typeface="Microsoft Yahei"/>
              </a:rPr>
              <a:t>传统营销事件中的营销观念</a:t>
            </a:r>
          </a:p>
        </p:txBody>
      </p:sp>
    </p:spTree>
  </p:cSld>
  <p:clrMapOvr>
    <a:masterClrMapping/>
  </p:clrMapOvr>
  <p:transition/>
  <p:timing/>
</p:sld>
</file>

<file path=ppt/slides/slide1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https://d.book118.com/855312321300011110</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Office Theme">
  <a:themeElements>
    <a:clrScheme name="Office">
      <a:dk1>
        <a:srgbClr val="633301"/>
      </a:dk1>
      <a:lt1>
        <a:srgbClr val="FBF9F7"/>
      </a:lt1>
      <a:dk2>
        <a:srgbClr val="333333"/>
      </a:dk2>
      <a:lt2>
        <a:srgbClr val="F1EFEE"/>
      </a:lt2>
      <a:accent1>
        <a:srgbClr val="9A6930"/>
      </a:accent1>
      <a:accent2>
        <a:srgbClr val="B3954D"/>
      </a:accent2>
      <a:accent3>
        <a:srgbClr val="D3A67C"/>
      </a:accent3>
      <a:accent4>
        <a:srgbClr val="DC9C51"/>
      </a:accent4>
      <a:accent5>
        <a:srgbClr val="D17A6E"/>
      </a:accent5>
      <a:accent6>
        <a:srgbClr val="8C8576"/>
      </a:accent6>
      <a:hlink>
        <a:srgbClr val="0000FF"/>
      </a:hlink>
      <a:folHlink>
        <a:srgbClr val="800080"/>
      </a:folHlink>
    </a:clrScheme>
    <a:fontScheme name="Office">
      <a:majorFont>
        <a:latin typeface="Calibri"/>
        <a:ea typeface="Calibri"/>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Calibri"/>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74</Paragraphs>
  <Slides>14</Slides>
  <Notes>0</Notes>
  <TotalTime>1</TotalTime>
  <HiddenSlides>0</HiddenSlides>
  <MMClips>0</MMClips>
  <ScaleCrop>0</ScaleCrop>
  <HeadingPairs>
    <vt:vector baseType="variant" size="6">
      <vt:variant>
        <vt:lpstr>Fonts used</vt:lpstr>
      </vt:variant>
      <vt:variant>
        <vt:i4>4</vt:i4>
      </vt:variant>
      <vt:variant>
        <vt:lpstr>Theme</vt:lpstr>
      </vt:variant>
      <vt:variant>
        <vt:i4>1</vt:i4>
      </vt:variant>
      <vt:variant>
        <vt:lpstr>Slide Titles</vt:lpstr>
      </vt:variant>
      <vt:variant>
        <vt:i4>14</vt:i4>
      </vt:variant>
    </vt:vector>
  </HeadingPairs>
  <TitlesOfParts>
    <vt:vector baseType="lpstr" size="19">
      <vt:lpstr>Arial</vt:lpstr>
      <vt:lpstr>Calibri</vt:lpstr>
      <vt:lpstr>Microsoft Yahei</vt:lpstr>
      <vt:lpstr>微软雅黑</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2024-09-16T04:20:48.870</cp:lastPrinted>
  <dcterms:created xsi:type="dcterms:W3CDTF">2024-09-15T20:20:48Z</dcterms:created>
  <dcterms:modified xsi:type="dcterms:W3CDTF">2024-09-15T20:20:50Z</dcterms:modified>
</cp:coreProperties>
</file>