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650E3-2705-4A97-ADE9-CAFBD7FB7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E2F3A2-87E0-43B2-B550-F5B4F47C7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443981-7636-4214-B57E-255544AC2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FFB826-3FE3-47B7-9462-70C65C284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115F3B-CAF3-423C-8576-7D359C4EF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7D2A8D-7F55-44C9-9C2D-47FDF133B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29C6E2-8BD5-4E0C-BBF5-A6B7EC614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435811-F85C-47E7-B8B4-C41AC921C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A0BA97-BA08-4486-8534-DA5A8FAB7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84A76A-05AC-4E96-A3AD-B8F421765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083182-1C69-4284-BE3A-5602F8F46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34003332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92中国软件行业分析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软件行业概述与发展历程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竞争格局与主要参与者分析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技术创新与应用领域拓展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政策法规环境及影响因素解读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市场需求变化与客户群体特征分析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软件行业概述与发展历程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软件定义及分类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软件是一系列按照特定顺序组织的计算机数据和指令的集合，是计算机中的非有形部分。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根据功能的不同，软件可分为系统软件、应用软件和介于这两者之间的中间件。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成熟阶段（2000年至今）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软件产业进入快速发展期，企业数量和规模不断扩大，技术创新和产业升级成为发展重点。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起步阶段（1980年代）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以计算机科研和应用为主，软件产业处于萌芽状态。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成长阶段（1990年代）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随着计算机应用的普及，软件产业开始迅速发展，出现了一批优秀的软件企业。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中国软件行业发展历程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中国软件行业市场规模逐年增长，已经成为全球最大的软件市场之一。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近年来，中国软件行业增长速度保持在两位数以上，远高于全球平均水平。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增长速度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当前市场规模与增长速度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竞争格局与主要参与者分析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国际厂商主导高端市场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国际知名软件厂商如微软、甲骨文、IBM等，凭借其技术积累和品牌优势，在高端软件市场占据主导地位。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7808" r="2780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国内厂商在中低端市场具有竞争力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国内软件厂商如华为、用友、金蝶等，在中低端市场凭借本土化优势和政策支持，展现出较强的竞争力。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跨界竞争日益激烈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随着互联网和移动互联网的普及，跨界竞争日益激烈，如阿里巴巴、腾讯等互联网企业也在积极布局软件市场。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国内外厂商竞争格局概述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全球最大的软件厂商之一，微软在操作系统、办公软件等领域具有显著优势。其Windows操作系统和Office办公软件在全球范围内拥有广泛的用户基础。然而，微软在移动互联网和云计算等新兴领域的表现相对滞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甲骨文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甲骨文是全球领先的企业级软件厂商，专注于数据库、中间件等核心技术的研发。其数据库产品在性能和稳定性方面具有优势，但价格较高且对硬件资源要求较高。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华为是中国最大的软件厂商之一，在通信、企业网络等领域具有领先地位。其软件产品包括操作系统、数据库、中间件等，具有较强的自主研发能力。然而，华为在国际市场上面临一定的政治和安全挑战。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领先企业介绍及优劣势分析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257991" y="1574521"/>
            <a:ext cx="859155" cy="624840"/>
            <a:chOff x="5257991" y="1574521"/>
            <a:chExt cx="859155" cy="624840"/>
          </a:xfrm>
        </p:grpSpPr>
        <p:sp>
          <p:nvSpPr>
            <p:cNvPr id="6" name="TextBox 6"/>
            <p:cNvSpPr txBox="1"/>
            <p:nvPr/>
          </p:nvSpPr>
          <p:spPr>
            <a:xfrm>
              <a:off x="5257991" y="1574521"/>
              <a:ext cx="8591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sp>
        <p:nvSpPr>
          <p:cNvPr id="7" name="AutoShape 7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257991" y="3286601"/>
            <a:ext cx="935355" cy="624840"/>
            <a:chOff x="5257991" y="3286601"/>
            <a:chExt cx="935355" cy="624840"/>
          </a:xfrm>
        </p:grpSpPr>
        <p:sp>
          <p:nvSpPr>
            <p:cNvPr id="11" name="TextBox 11"/>
            <p:cNvSpPr txBox="1"/>
            <p:nvPr/>
          </p:nvSpPr>
          <p:spPr>
            <a:xfrm>
              <a:off x="5257991" y="3286601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257991" y="5005674"/>
            <a:ext cx="935355" cy="624840"/>
            <a:chOff x="5257991" y="5005674"/>
            <a:chExt cx="935355" cy="624840"/>
          </a:xfrm>
        </p:grpSpPr>
        <p:sp>
          <p:nvSpPr>
            <p:cNvPr id="16" name="TextBox 16"/>
            <p:cNvSpPr txBox="1"/>
            <p:nvPr/>
          </p:nvSpPr>
          <p:spPr>
            <a:xfrm>
              <a:off x="5257991" y="5005674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353066" y="1349255"/>
            <a:ext cx="1968722" cy="4629531"/>
            <a:chOff x="1353066" y="1349255"/>
            <a:chExt cx="1968722" cy="4629531"/>
          </a:xfrm>
        </p:grpSpPr>
        <p:sp>
          <p:nvSpPr>
            <p:cNvPr id="18" name="Freeform 18"/>
            <p:cNvSpPr/>
            <p:nvPr/>
          </p:nvSpPr>
          <p:spPr>
            <a:xfrm>
              <a:off x="1956379" y="4609281"/>
              <a:ext cx="827723" cy="1223582"/>
            </a:xfrm>
            <a:custGeom>
              <a:rect l="l" t="t" r="r" b="b"/>
              <a:pathLst>
                <a:path w="277" h="410">
                  <a:moveTo>
                    <a:pt x="277" y="410"/>
                  </a:moveTo>
                  <a:lnTo>
                    <a:pt x="167" y="410"/>
                  </a:lnTo>
                  <a:lnTo>
                    <a:pt x="139" y="105"/>
                  </a:lnTo>
                  <a:lnTo>
                    <a:pt x="110" y="410"/>
                  </a:lnTo>
                  <a:lnTo>
                    <a:pt x="0" y="410"/>
                  </a:lnTo>
                  <a:lnTo>
                    <a:pt x="0" y="0"/>
                  </a:lnTo>
                  <a:lnTo>
                    <a:pt x="277" y="0"/>
                  </a:lnTo>
                  <a:lnTo>
                    <a:pt x="277" y="41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725684" y="5635886"/>
              <a:ext cx="609695" cy="342900"/>
            </a:xfrm>
            <a:custGeom>
              <a:rect l="l" t="t" r="r" b="b"/>
              <a:pathLst>
                <a:path w="141" h="79">
                  <a:moveTo>
                    <a:pt x="112" y="17"/>
                  </a:moveTo>
                  <a:cubicBezTo>
                    <a:pt x="130" y="36"/>
                    <a:pt x="141" y="57"/>
                    <a:pt x="109" y="61"/>
                  </a:cubicBezTo>
                  <a:cubicBezTo>
                    <a:pt x="80" y="65"/>
                    <a:pt x="0" y="79"/>
                    <a:pt x="20" y="40"/>
                  </a:cubicBezTo>
                  <a:cubicBezTo>
                    <a:pt x="39" y="3"/>
                    <a:pt x="61" y="0"/>
                    <a:pt x="74" y="0"/>
                  </a:cubicBezTo>
                  <a:cubicBezTo>
                    <a:pt x="86" y="0"/>
                    <a:pt x="102" y="7"/>
                    <a:pt x="112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407293" y="5635886"/>
              <a:ext cx="607504" cy="342900"/>
            </a:xfrm>
            <a:custGeom>
              <a:rect l="l" t="t" r="r" b="b"/>
              <a:pathLst>
                <a:path w="140" h="79">
                  <a:moveTo>
                    <a:pt x="29" y="17"/>
                  </a:moveTo>
                  <a:cubicBezTo>
                    <a:pt x="10" y="36"/>
                    <a:pt x="0" y="57"/>
                    <a:pt x="31" y="61"/>
                  </a:cubicBezTo>
                  <a:cubicBezTo>
                    <a:pt x="60" y="65"/>
                    <a:pt x="140" y="79"/>
                    <a:pt x="120" y="40"/>
                  </a:cubicBezTo>
                  <a:cubicBezTo>
                    <a:pt x="101" y="3"/>
                    <a:pt x="79" y="0"/>
                    <a:pt x="67" y="0"/>
                  </a:cubicBezTo>
                  <a:cubicBezTo>
                    <a:pt x="54" y="0"/>
                    <a:pt x="38" y="7"/>
                    <a:pt x="29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2123638" y="3523241"/>
              <a:ext cx="495395" cy="1115568"/>
            </a:xfrm>
            <a:prstGeom prst="rect">
              <a:avLst/>
            </a:prstGeom>
            <a:solidFill>
              <a:srgbClr val="F4EFE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2314138" y="3546577"/>
              <a:ext cx="97346" cy="110109"/>
            </a:xfrm>
            <a:prstGeom prst="rect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233652" y="3643923"/>
              <a:ext cx="281559" cy="965263"/>
            </a:xfrm>
            <a:custGeom>
              <a:rect l="l" t="t" r="r" b="b"/>
              <a:pathLst>
                <a:path w="94" h="323">
                  <a:moveTo>
                    <a:pt x="34" y="0"/>
                  </a:moveTo>
                  <a:lnTo>
                    <a:pt x="0" y="268"/>
                  </a:lnTo>
                  <a:lnTo>
                    <a:pt x="48" y="323"/>
                  </a:lnTo>
                  <a:lnTo>
                    <a:pt x="94" y="267"/>
                  </a:lnTo>
                  <a:lnTo>
                    <a:pt x="52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1442029" y="4422972"/>
              <a:ext cx="556736" cy="535591"/>
            </a:xfrm>
            <a:custGeom>
              <a:rect l="l" t="t" r="r" b="b"/>
              <a:pathLst>
                <a:path w="128" h="123">
                  <a:moveTo>
                    <a:pt x="48" y="0"/>
                  </a:moveTo>
                  <a:cubicBezTo>
                    <a:pt x="48" y="0"/>
                    <a:pt x="39" y="21"/>
                    <a:pt x="26" y="44"/>
                  </a:cubicBezTo>
                  <a:cubicBezTo>
                    <a:pt x="13" y="66"/>
                    <a:pt x="0" y="89"/>
                    <a:pt x="9" y="94"/>
                  </a:cubicBezTo>
                  <a:cubicBezTo>
                    <a:pt x="18" y="100"/>
                    <a:pt x="35" y="72"/>
                    <a:pt x="35" y="72"/>
                  </a:cubicBezTo>
                  <a:cubicBezTo>
                    <a:pt x="35" y="72"/>
                    <a:pt x="22" y="112"/>
                    <a:pt x="39" y="114"/>
                  </a:cubicBezTo>
                  <a:cubicBezTo>
                    <a:pt x="57" y="117"/>
                    <a:pt x="64" y="81"/>
                    <a:pt x="64" y="81"/>
                  </a:cubicBezTo>
                  <a:cubicBezTo>
                    <a:pt x="64" y="81"/>
                    <a:pt x="60" y="120"/>
                    <a:pt x="78" y="121"/>
                  </a:cubicBezTo>
                  <a:cubicBezTo>
                    <a:pt x="96" y="123"/>
                    <a:pt x="88" y="77"/>
                    <a:pt x="88" y="77"/>
                  </a:cubicBezTo>
                  <a:cubicBezTo>
                    <a:pt x="88" y="77"/>
                    <a:pt x="100" y="100"/>
                    <a:pt x="114" y="90"/>
                  </a:cubicBezTo>
                  <a:cubicBezTo>
                    <a:pt x="128" y="80"/>
                    <a:pt x="93" y="55"/>
                    <a:pt x="99" y="29"/>
                  </a:cubicBezTo>
                  <a:lnTo>
                    <a:pt x="48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1598620" y="3538100"/>
              <a:ext cx="582168" cy="1030891"/>
            </a:xfrm>
            <a:custGeom>
              <a:rect l="l" t="t" r="r" b="b"/>
              <a:pathLst>
                <a:path w="134" h="238">
                  <a:moveTo>
                    <a:pt x="119" y="0"/>
                  </a:moveTo>
                  <a:cubicBezTo>
                    <a:pt x="119" y="0"/>
                    <a:pt x="22" y="34"/>
                    <a:pt x="0" y="213"/>
                  </a:cubicBezTo>
                  <a:cubicBezTo>
                    <a:pt x="0" y="213"/>
                    <a:pt x="28" y="236"/>
                    <a:pt x="68" y="238"/>
                  </a:cubicBezTo>
                  <a:cubicBezTo>
                    <a:pt x="68" y="238"/>
                    <a:pt x="84" y="189"/>
                    <a:pt x="102" y="183"/>
                  </a:cubicBezTo>
                  <a:cubicBezTo>
                    <a:pt x="134" y="2"/>
                    <a:pt x="134" y="2"/>
                    <a:pt x="134" y="2"/>
                  </a:cubicBezTo>
                  <a:lnTo>
                    <a:pt x="119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97743" y="3538100"/>
              <a:ext cx="165164" cy="135446"/>
            </a:xfrm>
            <a:custGeom>
              <a:rect l="l" t="t" r="r" b="b"/>
              <a:pathLst>
                <a:path w="55" h="46">
                  <a:moveTo>
                    <a:pt x="55" y="5"/>
                  </a:moveTo>
                  <a:lnTo>
                    <a:pt x="23" y="46"/>
                  </a:lnTo>
                  <a:lnTo>
                    <a:pt x="0" y="0"/>
                  </a:lnTo>
                  <a:lnTo>
                    <a:pt x="55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1920375" y="3489427"/>
              <a:ext cx="326041" cy="1166431"/>
            </a:xfrm>
            <a:custGeom>
              <a:rect l="l" t="t" r="r" b="b"/>
              <a:pathLst>
                <a:path w="75" h="269">
                  <a:moveTo>
                    <a:pt x="52" y="0"/>
                  </a:moveTo>
                  <a:cubicBezTo>
                    <a:pt x="52" y="0"/>
                    <a:pt x="0" y="62"/>
                    <a:pt x="6" y="259"/>
                  </a:cubicBezTo>
                  <a:cubicBezTo>
                    <a:pt x="6" y="259"/>
                    <a:pt x="24" y="269"/>
                    <a:pt x="50" y="264"/>
                  </a:cubicBezTo>
                  <a:cubicBezTo>
                    <a:pt x="50" y="264"/>
                    <a:pt x="57" y="102"/>
                    <a:pt x="75" y="0"/>
                  </a:cubicBezTo>
                  <a:lnTo>
                    <a:pt x="52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735429" y="4422972"/>
              <a:ext cx="563118" cy="535591"/>
            </a:xfrm>
            <a:custGeom>
              <a:rect l="l" t="t" r="r" b="b"/>
              <a:pathLst>
                <a:path w="129" h="123">
                  <a:moveTo>
                    <a:pt x="81" y="0"/>
                  </a:moveTo>
                  <a:cubicBezTo>
                    <a:pt x="81" y="0"/>
                    <a:pt x="90" y="21"/>
                    <a:pt x="103" y="44"/>
                  </a:cubicBezTo>
                  <a:cubicBezTo>
                    <a:pt x="116" y="66"/>
                    <a:pt x="129" y="89"/>
                    <a:pt x="120" y="94"/>
                  </a:cubicBezTo>
                  <a:cubicBezTo>
                    <a:pt x="111" y="100"/>
                    <a:pt x="93" y="72"/>
                    <a:pt x="93" y="72"/>
                  </a:cubicBezTo>
                  <a:cubicBezTo>
                    <a:pt x="93" y="72"/>
                    <a:pt x="107" y="112"/>
                    <a:pt x="89" y="114"/>
                  </a:cubicBezTo>
                  <a:cubicBezTo>
                    <a:pt x="72" y="117"/>
                    <a:pt x="65" y="81"/>
                    <a:pt x="65" y="81"/>
                  </a:cubicBezTo>
                  <a:cubicBezTo>
                    <a:pt x="65" y="81"/>
                    <a:pt x="69" y="120"/>
                    <a:pt x="51" y="121"/>
                  </a:cubicBezTo>
                  <a:cubicBezTo>
                    <a:pt x="33" y="123"/>
                    <a:pt x="40" y="77"/>
                    <a:pt x="40" y="77"/>
                  </a:cubicBezTo>
                  <a:cubicBezTo>
                    <a:pt x="40" y="77"/>
                    <a:pt x="29" y="100"/>
                    <a:pt x="15" y="90"/>
                  </a:cubicBezTo>
                  <a:cubicBezTo>
                    <a:pt x="0" y="80"/>
                    <a:pt x="35" y="55"/>
                    <a:pt x="29" y="29"/>
                  </a:cubicBezTo>
                  <a:lnTo>
                    <a:pt x="81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553311" y="3538100"/>
              <a:ext cx="586359" cy="1030891"/>
            </a:xfrm>
            <a:custGeom>
              <a:rect l="l" t="t" r="r" b="b"/>
              <a:pathLst>
                <a:path w="135" h="238">
                  <a:moveTo>
                    <a:pt x="16" y="0"/>
                  </a:moveTo>
                  <a:cubicBezTo>
                    <a:pt x="16" y="0"/>
                    <a:pt x="112" y="34"/>
                    <a:pt x="135" y="213"/>
                  </a:cubicBezTo>
                  <a:cubicBezTo>
                    <a:pt x="135" y="213"/>
                    <a:pt x="106" y="236"/>
                    <a:pt x="67" y="238"/>
                  </a:cubicBezTo>
                  <a:cubicBezTo>
                    <a:pt x="67" y="238"/>
                    <a:pt x="51" y="189"/>
                    <a:pt x="33" y="183"/>
                  </a:cubicBezTo>
                  <a:cubicBezTo>
                    <a:pt x="0" y="2"/>
                    <a:pt x="0" y="2"/>
                    <a:pt x="0" y="2"/>
                  </a:cubicBezTo>
                  <a:lnTo>
                    <a:pt x="16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77670" y="3538100"/>
              <a:ext cx="165164" cy="135446"/>
            </a:xfrm>
            <a:custGeom>
              <a:rect l="l" t="t" r="r" b="b"/>
              <a:pathLst>
                <a:path w="55" h="46">
                  <a:moveTo>
                    <a:pt x="0" y="5"/>
                  </a:moveTo>
                  <a:lnTo>
                    <a:pt x="32" y="46"/>
                  </a:lnTo>
                  <a:lnTo>
                    <a:pt x="55" y="0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2494065" y="3489427"/>
              <a:ext cx="326041" cy="1166431"/>
            </a:xfrm>
            <a:custGeom>
              <a:rect l="l" t="t" r="r" b="b"/>
              <a:pathLst>
                <a:path w="75" h="269">
                  <a:moveTo>
                    <a:pt x="23" y="0"/>
                  </a:moveTo>
                  <a:cubicBezTo>
                    <a:pt x="23" y="0"/>
                    <a:pt x="75" y="62"/>
                    <a:pt x="68" y="259"/>
                  </a:cubicBezTo>
                  <a:cubicBezTo>
                    <a:pt x="68" y="259"/>
                    <a:pt x="51" y="269"/>
                    <a:pt x="25" y="264"/>
                  </a:cubicBezTo>
                  <a:cubicBezTo>
                    <a:pt x="25" y="264"/>
                    <a:pt x="18" y="102"/>
                    <a:pt x="0" y="0"/>
                  </a:cubicBezTo>
                  <a:lnTo>
                    <a:pt x="23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1420788" y="1349255"/>
              <a:ext cx="1901000" cy="1293400"/>
            </a:xfrm>
            <a:custGeom>
              <a:rect l="l" t="t" r="r" b="b"/>
              <a:pathLst>
                <a:path w="438" h="297">
                  <a:moveTo>
                    <a:pt x="14" y="295"/>
                  </a:moveTo>
                  <a:cubicBezTo>
                    <a:pt x="14" y="295"/>
                    <a:pt x="0" y="238"/>
                    <a:pt x="10" y="192"/>
                  </a:cubicBezTo>
                  <a:cubicBezTo>
                    <a:pt x="20" y="145"/>
                    <a:pt x="23" y="154"/>
                    <a:pt x="22" y="134"/>
                  </a:cubicBezTo>
                  <a:cubicBezTo>
                    <a:pt x="22" y="134"/>
                    <a:pt x="31" y="139"/>
                    <a:pt x="31" y="145"/>
                  </a:cubicBezTo>
                  <a:cubicBezTo>
                    <a:pt x="31" y="145"/>
                    <a:pt x="56" y="67"/>
                    <a:pt x="119" y="52"/>
                  </a:cubicBezTo>
                  <a:cubicBezTo>
                    <a:pt x="119" y="52"/>
                    <a:pt x="114" y="62"/>
                    <a:pt x="116" y="73"/>
                  </a:cubicBezTo>
                  <a:cubicBezTo>
                    <a:pt x="116" y="73"/>
                    <a:pt x="173" y="0"/>
                    <a:pt x="296" y="15"/>
                  </a:cubicBezTo>
                  <a:cubicBezTo>
                    <a:pt x="296" y="15"/>
                    <a:pt x="281" y="31"/>
                    <a:pt x="285" y="40"/>
                  </a:cubicBezTo>
                  <a:cubicBezTo>
                    <a:pt x="285" y="40"/>
                    <a:pt x="342" y="31"/>
                    <a:pt x="363" y="48"/>
                  </a:cubicBezTo>
                  <a:cubicBezTo>
                    <a:pt x="363" y="48"/>
                    <a:pt x="347" y="61"/>
                    <a:pt x="348" y="69"/>
                  </a:cubicBezTo>
                  <a:cubicBezTo>
                    <a:pt x="348" y="69"/>
                    <a:pt x="393" y="67"/>
                    <a:pt x="422" y="115"/>
                  </a:cubicBezTo>
                  <a:cubicBezTo>
                    <a:pt x="422" y="115"/>
                    <a:pt x="405" y="128"/>
                    <a:pt x="407" y="137"/>
                  </a:cubicBezTo>
                  <a:cubicBezTo>
                    <a:pt x="407" y="137"/>
                    <a:pt x="432" y="147"/>
                    <a:pt x="438" y="171"/>
                  </a:cubicBezTo>
                  <a:cubicBezTo>
                    <a:pt x="438" y="171"/>
                    <a:pt x="413" y="195"/>
                    <a:pt x="412" y="229"/>
                  </a:cubicBezTo>
                  <a:cubicBezTo>
                    <a:pt x="411" y="262"/>
                    <a:pt x="401" y="295"/>
                    <a:pt x="399" y="297"/>
                  </a:cubicBezTo>
                  <a:lnTo>
                    <a:pt x="14" y="295"/>
                  </a:lnTo>
                  <a:close/>
                </a:path>
              </a:pathLst>
            </a:custGeom>
            <a:solidFill>
              <a:srgbClr val="4C453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197743" y="1901800"/>
              <a:ext cx="751523" cy="683704"/>
            </a:xfrm>
            <a:custGeom>
              <a:rect l="l" t="t" r="r" b="b"/>
              <a:pathLst>
                <a:path w="173" h="157">
                  <a:moveTo>
                    <a:pt x="2" y="103"/>
                  </a:moveTo>
                  <a:cubicBezTo>
                    <a:pt x="2" y="103"/>
                    <a:pt x="0" y="14"/>
                    <a:pt x="70" y="0"/>
                  </a:cubicBezTo>
                  <a:cubicBezTo>
                    <a:pt x="70" y="0"/>
                    <a:pt x="53" y="29"/>
                    <a:pt x="56" y="36"/>
                  </a:cubicBezTo>
                  <a:cubicBezTo>
                    <a:pt x="56" y="36"/>
                    <a:pt x="84" y="4"/>
                    <a:pt x="131" y="19"/>
                  </a:cubicBezTo>
                  <a:cubicBezTo>
                    <a:pt x="131" y="19"/>
                    <a:pt x="110" y="24"/>
                    <a:pt x="108" y="35"/>
                  </a:cubicBezTo>
                  <a:cubicBezTo>
                    <a:pt x="108" y="35"/>
                    <a:pt x="169" y="26"/>
                    <a:pt x="173" y="109"/>
                  </a:cubicBezTo>
                  <a:cubicBezTo>
                    <a:pt x="173" y="109"/>
                    <a:pt x="51" y="157"/>
                    <a:pt x="2" y="103"/>
                  </a:cubicBez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1353066" y="2541023"/>
              <a:ext cx="281559" cy="419100"/>
            </a:xfrm>
            <a:custGeom>
              <a:rect l="l" t="t" r="r" b="b"/>
              <a:pathLst>
                <a:path w="65" h="97">
                  <a:moveTo>
                    <a:pt x="65" y="21"/>
                  </a:moveTo>
                  <a:cubicBezTo>
                    <a:pt x="65" y="21"/>
                    <a:pt x="30" y="0"/>
                    <a:pt x="15" y="21"/>
                  </a:cubicBezTo>
                  <a:cubicBezTo>
                    <a:pt x="0" y="43"/>
                    <a:pt x="28" y="82"/>
                    <a:pt x="65" y="97"/>
                  </a:cubicBezTo>
                  <a:lnTo>
                    <a:pt x="65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14797" y="2541023"/>
              <a:ext cx="283655" cy="419100"/>
            </a:xfrm>
            <a:custGeom>
              <a:rect l="l" t="t" r="r" b="b"/>
              <a:pathLst>
                <a:path w="65" h="97">
                  <a:moveTo>
                    <a:pt x="0" y="21"/>
                  </a:moveTo>
                  <a:cubicBezTo>
                    <a:pt x="0" y="21"/>
                    <a:pt x="36" y="0"/>
                    <a:pt x="51" y="21"/>
                  </a:cubicBezTo>
                  <a:cubicBezTo>
                    <a:pt x="65" y="43"/>
                    <a:pt x="38" y="82"/>
                    <a:pt x="0" y="9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439838" y="2111350"/>
              <a:ext cx="1771841" cy="1458563"/>
            </a:xfrm>
            <a:custGeom>
              <a:rect l="l" t="t" r="r" b="b"/>
              <a:pathLst>
                <a:path w="408" h="336">
                  <a:moveTo>
                    <a:pt x="389" y="194"/>
                  </a:moveTo>
                  <a:cubicBezTo>
                    <a:pt x="379" y="175"/>
                    <a:pt x="371" y="170"/>
                    <a:pt x="371" y="118"/>
                  </a:cubicBezTo>
                  <a:cubicBezTo>
                    <a:pt x="371" y="66"/>
                    <a:pt x="346" y="44"/>
                    <a:pt x="346" y="44"/>
                  </a:cubicBezTo>
                  <a:cubicBezTo>
                    <a:pt x="287" y="0"/>
                    <a:pt x="204" y="61"/>
                    <a:pt x="204" y="61"/>
                  </a:cubicBezTo>
                  <a:cubicBezTo>
                    <a:pt x="204" y="61"/>
                    <a:pt x="121" y="0"/>
                    <a:pt x="62" y="44"/>
                  </a:cubicBezTo>
                  <a:cubicBezTo>
                    <a:pt x="62" y="44"/>
                    <a:pt x="37" y="66"/>
                    <a:pt x="37" y="118"/>
                  </a:cubicBezTo>
                  <a:cubicBezTo>
                    <a:pt x="37" y="170"/>
                    <a:pt x="29" y="175"/>
                    <a:pt x="19" y="194"/>
                  </a:cubicBezTo>
                  <a:cubicBezTo>
                    <a:pt x="10" y="214"/>
                    <a:pt x="0" y="336"/>
                    <a:pt x="204" y="336"/>
                  </a:cubicBezTo>
                  <a:cubicBezTo>
                    <a:pt x="408" y="336"/>
                    <a:pt x="399" y="214"/>
                    <a:pt x="389" y="194"/>
                  </a:cubicBez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1837888" y="2761241"/>
              <a:ext cx="171450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1873797" y="2769718"/>
              <a:ext cx="82582" cy="55055"/>
            </a:xfrm>
            <a:custGeom>
              <a:rect l="l" t="t" r="r" b="b"/>
              <a:pathLst>
                <a:path w="19" h="12">
                  <a:moveTo>
                    <a:pt x="18" y="4"/>
                  </a:moveTo>
                  <a:cubicBezTo>
                    <a:pt x="19" y="7"/>
                    <a:pt x="15" y="10"/>
                    <a:pt x="10" y="11"/>
                  </a:cubicBezTo>
                  <a:cubicBezTo>
                    <a:pt x="5" y="12"/>
                    <a:pt x="1" y="11"/>
                    <a:pt x="0" y="8"/>
                  </a:cubicBezTo>
                  <a:cubicBezTo>
                    <a:pt x="0" y="5"/>
                    <a:pt x="3" y="2"/>
                    <a:pt x="8" y="1"/>
                  </a:cubicBezTo>
                  <a:cubicBezTo>
                    <a:pt x="13" y="0"/>
                    <a:pt x="18" y="2"/>
                    <a:pt x="18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1757402" y="2549500"/>
              <a:ext cx="334423" cy="112204"/>
            </a:xfrm>
            <a:custGeom>
              <a:rect l="l" t="t" r="r" b="b"/>
              <a:pathLst>
                <a:path w="112" h="38">
                  <a:moveTo>
                    <a:pt x="0" y="9"/>
                  </a:moveTo>
                  <a:lnTo>
                    <a:pt x="0" y="38"/>
                  </a:lnTo>
                  <a:lnTo>
                    <a:pt x="112" y="32"/>
                  </a:lnTo>
                  <a:lnTo>
                    <a:pt x="112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2608365" y="2761241"/>
              <a:ext cx="175736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640179" y="2769718"/>
              <a:ext cx="84677" cy="55055"/>
            </a:xfrm>
            <a:custGeom>
              <a:rect l="l" t="t" r="r" b="b"/>
              <a:pathLst>
                <a:path w="19" h="12">
                  <a:moveTo>
                    <a:pt x="19" y="4"/>
                  </a:moveTo>
                  <a:cubicBezTo>
                    <a:pt x="19" y="7"/>
                    <a:pt x="16" y="10"/>
                    <a:pt x="11" y="11"/>
                  </a:cubicBezTo>
                  <a:cubicBezTo>
                    <a:pt x="6" y="12"/>
                    <a:pt x="1" y="11"/>
                    <a:pt x="1" y="8"/>
                  </a:cubicBezTo>
                  <a:cubicBezTo>
                    <a:pt x="0" y="5"/>
                    <a:pt x="4" y="2"/>
                    <a:pt x="9" y="1"/>
                  </a:cubicBezTo>
                  <a:cubicBezTo>
                    <a:pt x="13" y="0"/>
                    <a:pt x="18" y="2"/>
                    <a:pt x="19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527974" y="2549500"/>
              <a:ext cx="338709" cy="112204"/>
            </a:xfrm>
            <a:custGeom>
              <a:rect l="l" t="t" r="r" b="b"/>
              <a:pathLst>
                <a:path w="114" h="38">
                  <a:moveTo>
                    <a:pt x="114" y="9"/>
                  </a:moveTo>
                  <a:lnTo>
                    <a:pt x="114" y="38"/>
                  </a:lnTo>
                  <a:lnTo>
                    <a:pt x="0" y="32"/>
                  </a:lnTo>
                  <a:lnTo>
                    <a:pt x="0" y="0"/>
                  </a:lnTo>
                  <a:lnTo>
                    <a:pt x="114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2227365" y="2979268"/>
              <a:ext cx="230695" cy="131254"/>
            </a:xfrm>
            <a:custGeom>
              <a:rect l="l" t="t" r="r" b="b"/>
              <a:pathLst>
                <a:path w="52" h="30">
                  <a:moveTo>
                    <a:pt x="0" y="30"/>
                  </a:moveTo>
                  <a:cubicBezTo>
                    <a:pt x="0" y="30"/>
                    <a:pt x="1" y="4"/>
                    <a:pt x="22" y="2"/>
                  </a:cubicBezTo>
                  <a:cubicBezTo>
                    <a:pt x="43" y="0"/>
                    <a:pt x="53" y="27"/>
                    <a:pt x="53" y="27"/>
                  </a:cubicBezTo>
                  <a:cubicBezTo>
                    <a:pt x="53" y="27"/>
                    <a:pt x="39" y="9"/>
                    <a:pt x="23" y="11"/>
                  </a:cubicBezTo>
                  <a:cubicBezTo>
                    <a:pt x="7" y="12"/>
                    <a:pt x="0" y="30"/>
                    <a:pt x="0" y="30"/>
                  </a:cubicBezTo>
                  <a:close/>
                </a:path>
              </a:pathLst>
            </a:custGeom>
            <a:solidFill>
              <a:srgbClr val="EFC4A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2055915" y="3102045"/>
              <a:ext cx="694373" cy="359854"/>
            </a:xfrm>
            <a:custGeom>
              <a:rect l="l" t="t" r="r" b="b"/>
              <a:pathLst>
                <a:path w="160" h="83">
                  <a:moveTo>
                    <a:pt x="0" y="32"/>
                  </a:moveTo>
                  <a:cubicBezTo>
                    <a:pt x="0" y="32"/>
                    <a:pt x="118" y="44"/>
                    <a:pt x="150" y="0"/>
                  </a:cubicBezTo>
                  <a:cubicBezTo>
                    <a:pt x="150" y="0"/>
                    <a:pt x="160" y="83"/>
                    <a:pt x="29" y="68"/>
                  </a:cubicBezTo>
                  <a:cubicBezTo>
                    <a:pt x="29" y="68"/>
                    <a:pt x="30" y="50"/>
                    <a:pt x="0" y="32"/>
                  </a:cubicBezTo>
                  <a:close/>
                </a:path>
              </a:pathLst>
            </a:custGeom>
            <a:solidFill>
              <a:srgbClr val="49202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2240034" y="3298927"/>
              <a:ext cx="349282" cy="116396"/>
            </a:xfrm>
            <a:custGeom>
              <a:rect l="l" t="t" r="r" b="b"/>
              <a:pathLst>
                <a:path w="80" h="27">
                  <a:moveTo>
                    <a:pt x="80" y="10"/>
                  </a:moveTo>
                  <a:cubicBezTo>
                    <a:pt x="63" y="1"/>
                    <a:pt x="47" y="0"/>
                    <a:pt x="27" y="1"/>
                  </a:cubicBezTo>
                  <a:cubicBezTo>
                    <a:pt x="3" y="2"/>
                    <a:pt x="0" y="13"/>
                    <a:pt x="1" y="24"/>
                  </a:cubicBezTo>
                  <a:cubicBezTo>
                    <a:pt x="40" y="27"/>
                    <a:pt x="64" y="20"/>
                    <a:pt x="80" y="10"/>
                  </a:cubicBezTo>
                  <a:close/>
                </a:path>
              </a:pathLst>
            </a:custGeom>
            <a:solidFill>
              <a:srgbClr val="C6504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6" name="TextBox 46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云计算和大数据领域的新兴厂商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云计算和大数据技术的快速发展，一批新兴厂商如阿里云、腾讯云、华为云等迅速崛起。这些厂商通过提供云计算基础设施、大数据分析和人工智能等服务，为企业和个人用户提供了更加便捷和高效的软件解决方案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人工智能和机器学习领域的创新企业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人工智能和机器学习技术的兴起为软件行业带来了新的发展机遇。一些创新企业如科大讯飞、商汤科技等，在智能语音、计算机视觉等领域取得了显著突破，为软件行业注入了新的活力。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开源软件和社区驱动的发展模式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源软件和社区驱动的发展模式正在改变软件行业的传统格局。一些开源社区如GitHub、Apache等汇聚了大量开发者和优质项目，推动了技术的快速迭代和创新。这种发展模式降低了软件开发的门槛，促进了技术的普及和应用。</a:t>
            </a:r>
          </a:p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新兴力量崛起及创新点剖析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技术创新与应用领域拓展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自然语言处理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应用于智能客服、机器翻译、情感分析等领域，提高软件交互性和用户体验。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计算机视觉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应用于图像识别、视频分析等领域，为软件行业提供图像处理和视频处理功能。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应用于数据挖掘、预测分析等领域，提升软件的智能化水平。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人工智能技术在软件行业应用现状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提供弹性可扩展的计算资源，降低软件开发和运维成本，推动软件行业向云端迁移。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提供海量数据处理和分析能力，为软件行业提供更精准的用户画像和个性化服务。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云计算、大数据等技术对软件行业影响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https://d.book118.com/855340033322011034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2024-08-30T16:00:07.209</cp:lastPrinted>
  <dcterms:created xsi:type="dcterms:W3CDTF">2024-08-30T08:00:07Z</dcterms:created>
  <dcterms:modified xsi:type="dcterms:W3CDTF">2024-08-30T08:00:09Z</dcterms:modified>
</cp:coreProperties>
</file>