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1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FFBBDB6A-4BE8-4114-8A34-18B49362AFB9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6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6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7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7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7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81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2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7BA8EE-F242-4CE8-9A88-ED62ECDC4A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1AA334-3683-430F-9C3F-29362F2509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1EB1FC-A078-4EEC-8CE2-0902ACCD63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B24B27-88EC-4415-9600-3105525D50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68A945-AAE2-438D-9E30-F109B76B4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5BEF69E-ECF8-49CC-89FA-37CBBE7C46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DFB338-DD8B-49D0-9F13-6CAC995106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859BE0-2C20-4018-BA13-18AAD815B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AF44FE-56D8-43D0-8EC9-5B0EFBA9B7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A906ED-91A8-4D65-8DFA-8BFA107460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D7C5CB-3AEE-4B22-A8AC-6A3EB235BD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965E935-1E8E-4B41-9E09-ED5962D5F8E4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AF931896-A99D-489E-AD26-010307C1622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Relationship Id="rId4" Type="http://schemas.openxmlformats.org/officeDocument/2006/relationships/image" Target="../media/image5.png" /><Relationship Id="rId5" Type="http://schemas.openxmlformats.org/officeDocument/2006/relationships/image" Target="../media/image1.png" /><Relationship Id="rId6" Type="http://schemas.openxmlformats.org/officeDocument/2006/relationships/image" Target="../media/image4.png" /><Relationship Id="rId7" Type="http://schemas.openxmlformats.org/officeDocument/2006/relationships/image" Target="../media/image7.png" /><Relationship Id="rId8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Relationship Id="rId4" Type="http://schemas.openxmlformats.org/officeDocument/2006/relationships/image" Target="../media/image5.png" /><Relationship Id="rId5" Type="http://schemas.openxmlformats.org/officeDocument/2006/relationships/image" Target="../media/image1.png" /><Relationship Id="rId6" Type="http://schemas.openxmlformats.org/officeDocument/2006/relationships/image" Target="../media/image4.png" /><Relationship Id="rId7" Type="http://schemas.openxmlformats.org/officeDocument/2006/relationships/image" Target="../media/image7.png" /><Relationship Id="rId8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png" /><Relationship Id="rId6" Type="http://schemas.openxmlformats.org/officeDocument/2006/relationships/image" Target="../media/image4.png" /><Relationship Id="rId7" Type="http://schemas.openxmlformats.org/officeDocument/2006/relationships/image" Target="../media/image5.png" /><Relationship Id="rId8" Type="http://schemas.openxmlformats.org/officeDocument/2006/relationships/image" Target="../media/image6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png" /><Relationship Id="rId6" Type="http://schemas.openxmlformats.org/officeDocument/2006/relationships/image" Target="../media/image4.png" /><Relationship Id="rId7" Type="http://schemas.openxmlformats.org/officeDocument/2006/relationships/image" Target="../media/image5.png" /><Relationship Id="rId8" Type="http://schemas.openxmlformats.org/officeDocument/2006/relationships/image" Target="../media/image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Relationship Id="rId4" Type="http://schemas.openxmlformats.org/officeDocument/2006/relationships/image" Target="../media/image5.png" /><Relationship Id="rId5" Type="http://schemas.openxmlformats.org/officeDocument/2006/relationships/image" Target="../media/image1.png" /><Relationship Id="rId6" Type="http://schemas.openxmlformats.org/officeDocument/2006/relationships/image" Target="../media/image4.png" /><Relationship Id="rId7" Type="http://schemas.openxmlformats.org/officeDocument/2006/relationships/image" Target="../media/image7.png" /><Relationship Id="rId8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5340140013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2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73" name="图片 4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74" name="图片 5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情绪调节促进健康成长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汇报人：魏老师                                              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8" name="图片 22"/>
          <p:cNvPicPr/>
          <p:nvPr/>
        </p:nvPicPr>
        <p:blipFill>
          <a:blip r:embed="rId3"/>
          <a:srcRect l="19237" t="10197"/>
          <a:stretch>
            <a:fillRect/>
          </a:stretch>
        </p:blipFill>
        <p:spPr>
          <a:xfrm>
            <a:off x="0" y="0"/>
            <a:ext cx="514440" cy="929880"/>
          </a:xfrm>
          <a:prstGeom prst="rect">
            <a:avLst/>
          </a:prstGeom>
          <a:ln w="0">
            <a:noFill/>
          </a:ln>
        </p:spPr>
      </p:pic>
      <p:pic>
        <p:nvPicPr>
          <p:cNvPr id="79" name="图片 23"/>
          <p:cNvPicPr/>
          <p:nvPr/>
        </p:nvPicPr>
        <p:blipFill>
          <a:blip r:embed="rId4"/>
          <a:srcRect l="55284"/>
          <a:stretch>
            <a:fillRect/>
          </a:stretch>
        </p:blipFill>
        <p:spPr>
          <a:xfrm>
            <a:off x="0" y="625680"/>
            <a:ext cx="426600" cy="1140840"/>
          </a:xfrm>
          <a:prstGeom prst="rect">
            <a:avLst/>
          </a:prstGeom>
          <a:ln w="0">
            <a:noFill/>
          </a:ln>
        </p:spPr>
      </p:pic>
      <p:pic>
        <p:nvPicPr>
          <p:cNvPr id="80" name="图片 7"/>
          <p:cNvPicPr/>
          <p:nvPr/>
        </p:nvPicPr>
        <p:blipFill>
          <a:blip r:embed="rId5"/>
          <a:srcRect t="23379" r="-3045"/>
          <a:stretch>
            <a:fillRect/>
          </a:stretch>
        </p:blipFill>
        <p:spPr>
          <a:xfrm>
            <a:off x="8933040" y="0"/>
            <a:ext cx="1378440" cy="1427400"/>
          </a:xfrm>
          <a:prstGeom prst="rect">
            <a:avLst/>
          </a:prstGeom>
          <a:ln w="0">
            <a:noFill/>
          </a:ln>
        </p:spPr>
      </p:pic>
      <p:pic>
        <p:nvPicPr>
          <p:cNvPr id="81" name="图片 6"/>
          <p:cNvPicPr/>
          <p:nvPr/>
        </p:nvPicPr>
        <p:blipFill>
          <a:blip r:embed="rId6"/>
          <a:srcRect t="10754"/>
          <a:stretch>
            <a:fillRect/>
          </a:stretch>
        </p:blipFill>
        <p:spPr>
          <a:xfrm>
            <a:off x="8476200" y="0"/>
            <a:ext cx="589680" cy="1017000"/>
          </a:xfrm>
          <a:prstGeom prst="rect">
            <a:avLst/>
          </a:prstGeom>
          <a:ln w="0">
            <a:noFill/>
          </a:ln>
        </p:spPr>
      </p:pic>
      <p:pic>
        <p:nvPicPr>
          <p:cNvPr id="82" name="图片 25"/>
          <p:cNvPicPr/>
          <p:nvPr/>
        </p:nvPicPr>
        <p:blipFill>
          <a:blip r:embed="rId7"/>
          <a:srcRect l="-17859" t="39048" r="3094" b="4844"/>
          <a:stretch>
            <a:fillRect/>
          </a:stretch>
        </p:blipFill>
        <p:spPr>
          <a:xfrm>
            <a:off x="10496520" y="0"/>
            <a:ext cx="1695240" cy="1244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3" name="图片 99"/>
          <p:cNvPicPr/>
          <p:nvPr/>
        </p:nvPicPr>
        <p:blipFill>
          <a:blip r:embed="rId3"/>
          <a:srcRect l="19237" t="-13998" b="0"/>
          <a:stretch>
            <a:fillRect/>
          </a:stretch>
        </p:blipFill>
        <p:spPr>
          <a:xfrm>
            <a:off x="0" y="234000"/>
            <a:ext cx="866880" cy="1988280"/>
          </a:xfrm>
          <a:prstGeom prst="rect">
            <a:avLst/>
          </a:prstGeom>
          <a:ln w="0">
            <a:noFill/>
          </a:ln>
        </p:spPr>
      </p:pic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情绪调节的重要性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儿童情绪教育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情绪调节与学习表现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情绪调节与人际关系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情绪调节与身心健康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6" name="图片 100"/>
          <p:cNvPicPr/>
          <p:nvPr/>
        </p:nvPicPr>
        <p:blipFill>
          <a:blip r:embed="rId4"/>
          <a:srcRect l="55284"/>
          <a:stretch>
            <a:fillRect/>
          </a:stretch>
        </p:blipFill>
        <p:spPr>
          <a:xfrm>
            <a:off x="0" y="1634400"/>
            <a:ext cx="439920" cy="1176120"/>
          </a:xfrm>
          <a:prstGeom prst="rect">
            <a:avLst/>
          </a:prstGeom>
          <a:ln w="0">
            <a:noFill/>
          </a:ln>
        </p:spPr>
      </p:pic>
      <p:pic>
        <p:nvPicPr>
          <p:cNvPr id="87" name="图片 97"/>
          <p:cNvPicPr/>
          <p:nvPr/>
        </p:nvPicPr>
        <p:blipFill>
          <a:blip r:embed="rId5"/>
          <a:srcRect t="23379" r="-3045"/>
          <a:stretch>
            <a:fillRect/>
          </a:stretch>
        </p:blipFill>
        <p:spPr>
          <a:xfrm>
            <a:off x="8933040" y="0"/>
            <a:ext cx="1378440" cy="1427400"/>
          </a:xfrm>
          <a:prstGeom prst="rect">
            <a:avLst/>
          </a:prstGeom>
          <a:ln w="0">
            <a:noFill/>
          </a:ln>
        </p:spPr>
      </p:pic>
      <p:pic>
        <p:nvPicPr>
          <p:cNvPr id="88" name="图片 98"/>
          <p:cNvPicPr/>
          <p:nvPr/>
        </p:nvPicPr>
        <p:blipFill>
          <a:blip r:embed="rId6"/>
          <a:srcRect t="10754"/>
          <a:stretch>
            <a:fillRect/>
          </a:stretch>
        </p:blipFill>
        <p:spPr>
          <a:xfrm>
            <a:off x="8476200" y="0"/>
            <a:ext cx="589680" cy="1017000"/>
          </a:xfrm>
          <a:prstGeom prst="rect">
            <a:avLst/>
          </a:prstGeom>
          <a:ln w="0">
            <a:noFill/>
          </a:ln>
        </p:spPr>
      </p:pic>
      <p:pic>
        <p:nvPicPr>
          <p:cNvPr id="89" name="图片 101"/>
          <p:cNvPicPr/>
          <p:nvPr/>
        </p:nvPicPr>
        <p:blipFill>
          <a:blip r:embed="rId7"/>
          <a:srcRect l="-17859" t="39048" r="3094" b="4844"/>
          <a:stretch>
            <a:fillRect/>
          </a:stretch>
        </p:blipFill>
        <p:spPr>
          <a:xfrm>
            <a:off x="10496520" y="0"/>
            <a:ext cx="1695240" cy="1244520"/>
          </a:xfrm>
          <a:prstGeom prst="rect">
            <a:avLst/>
          </a:prstGeom>
          <a:ln w="0">
            <a:noFill/>
          </a:ln>
        </p:spPr>
      </p:pic>
      <p:grpSp>
        <p:nvGrpSpPr>
          <p:cNvPr id="90" name="组合 109"/>
          <p:cNvGrpSpPr/>
          <p:nvPr/>
        </p:nvGrpSpPr>
        <p:grpSpPr>
          <a:xfrm>
            <a:off x="0" y="6624000"/>
            <a:ext cx="12191760" cy="0"/>
            <a:chOff x="0" y="6624000"/>
            <a:chExt cx="12191760" cy="0"/>
          </a:xfrm>
        </p:grpSpPr>
        <p:cxnSp>
          <p:nvCxnSpPr>
            <p:cNvPr id="91" name="直接连接符 103"/>
            <p:cNvCxnSpPr/>
            <p:nvPr/>
          </p:nvCxnSpPr>
          <p:spPr>
            <a:xfrm>
              <a:off x="0" y="6624000"/>
              <a:ext cx="12192120" cy="360"/>
            </a:xfrm>
            <a:prstGeom prst="straightConnector1">
              <a:avLst/>
            </a:prstGeom>
            <a:ln w="38100">
              <a:solidFill>
                <a:srgbClr val="4874CB"/>
              </a:solidFill>
            </a:ln>
          </p:spPr>
        </p:cxnSp>
        <p:cxnSp>
          <p:nvCxnSpPr>
            <p:cNvPr id="92" name="直接连接符 106"/>
            <p:cNvCxnSpPr/>
            <p:nvPr/>
          </p:nvCxnSpPr>
          <p:spPr>
            <a:xfrm>
              <a:off x="9756000" y="6624000"/>
              <a:ext cx="2139480" cy="360"/>
            </a:xfrm>
            <a:prstGeom prst="straightConnector1">
              <a:avLst/>
            </a:prstGeom>
            <a:ln w="76200">
              <a:solidFill>
                <a:srgbClr val="4874CB"/>
              </a:solidFill>
            </a:ln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3" name="图片 12"/>
          <p:cNvPicPr/>
          <p:nvPr/>
        </p:nvPicPr>
        <p:blipFill>
          <a:blip r:embed="rId3"/>
          <a:stretch>
            <a:fillRect/>
          </a:stretch>
        </p:blipFill>
        <p:spPr>
          <a:xfrm rot="6156000">
            <a:off x="11461320" y="-1101240"/>
            <a:ext cx="1066320" cy="1733040"/>
          </a:xfrm>
          <a:prstGeom prst="rect">
            <a:avLst/>
          </a:prstGeom>
          <a:ln w="0">
            <a:noFill/>
          </a:ln>
        </p:spPr>
      </p:pic>
      <p:pic>
        <p:nvPicPr>
          <p:cNvPr id="94" name="图片 22"/>
          <p:cNvPicPr/>
          <p:nvPr/>
        </p:nvPicPr>
        <p:blipFill>
          <a:blip r:embed="rId4"/>
          <a:stretch>
            <a:fillRect/>
          </a:stretch>
        </p:blipFill>
        <p:spPr>
          <a:xfrm rot="3960600">
            <a:off x="11266560" y="-218880"/>
            <a:ext cx="961560" cy="2219040"/>
          </a:xfrm>
          <a:prstGeom prst="rect">
            <a:avLst/>
          </a:prstGeom>
          <a:ln w="0">
            <a:noFill/>
          </a:ln>
        </p:spPr>
      </p:pic>
      <p:pic>
        <p:nvPicPr>
          <p:cNvPr id="95" name="图片 4"/>
          <p:cNvPicPr/>
          <p:nvPr/>
        </p:nvPicPr>
        <p:blipFill>
          <a:blip r:embed="rId5"/>
          <a:srcRect t="5443" r="7326"/>
          <a:stretch>
            <a:fillRect/>
          </a:stretch>
        </p:blipFill>
        <p:spPr>
          <a:xfrm rot="10800000">
            <a:off x="360" y="780120"/>
            <a:ext cx="4939560" cy="6077880"/>
          </a:xfrm>
          <a:prstGeom prst="rect">
            <a:avLst/>
          </a:prstGeom>
          <a:ln w="0">
            <a:noFill/>
          </a:ln>
        </p:spPr>
      </p:pic>
      <p:pic>
        <p:nvPicPr>
          <p:cNvPr id="96" name="图片 14"/>
          <p:cNvPicPr/>
          <p:nvPr/>
        </p:nvPicPr>
        <p:blipFill>
          <a:blip r:embed="rId6"/>
          <a:stretch>
            <a:fillRect/>
          </a:stretch>
        </p:blipFill>
        <p:spPr>
          <a:xfrm>
            <a:off x="11670480" y="474840"/>
            <a:ext cx="1584000" cy="2206080"/>
          </a:xfrm>
          <a:prstGeom prst="rect">
            <a:avLst/>
          </a:prstGeom>
          <a:ln w="0">
            <a:noFill/>
          </a:ln>
        </p:spPr>
      </p:pic>
      <p:pic>
        <p:nvPicPr>
          <p:cNvPr id="97" name="图片 18"/>
          <p:cNvPicPr/>
          <p:nvPr/>
        </p:nvPicPr>
        <p:blipFill>
          <a:blip r:embed="rId7"/>
          <a:stretch>
            <a:fillRect/>
          </a:stretch>
        </p:blipFill>
        <p:spPr>
          <a:xfrm rot="19285800">
            <a:off x="11289600" y="968760"/>
            <a:ext cx="914400" cy="552960"/>
          </a:xfrm>
          <a:prstGeom prst="rect">
            <a:avLst/>
          </a:prstGeom>
          <a:ln w="0">
            <a:noFill/>
          </a:ln>
        </p:spPr>
      </p:pic>
      <p:pic>
        <p:nvPicPr>
          <p:cNvPr id="98" name="图片 20"/>
          <p:cNvPicPr/>
          <p:nvPr/>
        </p:nvPicPr>
        <p:blipFill>
          <a:blip r:embed="rId8"/>
          <a:stretch>
            <a:fillRect/>
          </a:stretch>
        </p:blipFill>
        <p:spPr>
          <a:xfrm>
            <a:off x="-135360" y="-385920"/>
            <a:ext cx="1076040" cy="1285560"/>
          </a:xfrm>
          <a:prstGeom prst="rect">
            <a:avLst/>
          </a:prstGeom>
          <a:ln w="0">
            <a:noFill/>
          </a:ln>
        </p:spPr>
      </p:pic>
      <p:sp>
        <p:nvSpPr>
          <p:cNvPr id="9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情绪调节的重要性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03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情绪调节的重要性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情绪调节指的是个体对自身情绪进行认知、管理和调节的能力，这一能力对于促进健康成长至关重要。良好的情绪调节能力有助于缓解压力、增强自信、提升情商，对心理健康和人际关系都有积极影响。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06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  <p:pic>
        <p:nvPicPr>
          <p:cNvPr id="107" name="图片 22"/>
          <p:cNvPicPr/>
          <p:nvPr/>
        </p:nvPicPr>
        <p:blipFill>
          <a:blip r:embed="rId3"/>
          <a:srcRect l="19237" t="10197"/>
          <a:stretch>
            <a:fillRect/>
          </a:stretch>
        </p:blipFill>
        <p:spPr>
          <a:xfrm>
            <a:off x="0" y="0"/>
            <a:ext cx="514440" cy="929880"/>
          </a:xfrm>
          <a:prstGeom prst="rect">
            <a:avLst/>
          </a:prstGeom>
          <a:ln w="0">
            <a:noFill/>
          </a:ln>
        </p:spPr>
      </p:pic>
      <p:pic>
        <p:nvPicPr>
          <p:cNvPr id="108" name="图片 23"/>
          <p:cNvPicPr/>
          <p:nvPr/>
        </p:nvPicPr>
        <p:blipFill>
          <a:blip r:embed="rId4"/>
          <a:srcRect l="55284"/>
          <a:stretch>
            <a:fillRect/>
          </a:stretch>
        </p:blipFill>
        <p:spPr>
          <a:xfrm>
            <a:off x="0" y="625680"/>
            <a:ext cx="426600" cy="1140840"/>
          </a:xfrm>
          <a:prstGeom prst="rect">
            <a:avLst/>
          </a:prstGeom>
          <a:ln w="0">
            <a:noFill/>
          </a:ln>
        </p:spPr>
      </p:pic>
      <p:pic>
        <p:nvPicPr>
          <p:cNvPr id="109" name="图片 7"/>
          <p:cNvPicPr/>
          <p:nvPr/>
        </p:nvPicPr>
        <p:blipFill>
          <a:blip r:embed="rId5"/>
          <a:srcRect t="23379" r="-3045"/>
          <a:stretch>
            <a:fillRect/>
          </a:stretch>
        </p:blipFill>
        <p:spPr>
          <a:xfrm>
            <a:off x="8933040" y="0"/>
            <a:ext cx="1378440" cy="1427400"/>
          </a:xfrm>
          <a:prstGeom prst="rect">
            <a:avLst/>
          </a:prstGeom>
          <a:ln w="0">
            <a:noFill/>
          </a:ln>
        </p:spPr>
      </p:pic>
      <p:pic>
        <p:nvPicPr>
          <p:cNvPr id="110" name="图片 2"/>
          <p:cNvPicPr/>
          <p:nvPr/>
        </p:nvPicPr>
        <p:blipFill>
          <a:blip r:embed="rId6"/>
          <a:srcRect t="10754"/>
          <a:stretch>
            <a:fillRect/>
          </a:stretch>
        </p:blipFill>
        <p:spPr>
          <a:xfrm>
            <a:off x="8476200" y="0"/>
            <a:ext cx="589680" cy="1017000"/>
          </a:xfrm>
          <a:prstGeom prst="rect">
            <a:avLst/>
          </a:prstGeom>
          <a:ln w="0">
            <a:noFill/>
          </a:ln>
        </p:spPr>
      </p:pic>
      <p:pic>
        <p:nvPicPr>
          <p:cNvPr id="111" name="图片 25"/>
          <p:cNvPicPr/>
          <p:nvPr/>
        </p:nvPicPr>
        <p:blipFill>
          <a:blip r:embed="rId7"/>
          <a:srcRect l="-17859" t="39048" r="3094" b="4844"/>
          <a:stretch>
            <a:fillRect/>
          </a:stretch>
        </p:blipFill>
        <p:spPr>
          <a:xfrm>
            <a:off x="10496520" y="0"/>
            <a:ext cx="1695240" cy="1244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2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113" name="图片 4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14" name="图片 5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1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情绪调节与心理健康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焦虑、抑郁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预防心理问题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心理健康障碍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降低障碍发生率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适应生活挑战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提升心理弹性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处理情绪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学习有效表达方式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25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情绪调节的重要性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情绪调节在儿童和青少年时期尤为关键，良好的情绪调节能力有助于他们建立积极的人际关系，并更好地应对学习和生活压力。长期来看，情绪调节的能力也会对成年后的心理健康和幸福感产生深远影响。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28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  <p:pic>
        <p:nvPicPr>
          <p:cNvPr id="129" name="图片 22"/>
          <p:cNvPicPr/>
          <p:nvPr/>
        </p:nvPicPr>
        <p:blipFill>
          <a:blip r:embed="rId3"/>
          <a:srcRect l="19237" t="10197"/>
          <a:stretch>
            <a:fillRect/>
          </a:stretch>
        </p:blipFill>
        <p:spPr>
          <a:xfrm>
            <a:off x="0" y="0"/>
            <a:ext cx="514440" cy="929880"/>
          </a:xfrm>
          <a:prstGeom prst="rect">
            <a:avLst/>
          </a:prstGeom>
          <a:ln w="0">
            <a:noFill/>
          </a:ln>
        </p:spPr>
      </p:pic>
      <p:pic>
        <p:nvPicPr>
          <p:cNvPr id="130" name="图片 23"/>
          <p:cNvPicPr/>
          <p:nvPr/>
        </p:nvPicPr>
        <p:blipFill>
          <a:blip r:embed="rId4"/>
          <a:srcRect l="55284"/>
          <a:stretch>
            <a:fillRect/>
          </a:stretch>
        </p:blipFill>
        <p:spPr>
          <a:xfrm>
            <a:off x="0" y="625680"/>
            <a:ext cx="426600" cy="1140840"/>
          </a:xfrm>
          <a:prstGeom prst="rect">
            <a:avLst/>
          </a:prstGeom>
          <a:ln w="0">
            <a:noFill/>
          </a:ln>
        </p:spPr>
      </p:pic>
      <p:pic>
        <p:nvPicPr>
          <p:cNvPr id="131" name="图片 7"/>
          <p:cNvPicPr/>
          <p:nvPr/>
        </p:nvPicPr>
        <p:blipFill>
          <a:blip r:embed="rId5"/>
          <a:srcRect t="23379" r="-3045"/>
          <a:stretch>
            <a:fillRect/>
          </a:stretch>
        </p:blipFill>
        <p:spPr>
          <a:xfrm>
            <a:off x="8933040" y="0"/>
            <a:ext cx="1378440" cy="1427400"/>
          </a:xfrm>
          <a:prstGeom prst="rect">
            <a:avLst/>
          </a:prstGeom>
          <a:ln w="0">
            <a:noFill/>
          </a:ln>
        </p:spPr>
      </p:pic>
      <p:pic>
        <p:nvPicPr>
          <p:cNvPr id="132" name="图片 2"/>
          <p:cNvPicPr/>
          <p:nvPr/>
        </p:nvPicPr>
        <p:blipFill>
          <a:blip r:embed="rId6"/>
          <a:srcRect t="10754"/>
          <a:stretch>
            <a:fillRect/>
          </a:stretch>
        </p:blipFill>
        <p:spPr>
          <a:xfrm>
            <a:off x="8476200" y="0"/>
            <a:ext cx="589680" cy="1017000"/>
          </a:xfrm>
          <a:prstGeom prst="rect">
            <a:avLst/>
          </a:prstGeom>
          <a:ln w="0">
            <a:noFill/>
          </a:ln>
        </p:spPr>
      </p:pic>
      <p:pic>
        <p:nvPicPr>
          <p:cNvPr id="133" name="图片 25"/>
          <p:cNvPicPr/>
          <p:nvPr/>
        </p:nvPicPr>
        <p:blipFill>
          <a:blip r:embed="rId7"/>
          <a:srcRect l="-17859" t="39048" r="3094" b="4844"/>
          <a:stretch>
            <a:fillRect/>
          </a:stretch>
        </p:blipFill>
        <p:spPr>
          <a:xfrm>
            <a:off x="10496520" y="0"/>
            <a:ext cx="1695240" cy="1244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4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135" name="图片 4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36" name="图片 5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3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记录情绪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使用日记、绘画等方式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41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寻求支持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社会支持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专业心理咨询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44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理解需求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帮助理解情绪反应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情绪调节的方式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48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认知情绪变化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了解自己的情绪并记录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50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151" name="图片 4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52" name="图片 5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53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情绪调节的重要性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儿童和青少年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关键时期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积极建立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人际关系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应对更好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生活压力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影响深远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心理健康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2" name="图片 12"/>
          <p:cNvPicPr/>
          <p:nvPr/>
        </p:nvPicPr>
        <p:blipFill>
          <a:blip r:embed="rId3"/>
          <a:stretch>
            <a:fillRect/>
          </a:stretch>
        </p:blipFill>
        <p:spPr>
          <a:xfrm rot="6156000">
            <a:off x="11461320" y="-1101240"/>
            <a:ext cx="1066320" cy="1733040"/>
          </a:xfrm>
          <a:prstGeom prst="rect">
            <a:avLst/>
          </a:prstGeom>
          <a:ln w="0">
            <a:noFill/>
          </a:ln>
        </p:spPr>
      </p:pic>
      <p:pic>
        <p:nvPicPr>
          <p:cNvPr id="163" name="图片 22"/>
          <p:cNvPicPr/>
          <p:nvPr/>
        </p:nvPicPr>
        <p:blipFill>
          <a:blip r:embed="rId4"/>
          <a:stretch>
            <a:fillRect/>
          </a:stretch>
        </p:blipFill>
        <p:spPr>
          <a:xfrm rot="3960600">
            <a:off x="11266560" y="-218880"/>
            <a:ext cx="961560" cy="2219040"/>
          </a:xfrm>
          <a:prstGeom prst="rect">
            <a:avLst/>
          </a:prstGeom>
          <a:ln w="0">
            <a:noFill/>
          </a:ln>
        </p:spPr>
      </p:pic>
      <p:pic>
        <p:nvPicPr>
          <p:cNvPr id="164" name="图片 4"/>
          <p:cNvPicPr/>
          <p:nvPr/>
        </p:nvPicPr>
        <p:blipFill>
          <a:blip r:embed="rId5"/>
          <a:srcRect t="5443" r="7326"/>
          <a:stretch>
            <a:fillRect/>
          </a:stretch>
        </p:blipFill>
        <p:spPr>
          <a:xfrm rot="10800000">
            <a:off x="360" y="780120"/>
            <a:ext cx="4939560" cy="6077880"/>
          </a:xfrm>
          <a:prstGeom prst="rect">
            <a:avLst/>
          </a:prstGeom>
          <a:ln w="0">
            <a:noFill/>
          </a:ln>
        </p:spPr>
      </p:pic>
      <p:pic>
        <p:nvPicPr>
          <p:cNvPr id="165" name="图片 14"/>
          <p:cNvPicPr/>
          <p:nvPr/>
        </p:nvPicPr>
        <p:blipFill>
          <a:blip r:embed="rId6"/>
          <a:stretch>
            <a:fillRect/>
          </a:stretch>
        </p:blipFill>
        <p:spPr>
          <a:xfrm>
            <a:off x="11670480" y="474840"/>
            <a:ext cx="1584000" cy="2206080"/>
          </a:xfrm>
          <a:prstGeom prst="rect">
            <a:avLst/>
          </a:prstGeom>
          <a:ln w="0">
            <a:noFill/>
          </a:ln>
        </p:spPr>
      </p:pic>
      <p:pic>
        <p:nvPicPr>
          <p:cNvPr id="166" name="图片 18"/>
          <p:cNvPicPr/>
          <p:nvPr/>
        </p:nvPicPr>
        <p:blipFill>
          <a:blip r:embed="rId7"/>
          <a:stretch>
            <a:fillRect/>
          </a:stretch>
        </p:blipFill>
        <p:spPr>
          <a:xfrm rot="19285800">
            <a:off x="11289600" y="968760"/>
            <a:ext cx="914400" cy="552960"/>
          </a:xfrm>
          <a:prstGeom prst="rect">
            <a:avLst/>
          </a:prstGeom>
          <a:ln w="0">
            <a:noFill/>
          </a:ln>
        </p:spPr>
      </p:pic>
      <p:pic>
        <p:nvPicPr>
          <p:cNvPr id="167" name="图片 20"/>
          <p:cNvPicPr/>
          <p:nvPr/>
        </p:nvPicPr>
        <p:blipFill>
          <a:blip r:embed="rId8"/>
          <a:stretch>
            <a:fillRect/>
          </a:stretch>
        </p:blipFill>
        <p:spPr>
          <a:xfrm>
            <a:off x="-135360" y="-385920"/>
            <a:ext cx="1076040" cy="1285560"/>
          </a:xfrm>
          <a:prstGeom prst="rect">
            <a:avLst/>
          </a:prstGeom>
          <a:ln w="0">
            <a:noFill/>
          </a:ln>
        </p:spPr>
      </p:pic>
      <p:sp>
        <p:nvSpPr>
          <p:cNvPr id="16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儿童情绪教育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71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172" name="图片 4"/>
            <p:cNvPicPr/>
            <p:nvPr/>
          </p:nvPicPr>
          <p:blipFill>
            <a:blip r:embed="rId3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73" name="图片 1"/>
            <p:cNvPicPr/>
            <p:nvPr/>
          </p:nvPicPr>
          <p:blipFill>
            <a:blip r:embed="rId3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74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儿童期是个体情绪发展的关键时期，对于儿童进行情绪教育有助于他们建立健康的情绪调节能力。在家庭和学校中，教育者应关注儿童的情绪体验，帮助他们学会认知、表达和管理情绪。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5" name="图片 22"/>
          <p:cNvPicPr/>
          <p:nvPr/>
        </p:nvPicPr>
        <p:blipFill>
          <a:blip r:embed="rId4"/>
          <a:srcRect l="19237" t="10197"/>
          <a:stretch>
            <a:fillRect/>
          </a:stretch>
        </p:blipFill>
        <p:spPr>
          <a:xfrm>
            <a:off x="0" y="0"/>
            <a:ext cx="514440" cy="929880"/>
          </a:xfrm>
          <a:prstGeom prst="rect">
            <a:avLst/>
          </a:prstGeom>
          <a:ln w="0">
            <a:noFill/>
          </a:ln>
        </p:spPr>
      </p:pic>
      <p:pic>
        <p:nvPicPr>
          <p:cNvPr id="176" name="图片 23"/>
          <p:cNvPicPr/>
          <p:nvPr/>
        </p:nvPicPr>
        <p:blipFill>
          <a:blip r:embed="rId5"/>
          <a:srcRect l="55284"/>
          <a:stretch>
            <a:fillRect/>
          </a:stretch>
        </p:blipFill>
        <p:spPr>
          <a:xfrm>
            <a:off x="0" y="625680"/>
            <a:ext cx="426600" cy="1140840"/>
          </a:xfrm>
          <a:prstGeom prst="rect">
            <a:avLst/>
          </a:prstGeom>
          <a:ln w="0">
            <a:noFill/>
          </a:ln>
        </p:spPr>
      </p:pic>
      <p:pic>
        <p:nvPicPr>
          <p:cNvPr id="177" name="图片 7"/>
          <p:cNvPicPr/>
          <p:nvPr/>
        </p:nvPicPr>
        <p:blipFill>
          <a:blip r:embed="rId6"/>
          <a:srcRect t="23379" r="-3045"/>
          <a:stretch>
            <a:fillRect/>
          </a:stretch>
        </p:blipFill>
        <p:spPr>
          <a:xfrm>
            <a:off x="8933040" y="0"/>
            <a:ext cx="1378440" cy="1427400"/>
          </a:xfrm>
          <a:prstGeom prst="rect">
            <a:avLst/>
          </a:prstGeom>
          <a:ln w="0">
            <a:noFill/>
          </a:ln>
        </p:spPr>
      </p:pic>
      <p:pic>
        <p:nvPicPr>
          <p:cNvPr id="178" name="图片 6"/>
          <p:cNvPicPr/>
          <p:nvPr/>
        </p:nvPicPr>
        <p:blipFill>
          <a:blip r:embed="rId7"/>
          <a:srcRect t="10754"/>
          <a:stretch>
            <a:fillRect/>
          </a:stretch>
        </p:blipFill>
        <p:spPr>
          <a:xfrm>
            <a:off x="8476200" y="0"/>
            <a:ext cx="589680" cy="1017000"/>
          </a:xfrm>
          <a:prstGeom prst="rect">
            <a:avLst/>
          </a:prstGeom>
          <a:ln w="0">
            <a:noFill/>
          </a:ln>
        </p:spPr>
      </p:pic>
      <p:pic>
        <p:nvPicPr>
          <p:cNvPr id="179" name="图片 25"/>
          <p:cNvPicPr/>
          <p:nvPr/>
        </p:nvPicPr>
        <p:blipFill>
          <a:blip r:embed="rId8"/>
          <a:srcRect l="-17859" t="39048" r="3094" b="4844"/>
          <a:stretch>
            <a:fillRect/>
          </a:stretch>
        </p:blipFill>
        <p:spPr>
          <a:xfrm>
            <a:off x="10496520" y="0"/>
            <a:ext cx="1695240" cy="1244520"/>
          </a:xfrm>
          <a:prstGeom prst="rect">
            <a:avLst/>
          </a:prstGeom>
          <a:ln w="0">
            <a:noFill/>
          </a:ln>
        </p:spPr>
      </p:pic>
      <p:sp>
        <p:nvSpPr>
          <p:cNvPr id="18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 fontScale="96666"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儿童情绪教育的重要性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82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情绪教育的方法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通过故事、游戏、角色扮演等方式，引导儿童理解和表达自己的情绪，培养他们的情商和社交技能。帮助儿童建立情绪识别和情绪调节的能力，让他们学会在面对挫折和困难时保持冷静和乐观。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8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  <p:pic>
        <p:nvPicPr>
          <p:cNvPr id="186" name="图片 22"/>
          <p:cNvPicPr/>
          <p:nvPr/>
        </p:nvPicPr>
        <p:blipFill>
          <a:blip r:embed="rId3"/>
          <a:srcRect l="19237" t="10197"/>
          <a:stretch>
            <a:fillRect/>
          </a:stretch>
        </p:blipFill>
        <p:spPr>
          <a:xfrm>
            <a:off x="0" y="0"/>
            <a:ext cx="514440" cy="929880"/>
          </a:xfrm>
          <a:prstGeom prst="rect">
            <a:avLst/>
          </a:prstGeom>
          <a:ln w="0">
            <a:noFill/>
          </a:ln>
        </p:spPr>
      </p:pic>
      <p:pic>
        <p:nvPicPr>
          <p:cNvPr id="187" name="图片 23"/>
          <p:cNvPicPr/>
          <p:nvPr/>
        </p:nvPicPr>
        <p:blipFill>
          <a:blip r:embed="rId4"/>
          <a:srcRect l="55284"/>
          <a:stretch>
            <a:fillRect/>
          </a:stretch>
        </p:blipFill>
        <p:spPr>
          <a:xfrm>
            <a:off x="0" y="625680"/>
            <a:ext cx="426600" cy="1140840"/>
          </a:xfrm>
          <a:prstGeom prst="rect">
            <a:avLst/>
          </a:prstGeom>
          <a:ln w="0">
            <a:noFill/>
          </a:ln>
        </p:spPr>
      </p:pic>
      <p:pic>
        <p:nvPicPr>
          <p:cNvPr id="188" name="图片 7"/>
          <p:cNvPicPr/>
          <p:nvPr/>
        </p:nvPicPr>
        <p:blipFill>
          <a:blip r:embed="rId5"/>
          <a:srcRect t="23379" r="-3045"/>
          <a:stretch>
            <a:fillRect/>
          </a:stretch>
        </p:blipFill>
        <p:spPr>
          <a:xfrm>
            <a:off x="8933040" y="0"/>
            <a:ext cx="1378440" cy="1427400"/>
          </a:xfrm>
          <a:prstGeom prst="rect">
            <a:avLst/>
          </a:prstGeom>
          <a:ln w="0">
            <a:noFill/>
          </a:ln>
        </p:spPr>
      </p:pic>
      <p:pic>
        <p:nvPicPr>
          <p:cNvPr id="189" name="图片 2"/>
          <p:cNvPicPr/>
          <p:nvPr/>
        </p:nvPicPr>
        <p:blipFill>
          <a:blip r:embed="rId6"/>
          <a:srcRect t="10754"/>
          <a:stretch>
            <a:fillRect/>
          </a:stretch>
        </p:blipFill>
        <p:spPr>
          <a:xfrm>
            <a:off x="8476200" y="0"/>
            <a:ext cx="589680" cy="1017000"/>
          </a:xfrm>
          <a:prstGeom prst="rect">
            <a:avLst/>
          </a:prstGeom>
          <a:ln w="0">
            <a:noFill/>
          </a:ln>
        </p:spPr>
      </p:pic>
      <p:pic>
        <p:nvPicPr>
          <p:cNvPr id="190" name="图片 25"/>
          <p:cNvPicPr/>
          <p:nvPr/>
        </p:nvPicPr>
        <p:blipFill>
          <a:blip r:embed="rId7"/>
          <a:srcRect l="-17859" t="39048" r="3094" b="4844"/>
          <a:stretch>
            <a:fillRect/>
          </a:stretch>
        </p:blipFill>
        <p:spPr>
          <a:xfrm>
            <a:off x="10496520" y="0"/>
            <a:ext cx="1695240" cy="1244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1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192" name="图片 4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93" name="图片 5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9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家庭情绪教育的重要性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5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家长的情绪管理和表达方式直接影响儿童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家庭是儿童情绪发展的重要场所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鼓励家人之间坦诚沟通、互相支持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建立积极的情绪氛围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家庭情绪氛围对儿童情绪调节能力影响深远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有助于儿童健康成长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03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204" name="图片 4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05" name="图片 5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0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07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通过交流沟通方式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了解儿童情绪管理能力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评估情绪教育效果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10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定期进行课程评估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帮助教育者调整教学方法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提高情绪教育效果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13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情绪教育的评估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17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对儿童情绪教育效果进行评估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观察行为反应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了解儿童情绪表达能力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19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220" name="图片 4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21" name="图片 5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2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家庭情绪教育的重要性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3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家长的情绪管理和表达方式直接影响儿童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家庭是儿童情绪发展的重要场所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鼓励家人之间坦诚沟通、互相支持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建立积极的情绪氛围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家庭情绪氛围对儿童情绪调节能力影响深远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有助于儿童健康成长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情绪教育的方法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2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通过互动教学方式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引导儿童理解和表达情绪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5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6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培养积极应对能力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学会在困难中保持乐观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9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帮助儿童建立健康人际关系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培养情商和社交技能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1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135480" y="1175400"/>
            <a:ext cx="5381640" cy="5381640"/>
          </a:xfrm>
          <a:prstGeom prst="rect">
            <a:avLst/>
          </a:prstGeom>
          <a:ln w="0">
            <a:noFill/>
          </a:ln>
        </p:spPr>
      </p:pic>
      <p:pic>
        <p:nvPicPr>
          <p:cNvPr id="242" name="图片 22"/>
          <p:cNvPicPr/>
          <p:nvPr/>
        </p:nvPicPr>
        <p:blipFill>
          <a:blip r:embed="rId3"/>
          <a:srcRect l="19237" t="10197"/>
          <a:stretch>
            <a:fillRect/>
          </a:stretch>
        </p:blipFill>
        <p:spPr>
          <a:xfrm>
            <a:off x="0" y="0"/>
            <a:ext cx="514440" cy="929880"/>
          </a:xfrm>
          <a:prstGeom prst="rect">
            <a:avLst/>
          </a:prstGeom>
          <a:ln w="0">
            <a:noFill/>
          </a:ln>
        </p:spPr>
      </p:pic>
      <p:pic>
        <p:nvPicPr>
          <p:cNvPr id="243" name="图片 23"/>
          <p:cNvPicPr/>
          <p:nvPr/>
        </p:nvPicPr>
        <p:blipFill>
          <a:blip r:embed="rId4"/>
          <a:srcRect l="55284"/>
          <a:stretch>
            <a:fillRect/>
          </a:stretch>
        </p:blipFill>
        <p:spPr>
          <a:xfrm>
            <a:off x="0" y="625680"/>
            <a:ext cx="426600" cy="1140840"/>
          </a:xfrm>
          <a:prstGeom prst="rect">
            <a:avLst/>
          </a:prstGeom>
          <a:ln w="0">
            <a:noFill/>
          </a:ln>
        </p:spPr>
      </p:pic>
      <p:pic>
        <p:nvPicPr>
          <p:cNvPr id="244" name="图片 7"/>
          <p:cNvPicPr/>
          <p:nvPr/>
        </p:nvPicPr>
        <p:blipFill>
          <a:blip r:embed="rId5"/>
          <a:srcRect t="23379" r="-3045"/>
          <a:stretch>
            <a:fillRect/>
          </a:stretch>
        </p:blipFill>
        <p:spPr>
          <a:xfrm>
            <a:off x="8933040" y="0"/>
            <a:ext cx="1378440" cy="1427400"/>
          </a:xfrm>
          <a:prstGeom prst="rect">
            <a:avLst/>
          </a:prstGeom>
          <a:ln w="0">
            <a:noFill/>
          </a:ln>
        </p:spPr>
      </p:pic>
      <p:pic>
        <p:nvPicPr>
          <p:cNvPr id="245" name="图片 6"/>
          <p:cNvPicPr/>
          <p:nvPr/>
        </p:nvPicPr>
        <p:blipFill>
          <a:blip r:embed="rId6"/>
          <a:srcRect t="10754"/>
          <a:stretch>
            <a:fillRect/>
          </a:stretch>
        </p:blipFill>
        <p:spPr>
          <a:xfrm>
            <a:off x="8476200" y="0"/>
            <a:ext cx="589680" cy="1017000"/>
          </a:xfrm>
          <a:prstGeom prst="rect">
            <a:avLst/>
          </a:prstGeom>
          <a:ln w="0">
            <a:noFill/>
          </a:ln>
        </p:spPr>
      </p:pic>
      <p:pic>
        <p:nvPicPr>
          <p:cNvPr id="246" name="图片 25"/>
          <p:cNvPicPr/>
          <p:nvPr/>
        </p:nvPicPr>
        <p:blipFill>
          <a:blip r:embed="rId7"/>
          <a:srcRect l="-17859" t="39048" r="3094" b="4844"/>
          <a:stretch>
            <a:fillRect/>
          </a:stretch>
        </p:blipFill>
        <p:spPr>
          <a:xfrm>
            <a:off x="10496520" y="0"/>
            <a:ext cx="1695240" cy="1244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0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3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6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47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248" name="图片 4"/>
            <p:cNvPicPr/>
            <p:nvPr/>
          </p:nvPicPr>
          <p:blipFill>
            <a:blip r:embed="rId3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49" name="图片 1"/>
            <p:cNvPicPr/>
            <p:nvPr/>
          </p:nvPicPr>
          <p:blipFill>
            <a:blip r:embed="rId3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50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对儿童情绪教育效果进行评估是必要的，可以通过观察行为、交流沟通等方式了解儿童的情绪表达和情绪管理能力。定期进行情绪教育课程评估，帮助教育者及时调整教学方法和内容，提高情绪教育的效果。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1" name="图片 22"/>
          <p:cNvPicPr/>
          <p:nvPr/>
        </p:nvPicPr>
        <p:blipFill>
          <a:blip r:embed="rId4"/>
          <a:srcRect l="19237" t="10197"/>
          <a:stretch>
            <a:fillRect/>
          </a:stretch>
        </p:blipFill>
        <p:spPr>
          <a:xfrm>
            <a:off x="0" y="0"/>
            <a:ext cx="514440" cy="929880"/>
          </a:xfrm>
          <a:prstGeom prst="rect">
            <a:avLst/>
          </a:prstGeom>
          <a:ln w="0">
            <a:noFill/>
          </a:ln>
        </p:spPr>
      </p:pic>
      <p:pic>
        <p:nvPicPr>
          <p:cNvPr id="252" name="图片 23"/>
          <p:cNvPicPr/>
          <p:nvPr/>
        </p:nvPicPr>
        <p:blipFill>
          <a:blip r:embed="rId5"/>
          <a:srcRect l="55284"/>
          <a:stretch>
            <a:fillRect/>
          </a:stretch>
        </p:blipFill>
        <p:spPr>
          <a:xfrm>
            <a:off x="0" y="625680"/>
            <a:ext cx="426600" cy="1140840"/>
          </a:xfrm>
          <a:prstGeom prst="rect">
            <a:avLst/>
          </a:prstGeom>
          <a:ln w="0">
            <a:noFill/>
          </a:ln>
        </p:spPr>
      </p:pic>
      <p:pic>
        <p:nvPicPr>
          <p:cNvPr id="253" name="图片 7"/>
          <p:cNvPicPr/>
          <p:nvPr/>
        </p:nvPicPr>
        <p:blipFill>
          <a:blip r:embed="rId6"/>
          <a:srcRect t="23379" r="-3045"/>
          <a:stretch>
            <a:fillRect/>
          </a:stretch>
        </p:blipFill>
        <p:spPr>
          <a:xfrm>
            <a:off x="8933040" y="0"/>
            <a:ext cx="1378440" cy="1427400"/>
          </a:xfrm>
          <a:prstGeom prst="rect">
            <a:avLst/>
          </a:prstGeom>
          <a:ln w="0">
            <a:noFill/>
          </a:ln>
        </p:spPr>
      </p:pic>
      <p:pic>
        <p:nvPicPr>
          <p:cNvPr id="254" name="图片 6"/>
          <p:cNvPicPr/>
          <p:nvPr/>
        </p:nvPicPr>
        <p:blipFill>
          <a:blip r:embed="rId7"/>
          <a:srcRect t="10754"/>
          <a:stretch>
            <a:fillRect/>
          </a:stretch>
        </p:blipFill>
        <p:spPr>
          <a:xfrm>
            <a:off x="8476200" y="0"/>
            <a:ext cx="589680" cy="1017000"/>
          </a:xfrm>
          <a:prstGeom prst="rect">
            <a:avLst/>
          </a:prstGeom>
          <a:ln w="0">
            <a:noFill/>
          </a:ln>
        </p:spPr>
      </p:pic>
      <p:pic>
        <p:nvPicPr>
          <p:cNvPr id="255" name="图片 25"/>
          <p:cNvPicPr/>
          <p:nvPr/>
        </p:nvPicPr>
        <p:blipFill>
          <a:blip r:embed="rId8"/>
          <a:srcRect l="-17859" t="39048" r="3094" b="4844"/>
          <a:stretch>
            <a:fillRect/>
          </a:stretch>
        </p:blipFill>
        <p:spPr>
          <a:xfrm>
            <a:off x="10496520" y="0"/>
            <a:ext cx="1695240" cy="1244520"/>
          </a:xfrm>
          <a:prstGeom prst="rect">
            <a:avLst/>
          </a:prstGeom>
          <a:ln w="0">
            <a:noFill/>
          </a:ln>
        </p:spPr>
      </p:pic>
      <p:sp>
        <p:nvSpPr>
          <p:cNvPr id="25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情绪教育的评估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0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3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6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57" name="图片 12"/>
          <p:cNvPicPr/>
          <p:nvPr/>
        </p:nvPicPr>
        <p:blipFill>
          <a:blip r:embed="rId3"/>
          <a:stretch>
            <a:fillRect/>
          </a:stretch>
        </p:blipFill>
        <p:spPr>
          <a:xfrm rot="6156000">
            <a:off x="11461320" y="-1101240"/>
            <a:ext cx="1066320" cy="1733040"/>
          </a:xfrm>
          <a:prstGeom prst="rect">
            <a:avLst/>
          </a:prstGeom>
          <a:ln w="0">
            <a:noFill/>
          </a:ln>
        </p:spPr>
      </p:pic>
      <p:pic>
        <p:nvPicPr>
          <p:cNvPr id="258" name="图片 22"/>
          <p:cNvPicPr/>
          <p:nvPr/>
        </p:nvPicPr>
        <p:blipFill>
          <a:blip r:embed="rId4"/>
          <a:stretch>
            <a:fillRect/>
          </a:stretch>
        </p:blipFill>
        <p:spPr>
          <a:xfrm rot="3960600">
            <a:off x="11266560" y="-218880"/>
            <a:ext cx="961560" cy="2219040"/>
          </a:xfrm>
          <a:prstGeom prst="rect">
            <a:avLst/>
          </a:prstGeom>
          <a:ln w="0">
            <a:noFill/>
          </a:ln>
        </p:spPr>
      </p:pic>
      <p:pic>
        <p:nvPicPr>
          <p:cNvPr id="259" name="图片 4"/>
          <p:cNvPicPr/>
          <p:nvPr/>
        </p:nvPicPr>
        <p:blipFill>
          <a:blip r:embed="rId5"/>
          <a:srcRect t="5443" r="7326"/>
          <a:stretch>
            <a:fillRect/>
          </a:stretch>
        </p:blipFill>
        <p:spPr>
          <a:xfrm rot="10800000">
            <a:off x="360" y="780120"/>
            <a:ext cx="4939560" cy="6077880"/>
          </a:xfrm>
          <a:prstGeom prst="rect">
            <a:avLst/>
          </a:prstGeom>
          <a:ln w="0">
            <a:noFill/>
          </a:ln>
        </p:spPr>
      </p:pic>
      <p:pic>
        <p:nvPicPr>
          <p:cNvPr id="260" name="图片 14"/>
          <p:cNvPicPr/>
          <p:nvPr/>
        </p:nvPicPr>
        <p:blipFill>
          <a:blip r:embed="rId6"/>
          <a:stretch>
            <a:fillRect/>
          </a:stretch>
        </p:blipFill>
        <p:spPr>
          <a:xfrm>
            <a:off x="11670480" y="474840"/>
            <a:ext cx="1584000" cy="2206080"/>
          </a:xfrm>
          <a:prstGeom prst="rect">
            <a:avLst/>
          </a:prstGeom>
          <a:ln w="0">
            <a:noFill/>
          </a:ln>
        </p:spPr>
      </p:pic>
      <p:pic>
        <p:nvPicPr>
          <p:cNvPr id="261" name="图片 18"/>
          <p:cNvPicPr/>
          <p:nvPr/>
        </p:nvPicPr>
        <p:blipFill>
          <a:blip r:embed="rId7"/>
          <a:stretch>
            <a:fillRect/>
          </a:stretch>
        </p:blipFill>
        <p:spPr>
          <a:xfrm rot="19285800">
            <a:off x="11289600" y="968760"/>
            <a:ext cx="914400" cy="552960"/>
          </a:xfrm>
          <a:prstGeom prst="rect">
            <a:avLst/>
          </a:prstGeom>
          <a:ln w="0">
            <a:noFill/>
          </a:ln>
        </p:spPr>
      </p:pic>
      <p:pic>
        <p:nvPicPr>
          <p:cNvPr id="262" name="图片 20"/>
          <p:cNvPicPr/>
          <p:nvPr/>
        </p:nvPicPr>
        <p:blipFill>
          <a:blip r:embed="rId8"/>
          <a:stretch>
            <a:fillRect/>
          </a:stretch>
        </p:blipFill>
        <p:spPr>
          <a:xfrm>
            <a:off x="-135360" y="-385920"/>
            <a:ext cx="1076040" cy="1285560"/>
          </a:xfrm>
          <a:prstGeom prst="rect">
            <a:avLst/>
          </a:prstGeom>
          <a:ln w="0">
            <a:noFill/>
          </a:ln>
        </p:spPr>
      </p:pic>
      <p:sp>
        <p:nvSpPr>
          <p:cNvPr id="263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情绪调节与学习表现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67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情绪调节对学习的影响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情绪调节能力与学习表现密切相关，良好的情绪管理有助于提升学习效率和学习成绩。在应对考试压力、解决问题时，情绪稳定的个体更容易保持专注和思考清晰。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70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  <p:pic>
        <p:nvPicPr>
          <p:cNvPr id="271" name="图片 22"/>
          <p:cNvPicPr/>
          <p:nvPr/>
        </p:nvPicPr>
        <p:blipFill>
          <a:blip r:embed="rId3"/>
          <a:srcRect l="19237" t="10197"/>
          <a:stretch>
            <a:fillRect/>
          </a:stretch>
        </p:blipFill>
        <p:spPr>
          <a:xfrm>
            <a:off x="0" y="0"/>
            <a:ext cx="514440" cy="929880"/>
          </a:xfrm>
          <a:prstGeom prst="rect">
            <a:avLst/>
          </a:prstGeom>
          <a:ln w="0">
            <a:noFill/>
          </a:ln>
        </p:spPr>
      </p:pic>
      <p:pic>
        <p:nvPicPr>
          <p:cNvPr id="272" name="图片 23"/>
          <p:cNvPicPr/>
          <p:nvPr/>
        </p:nvPicPr>
        <p:blipFill>
          <a:blip r:embed="rId4"/>
          <a:srcRect l="55284"/>
          <a:stretch>
            <a:fillRect/>
          </a:stretch>
        </p:blipFill>
        <p:spPr>
          <a:xfrm>
            <a:off x="0" y="625680"/>
            <a:ext cx="426600" cy="1140840"/>
          </a:xfrm>
          <a:prstGeom prst="rect">
            <a:avLst/>
          </a:prstGeom>
          <a:ln w="0">
            <a:noFill/>
          </a:ln>
        </p:spPr>
      </p:pic>
      <p:pic>
        <p:nvPicPr>
          <p:cNvPr id="273" name="图片 7"/>
          <p:cNvPicPr/>
          <p:nvPr/>
        </p:nvPicPr>
        <p:blipFill>
          <a:blip r:embed="rId5"/>
          <a:srcRect t="23379" r="-3045"/>
          <a:stretch>
            <a:fillRect/>
          </a:stretch>
        </p:blipFill>
        <p:spPr>
          <a:xfrm>
            <a:off x="8933040" y="0"/>
            <a:ext cx="1378440" cy="1427400"/>
          </a:xfrm>
          <a:prstGeom prst="rect">
            <a:avLst/>
          </a:prstGeom>
          <a:ln w="0">
            <a:noFill/>
          </a:ln>
        </p:spPr>
      </p:pic>
      <p:pic>
        <p:nvPicPr>
          <p:cNvPr id="274" name="图片 2"/>
          <p:cNvPicPr/>
          <p:nvPr/>
        </p:nvPicPr>
        <p:blipFill>
          <a:blip r:embed="rId6"/>
          <a:srcRect t="10754"/>
          <a:stretch>
            <a:fillRect/>
          </a:stretch>
        </p:blipFill>
        <p:spPr>
          <a:xfrm>
            <a:off x="8476200" y="0"/>
            <a:ext cx="589680" cy="1017000"/>
          </a:xfrm>
          <a:prstGeom prst="rect">
            <a:avLst/>
          </a:prstGeom>
          <a:ln w="0">
            <a:noFill/>
          </a:ln>
        </p:spPr>
      </p:pic>
      <p:pic>
        <p:nvPicPr>
          <p:cNvPr id="275" name="图片 25"/>
          <p:cNvPicPr/>
          <p:nvPr/>
        </p:nvPicPr>
        <p:blipFill>
          <a:blip r:embed="rId7"/>
          <a:srcRect l="-17859" t="39048" r="3094" b="4844"/>
          <a:stretch>
            <a:fillRect/>
          </a:stretch>
        </p:blipFill>
        <p:spPr>
          <a:xfrm>
            <a:off x="10496520" y="0"/>
            <a:ext cx="1695240" cy="1244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0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3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6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76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277" name="图片 4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78" name="图片 5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79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情绪调节策略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80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有助于缓解焦虑情绪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放松训练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促进身心放松，提高学习效率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运动锻炼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89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情绪调节与学习困难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部分学生在学习中会遇到情绪问题，如焦虑、压力等，这些情绪问题会影响学习表现和学习兴趣。学校可以开展心理健康辅导、学习压力缓解等课程，帮助学生更好地应对学习困难和情绪问题。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92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  <p:pic>
        <p:nvPicPr>
          <p:cNvPr id="293" name="图片 22"/>
          <p:cNvPicPr/>
          <p:nvPr/>
        </p:nvPicPr>
        <p:blipFill>
          <a:blip r:embed="rId3"/>
          <a:srcRect l="19237" t="10197"/>
          <a:stretch>
            <a:fillRect/>
          </a:stretch>
        </p:blipFill>
        <p:spPr>
          <a:xfrm>
            <a:off x="0" y="0"/>
            <a:ext cx="514440" cy="929880"/>
          </a:xfrm>
          <a:prstGeom prst="rect">
            <a:avLst/>
          </a:prstGeom>
          <a:ln w="0">
            <a:noFill/>
          </a:ln>
        </p:spPr>
      </p:pic>
      <p:pic>
        <p:nvPicPr>
          <p:cNvPr id="294" name="图片 23"/>
          <p:cNvPicPr/>
          <p:nvPr/>
        </p:nvPicPr>
        <p:blipFill>
          <a:blip r:embed="rId4"/>
          <a:srcRect l="55284"/>
          <a:stretch>
            <a:fillRect/>
          </a:stretch>
        </p:blipFill>
        <p:spPr>
          <a:xfrm>
            <a:off x="0" y="625680"/>
            <a:ext cx="426600" cy="1140840"/>
          </a:xfrm>
          <a:prstGeom prst="rect">
            <a:avLst/>
          </a:prstGeom>
          <a:ln w="0">
            <a:noFill/>
          </a:ln>
        </p:spPr>
      </p:pic>
      <p:pic>
        <p:nvPicPr>
          <p:cNvPr id="295" name="图片 7"/>
          <p:cNvPicPr/>
          <p:nvPr/>
        </p:nvPicPr>
        <p:blipFill>
          <a:blip r:embed="rId5"/>
          <a:srcRect t="23379" r="-3045"/>
          <a:stretch>
            <a:fillRect/>
          </a:stretch>
        </p:blipFill>
        <p:spPr>
          <a:xfrm>
            <a:off x="8933040" y="0"/>
            <a:ext cx="1378440" cy="1427400"/>
          </a:xfrm>
          <a:prstGeom prst="rect">
            <a:avLst/>
          </a:prstGeom>
          <a:ln w="0">
            <a:noFill/>
          </a:ln>
        </p:spPr>
      </p:pic>
      <p:pic>
        <p:nvPicPr>
          <p:cNvPr id="296" name="图片 2"/>
          <p:cNvPicPr/>
          <p:nvPr/>
        </p:nvPicPr>
        <p:blipFill>
          <a:blip r:embed="rId6"/>
          <a:srcRect t="10754"/>
          <a:stretch>
            <a:fillRect/>
          </a:stretch>
        </p:blipFill>
        <p:spPr>
          <a:xfrm>
            <a:off x="8476200" y="0"/>
            <a:ext cx="589680" cy="1017000"/>
          </a:xfrm>
          <a:prstGeom prst="rect">
            <a:avLst/>
          </a:prstGeom>
          <a:ln w="0">
            <a:noFill/>
          </a:ln>
        </p:spPr>
      </p:pic>
      <p:pic>
        <p:nvPicPr>
          <p:cNvPr id="297" name="图片 25"/>
          <p:cNvPicPr/>
          <p:nvPr/>
        </p:nvPicPr>
        <p:blipFill>
          <a:blip r:embed="rId7"/>
          <a:srcRect l="-17859" t="39048" r="3094" b="4844"/>
          <a:stretch>
            <a:fillRect/>
          </a:stretch>
        </p:blipFill>
        <p:spPr>
          <a:xfrm>
            <a:off x="10496520" y="0"/>
            <a:ext cx="1695240" cy="1244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0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3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6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98" name="组合 26"/>
          <p:cNvGrpSpPr/>
          <p:nvPr/>
        </p:nvGrpSpPr>
        <p:grpSpPr>
          <a:xfrm>
            <a:off x="360" y="0"/>
            <a:ext cx="12191040" cy="6858000"/>
            <a:chOff x="360" y="0"/>
            <a:chExt cx="12191040" cy="6858000"/>
          </a:xfrm>
        </p:grpSpPr>
        <p:pic>
          <p:nvPicPr>
            <p:cNvPr id="299" name="图片 4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rot="10800000" flipH="1">
              <a:off x="9435960" y="3467520"/>
              <a:ext cx="2755440" cy="339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00" name="图片 5"/>
            <p:cNvPicPr/>
            <p:nvPr/>
          </p:nvPicPr>
          <p:blipFill>
            <a:blip r:embed="rId2"/>
            <a:srcRect t="5443" r="7326"/>
            <a:stretch>
              <a:fillRect/>
            </a:stretch>
          </p:blipFill>
          <p:spPr>
            <a:xfrm flipH="1">
              <a:off x="360" y="0"/>
              <a:ext cx="2755440" cy="3390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30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02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认真对待学业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情绪调节良好的学生更倾向于认真对待学业。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05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取得更好成绩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良好的情绪状态有助于学生取得更好的学习成绩。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08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情绪调节与学习表现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1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12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适应学习节奏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随着情绪的调节，学生更容易适应学习节奏。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https://d.book118.com/855340140013011130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125</Paragraphs>
  <Slides>22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情绪调节促进健康成长</vt:lpstr>
      <vt:lpstr>目录</vt:lpstr>
      <vt:lpstr>第1章 情绪调节的重要性</vt:lpstr>
      <vt:lpstr> </vt:lpstr>
      <vt:lpstr>情绪调节与心理健康</vt:lpstr>
      <vt:lpstr> </vt:lpstr>
      <vt:lpstr>情绪调节的方式</vt:lpstr>
      <vt:lpstr>情绪调节的重要性</vt:lpstr>
      <vt:lpstr>第2章 儿童情绪教育</vt:lpstr>
      <vt:lpstr>儿童情绪教育的重要性</vt:lpstr>
      <vt:lpstr> </vt:lpstr>
      <vt:lpstr>家庭情绪教育的重要性</vt:lpstr>
      <vt:lpstr>情绪教育的评估</vt:lpstr>
      <vt:lpstr>家庭情绪教育的重要性</vt:lpstr>
      <vt:lpstr>情绪教育的方法</vt:lpstr>
      <vt:lpstr>情绪教育的评估</vt:lpstr>
      <vt:lpstr>第3章 情绪调节与学习表现</vt:lpstr>
      <vt:lpstr> </vt:lpstr>
      <vt:lpstr>情绪调节策略</vt:lpstr>
      <vt:lpstr> </vt:lpstr>
      <vt:lpstr>情绪调节与学习表现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2024-09-29T14:40:59.894</cp:lastPrinted>
  <dcterms:created xsi:type="dcterms:W3CDTF">2024-09-29T06:40:59Z</dcterms:created>
  <dcterms:modified xsi:type="dcterms:W3CDTF">2024-09-29T06:41:02Z</dcterms:modified>
</cp:coreProperties>
</file>