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HRPJH+MS-UIGothic"/>
      <p:regular r:id="rId15"/>
    </p:embeddedFont>
    <p:embeddedFont>
      <p:font typeface="PSIWMV+BAASCL+MicrosoftYaHei-Bold"/>
      <p:regular r:id="rId16"/>
    </p:embeddedFont>
    <p:embeddedFont>
      <p:font typeface="NMHWLO+AQFLTI+ArialMT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319DE-2890-49AC-93B2-9848B6DB1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E4AE8-CFEE-4E2B-8825-4E6CE1A28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4EB28-771C-40CC-ADF1-23D65FF5B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81676-D792-485A-839D-401388F4D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951E02-1302-4F60-96C2-10EC7135B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0024ED-3FC2-4D36-8046-CC099B600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D47D25-E813-4240-A51D-D0813B376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B95B9-FB00-48ED-A02A-66CFB5FF6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06C5F-541A-42B4-BD2B-82C916796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460AD-78AF-4410-ABC4-E1BFA5859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D953B-088A-49AC-931C-34552EA4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001311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10844212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QHRPJH+MS-UIGothic"/>
                <a:cs typeface="QHRPJH+MS-UIGothic"/>
              </a:rPr>
              <a:t>成交量和持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仓</a:t>
            </a:r>
            <a:r>
              <a:rPr sz="4950">
                <a:solidFill>
                  <a:srgbClr val="00608A"/>
                </a:solidFill>
                <a:latin typeface="QHRPJH+MS-UIGothic"/>
                <a:cs typeface="QHRPJH+MS-UIGothic"/>
              </a:rPr>
              <a:t>量在期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货</a:t>
            </a:r>
            <a:r>
              <a:rPr sz="4950">
                <a:solidFill>
                  <a:srgbClr val="00608A"/>
                </a:solidFill>
                <a:latin typeface="QHRPJH+MS-UIGothic"/>
                <a:cs typeface="QHRPJH+MS-UIGothic"/>
              </a:rPr>
              <a:t>短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线</a:t>
            </a:r>
            <a:r>
              <a:rPr sz="4950">
                <a:solidFill>
                  <a:srgbClr val="00608A"/>
                </a:solidFill>
                <a:latin typeface="QHRPJH+MS-UIGothic"/>
                <a:cs typeface="QHRPJH+MS-UIGothic"/>
              </a:rPr>
              <a:t>交易中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QHRPJH+MS-UIGothic"/>
                <a:cs typeface="QHRPJH+MS-UIGothic"/>
              </a:rPr>
              <a:t>的运用技巧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608A"/>
                </a:solidFill>
                <a:latin typeface="QHRPJH+MS-UIGothic"/>
                <a:cs typeface="QHRPJ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788670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QHRPJH+MS-UIGothic"/>
                <a:cs typeface="QHRPJH+MS-UIGothic"/>
              </a:rPr>
              <a:t>成交量与持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仓</a:t>
            </a:r>
            <a:r>
              <a:rPr sz="4500">
                <a:solidFill>
                  <a:srgbClr val="00608A"/>
                </a:solidFill>
                <a:latin typeface="QHRPJH+MS-UIGothic"/>
                <a:cs typeface="QHRPJH+MS-UIGothic"/>
              </a:rPr>
              <a:t>量的基本概念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成交量的定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与意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PSIWMV+BAASCL+MicrosoftYaHei-Bold"/>
                <a:cs typeface="PSIWMV+BAASC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成交量是指一定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内期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买卖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数量。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PSIWMV+BAASCL+MicrosoftYaHei-Bold"/>
                <a:cs typeface="PSIWMV+BAASCL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成交量反映了市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的活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跃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度和交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易者的参与程度，是判断市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的重要依据之一。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持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仓</a:t>
            </a: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量的定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与意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仓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量是指期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交易中未平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仓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5438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数量。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仓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量反映了多空双方的力量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比和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未来市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期，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于判断市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的走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成交量与持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仓</a:t>
            </a: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量的关系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578255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成交量与持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仓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量之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存在密切的关系，通常表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正相关或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相关。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9932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当成交量增加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，持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仓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量也可能会增加，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表明市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参与者的活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跃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度和信心增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相反，当成交量减少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，持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仓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量也可能会减少，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表明市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参与者的活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跃</a:t>
            </a: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度和信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RPJH+MS-UIGothic"/>
                <a:cs typeface="QHRPJH+MS-UIGothic"/>
              </a:rPr>
              <a:t>心减弱。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1051560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QHRPJH+MS-UIGothic"/>
                <a:cs typeface="QHRPJH+MS-UIGothic"/>
              </a:rPr>
              <a:t>成交量与持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仓</a:t>
            </a:r>
            <a:r>
              <a:rPr sz="4500">
                <a:solidFill>
                  <a:srgbClr val="00608A"/>
                </a:solidFill>
                <a:latin typeface="QHRPJH+MS-UIGothic"/>
                <a:cs typeface="QHRPJH+MS-UIGothic"/>
              </a:rPr>
              <a:t>量在期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货</a:t>
            </a:r>
            <a:r>
              <a:rPr sz="4500">
                <a:solidFill>
                  <a:srgbClr val="00608A"/>
                </a:solidFill>
                <a:latin typeface="QHRPJH+MS-UIGothic"/>
                <a:cs typeface="QHRPJH+MS-UIGothic"/>
              </a:rPr>
              <a:t>短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线</a:t>
            </a:r>
            <a:r>
              <a:rPr sz="4500">
                <a:solidFill>
                  <a:srgbClr val="00608A"/>
                </a:solidFill>
                <a:latin typeface="QHRPJH+MS-UIGothic"/>
                <a:cs typeface="QHRPJH+MS-UIGothic"/>
              </a:rPr>
              <a:t>交易中的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651226"/>
            <a:ext cx="2571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QHRPJH+MS-UIGothic"/>
                <a:cs typeface="QHRPJH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成交量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短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交易的影响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QHRPJH+MS-UIGothic"/>
                <a:cs typeface="QHRPJH+MS-UIGothic"/>
              </a:rPr>
              <a:t>成交量是市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608A"/>
                </a:solidFill>
                <a:latin typeface="QHRPJH+MS-UIGothic"/>
                <a:cs typeface="QHRPJH+MS-UIGothic"/>
              </a:rPr>
              <a:t>活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跃</a:t>
            </a:r>
            <a:r>
              <a:rPr sz="2300" spc="25">
                <a:solidFill>
                  <a:srgbClr val="00608A"/>
                </a:solidFill>
                <a:latin typeface="QHRPJH+MS-UIGothic"/>
                <a:cs typeface="QHRPJH+MS-UIGothic"/>
              </a:rPr>
              <a:t>度的体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成交量的大小直接反映了市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的活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跃</a:t>
            </a: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程度和交易的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繁程度，有助于判断市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的走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QHRPJH+MS-UIGothic"/>
                <a:cs typeface="QHRPJH+MS-UIGothic"/>
              </a:rPr>
              <a:t>成交量是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趋势变</a:t>
            </a:r>
            <a:r>
              <a:rPr sz="2300" spc="25">
                <a:solidFill>
                  <a:srgbClr val="00608A"/>
                </a:solidFill>
                <a:latin typeface="QHRPJH+MS-UIGothic"/>
                <a:cs typeface="QHRPJH+MS-UIGothic"/>
              </a:rPr>
              <a:t>化的信号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成交量的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化往往先于价格的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化，因此可以作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为趋势</a:t>
            </a: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的信号，帮助交易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者把握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进场</a:t>
            </a: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和离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E0E07"/>
                </a:solidFill>
                <a:latin typeface="QHRPJH+MS-UIGothic"/>
                <a:cs typeface="QHRPJH+MS-UIGothic"/>
              </a:rPr>
              <a:t>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持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仓</a:t>
            </a: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量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短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交易的影响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35291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08A"/>
                </a:solidFill>
                <a:latin typeface="QHRPJH+MS-UIGothic"/>
                <a:cs typeface="QHRPJH+MS-UIGothic"/>
              </a:rPr>
              <a:t>持</a:t>
            </a:r>
            <a:r>
              <a:rPr sz="2000" spc="15">
                <a:solidFill>
                  <a:srgbClr val="00608A"/>
                </a:solidFill>
                <a:latin typeface="SimSun"/>
                <a:cs typeface="SimSun"/>
              </a:rPr>
              <a:t>仓</a:t>
            </a:r>
            <a:r>
              <a:rPr sz="2000" spc="15">
                <a:solidFill>
                  <a:srgbClr val="00608A"/>
                </a:solidFill>
                <a:latin typeface="QHRPJH+MS-UIGothic"/>
                <a:cs typeface="QHRPJH+MS-UIGothic"/>
              </a:rPr>
              <a:t>量是市</a:t>
            </a:r>
            <a:r>
              <a:rPr sz="2000" spc="14">
                <a:solidFill>
                  <a:srgbClr val="00608A"/>
                </a:solidFill>
                <a:latin typeface="SimSun"/>
                <a:cs typeface="SimSun"/>
              </a:rPr>
              <a:t>场</a:t>
            </a:r>
            <a:r>
              <a:rPr sz="2000" spc="15">
                <a:solidFill>
                  <a:srgbClr val="00608A"/>
                </a:solidFill>
                <a:latin typeface="QHRPJH+MS-UIGothic"/>
                <a:cs typeface="QHRPJH+MS-UIGothic"/>
              </a:rPr>
              <a:t>参与度的反映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仓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量的大小反映了市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参与者的多寡，可以作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判断市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走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的重要参考。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323500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08A"/>
                </a:solidFill>
                <a:latin typeface="QHRPJH+MS-UIGothic"/>
                <a:cs typeface="QHRPJH+MS-UIGothic"/>
              </a:rPr>
              <a:t>持</a:t>
            </a:r>
            <a:r>
              <a:rPr sz="2000" spc="15">
                <a:solidFill>
                  <a:srgbClr val="00608A"/>
                </a:solidFill>
                <a:latin typeface="SimSun"/>
                <a:cs typeface="SimSun"/>
              </a:rPr>
              <a:t>仓</a:t>
            </a:r>
            <a:r>
              <a:rPr sz="2000" spc="15">
                <a:solidFill>
                  <a:srgbClr val="00608A"/>
                </a:solidFill>
                <a:latin typeface="QHRPJH+MS-UIGothic"/>
                <a:cs typeface="QHRPJH+MS-UIGothic"/>
              </a:rPr>
              <a:t>量与价格走</a:t>
            </a:r>
            <a:r>
              <a:rPr sz="2000" spc="14">
                <a:solidFill>
                  <a:srgbClr val="00608A"/>
                </a:solidFill>
                <a:latin typeface="SimSun"/>
                <a:cs typeface="SimSun"/>
              </a:rPr>
              <a:t>势</a:t>
            </a:r>
            <a:r>
              <a:rPr sz="2000" spc="15">
                <a:solidFill>
                  <a:srgbClr val="00608A"/>
                </a:solidFill>
                <a:latin typeface="QHRPJH+MS-UIGothic"/>
                <a:cs typeface="QHRPJH+MS-UIGothic"/>
              </a:rPr>
              <a:t>的关</a:t>
            </a:r>
            <a:r>
              <a:rPr sz="2000">
                <a:solidFill>
                  <a:srgbClr val="00608A"/>
                </a:solidFill>
                <a:latin typeface="SimSun"/>
                <a:cs typeface="SimSun"/>
              </a:rPr>
              <a:t>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仓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量的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化可以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示未来价格走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，尤其是在关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位置的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增减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仓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短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交易具有重要的指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意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E0E07"/>
                </a:solidFill>
                <a:latin typeface="QHRPJH+MS-UIGothic"/>
                <a:cs typeface="QHRPJ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成交量与持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仓</a:t>
            </a: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量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608A"/>
                </a:solidFill>
                <a:latin typeface="QHRPJH+MS-UIGothic"/>
                <a:cs typeface="QHRPJH+MS-UIGothic"/>
              </a:rPr>
              <a:t>合的重要性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323500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HRPJH+MS-UIGothic"/>
                <a:cs typeface="QHRPJH+MS-UIGothic"/>
              </a:rPr>
              <a:t>成交量与持</a:t>
            </a: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仓</a:t>
            </a:r>
            <a:r>
              <a:rPr sz="2000" spc="15">
                <a:solidFill>
                  <a:srgbClr val="FFFFFF"/>
                </a:solidFill>
                <a:latin typeface="QHRPJH+MS-UIGothic"/>
                <a:cs typeface="QHRPJH+MS-UIGothic"/>
              </a:rPr>
              <a:t>量相互印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HRPJH+MS-UIGothic"/>
                <a:cs typeface="QHRPJH+MS-UIGothic"/>
              </a:rPr>
              <a:t>将成交量与持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仓</a:t>
            </a:r>
            <a:r>
              <a:rPr sz="1500">
                <a:solidFill>
                  <a:srgbClr val="FFFFFF"/>
                </a:solidFill>
                <a:latin typeface="QHRPJH+MS-UIGothic"/>
                <a:cs typeface="QHRPJH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QHRPJH+MS-UIGothic"/>
                <a:cs typeface="QHRPJH+MS-UIGothic"/>
              </a:rPr>
              <a:t>合分析，可以相互印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QHRPJH+MS-UIGothic"/>
                <a:cs typeface="QHRPJH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QHRPJH+MS-UIGothic"/>
                <a:cs typeface="QHRPJH+MS-UIGothic"/>
              </a:rPr>
              <a:t>的走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FFF"/>
                </a:solidFill>
                <a:latin typeface="QHRPJH+MS-UIGothic"/>
                <a:cs typeface="QHRPJH+MS-UIGothic"/>
              </a:rPr>
              <a:t>，提高判断的准确率。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323500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08A"/>
                </a:solidFill>
                <a:latin typeface="QHRPJH+MS-UIGothic"/>
                <a:cs typeface="QHRPJH+MS-UIGothic"/>
              </a:rPr>
              <a:t>成交量与持</a:t>
            </a:r>
            <a:r>
              <a:rPr sz="2000" spc="14">
                <a:solidFill>
                  <a:srgbClr val="00608A"/>
                </a:solidFill>
                <a:latin typeface="SimSun"/>
                <a:cs typeface="SimSun"/>
              </a:rPr>
              <a:t>仓</a:t>
            </a:r>
            <a:r>
              <a:rPr sz="2000" spc="15">
                <a:solidFill>
                  <a:srgbClr val="00608A"/>
                </a:solidFill>
                <a:latin typeface="QHRPJH+MS-UIGothic"/>
                <a:cs typeface="QHRPJH+MS-UIGothic"/>
              </a:rPr>
              <a:t>量共同作用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045"/>
                </a:solidFill>
                <a:latin typeface="QHRPJH+MS-UIGothic"/>
                <a:cs typeface="QHRPJH+MS-UIGothic"/>
              </a:rPr>
              <a:t>在短</a:t>
            </a:r>
            <a:r>
              <a:rPr sz="1500">
                <a:solidFill>
                  <a:srgbClr val="003045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3045"/>
                </a:solidFill>
                <a:latin typeface="QHRPJH+MS-UIGothic"/>
                <a:cs typeface="QHRPJH+MS-UIGothic"/>
              </a:rPr>
              <a:t>交易中，成交量与持</a:t>
            </a:r>
            <a:r>
              <a:rPr sz="1500">
                <a:solidFill>
                  <a:srgbClr val="003045"/>
                </a:solidFill>
                <a:latin typeface="SimSun"/>
                <a:cs typeface="SimSun"/>
              </a:rPr>
              <a:t>仓</a:t>
            </a:r>
            <a:r>
              <a:rPr sz="1500">
                <a:solidFill>
                  <a:srgbClr val="003045"/>
                </a:solidFill>
                <a:latin typeface="QHRPJH+MS-UIGothic"/>
                <a:cs typeface="QHRPJH+MS-UIGothic"/>
              </a:rPr>
              <a:t>量的</a:t>
            </a:r>
            <a:r>
              <a:rPr sz="1500">
                <a:solidFill>
                  <a:srgbClr val="003045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3045"/>
                </a:solidFill>
                <a:latin typeface="QHRPJH+MS-UIGothic"/>
                <a:cs typeface="QHRPJH+MS-UIGothic"/>
              </a:rPr>
              <a:t>化往往同</a:t>
            </a:r>
            <a:r>
              <a:rPr sz="1500">
                <a:solidFill>
                  <a:srgbClr val="003045"/>
                </a:solidFill>
                <a:latin typeface="SimSun"/>
                <a:cs typeface="SimSun"/>
              </a:rPr>
              <a:t>时发</a:t>
            </a:r>
            <a:r>
              <a:rPr sz="1500">
                <a:solidFill>
                  <a:srgbClr val="003045"/>
                </a:solidFill>
                <a:latin typeface="QHRPJH+MS-UIGothic"/>
                <a:cs typeface="QHRPJH+MS-UIGothic"/>
              </a:rPr>
              <a:t>生，共同作用于市</a:t>
            </a:r>
            <a:r>
              <a:rPr sz="1500">
                <a:solidFill>
                  <a:srgbClr val="003045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3045"/>
                </a:solidFill>
                <a:latin typeface="QHRPJH+MS-UIGothic"/>
                <a:cs typeface="QHRPJH+MS-UIGothic"/>
              </a:rPr>
              <a:t>的走</a:t>
            </a:r>
            <a:r>
              <a:rPr sz="1500">
                <a:solidFill>
                  <a:srgbClr val="003045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3045"/>
                </a:solidFill>
                <a:latin typeface="QHRPJH+MS-UIGothic"/>
                <a:cs typeface="QHRPJH+MS-UIGothic"/>
              </a:rPr>
              <a:t>，掌握它</a:t>
            </a:r>
            <a:r>
              <a:rPr sz="1500">
                <a:solidFill>
                  <a:srgbClr val="003045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3045"/>
                </a:solidFill>
                <a:latin typeface="QHRPJH+MS-UIGothic"/>
                <a:cs typeface="QHRPJH+MS-UIGothic"/>
              </a:rPr>
              <a:t>的</a:t>
            </a:r>
            <a:r>
              <a:rPr sz="1500">
                <a:solidFill>
                  <a:srgbClr val="003045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003045"/>
                </a:solidFill>
                <a:latin typeface="QHRPJH+MS-UIGothic"/>
                <a:cs typeface="QHRPJH+MS-UIGothic"/>
              </a:rPr>
              <a:t>是成功交易的关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045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3045"/>
                </a:solidFill>
                <a:latin typeface="QHRPJH+MS-UIGothic"/>
                <a:cs typeface="QHRPJ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https://d.book118.com/856000131125010102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QHRPJH+MS-UIGothic</vt:lpstr>
      <vt:lpstr>SimSun</vt:lpstr>
      <vt:lpstr>PSIWMV+BAASCL+MicrosoftYaHei-Bold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2024-09-27T09:45:07.404</cp:lastPrinted>
  <dcterms:created xsi:type="dcterms:W3CDTF">2024-09-27T01:45:07Z</dcterms:created>
  <dcterms:modified xsi:type="dcterms:W3CDTF">2024-09-27T01:45:08Z</dcterms:modified>
</cp:coreProperties>
</file>