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DB5B18-D48C-433C-8E3A-99EEE1A5C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37234-4765-41BC-821A-FA0FFDE73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7FF203-09DF-4BB8-A669-45FD05E75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C55E77-0016-443D-931A-264C5BA86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F7D346-CD98-436D-AA68-D467FF2349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6D3737-DA64-4D92-9767-750AEDDF96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342C9-7B4C-4070-8994-FB0A0688F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1BA84D-4CF6-4A02-94EC-1345A59D4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F5FF3-6A5A-42F7-A96D-197636814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14CE2-47B6-480F-AEA5-C5D826761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BB671-4887-4529-A592-2E6FFDD3A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000" b="0" i="0">
                <a:solidFill>
                  <a:schemeClr val="tx1"/>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chemeClr val="tx1"/>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chemeClr val="tx1"/>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chemeClr val="tx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535940" y="209805"/>
            <a:ext cx="7759700" cy="1275080"/>
          </a:xfrm>
          <a:prstGeom prst="rect">
            <a:avLst/>
          </a:prstGeom>
        </p:spPr>
        <p:txBody>
          <a:bodyPr wrap="square" lIns="0" tIns="0" rIns="0" bIns="0">
            <a:spAutoFit/>
          </a:bodyPr>
          <a:lstStyle>
            <a:lvl1pPr>
              <a:defRPr sz="4000" b="0" i="0">
                <a:solidFill>
                  <a:schemeClr val="tx1"/>
                </a:solidFill>
                <a:latin typeface="宋体"/>
                <a:cs typeface="宋体"/>
              </a:defRPr>
            </a:lvl1pPr>
          </a:lstStyle>
          <a:p/>
        </p:txBody>
      </p:sp>
      <p:sp>
        <p:nvSpPr>
          <p:cNvPr id="3" name="Holder 3"/>
          <p:cNvSpPr>
            <a:spLocks noGrp="1"/>
          </p:cNvSpPr>
          <p:nvPr>
            <p:ph type="body" idx="1"/>
          </p:nvPr>
        </p:nvSpPr>
        <p:spPr>
          <a:xfrm>
            <a:off x="535940" y="1623397"/>
            <a:ext cx="8389620" cy="2265679"/>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00020412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1322735" y="1497134"/>
            <a:ext cx="6638290" cy="695960"/>
          </a:xfrm>
          <a:prstGeom prst="rect">
            <a:avLst/>
          </a:prstGeom>
        </p:spPr>
        <p:txBody>
          <a:bodyPr vert="horz" wrap="square" lIns="0" tIns="12700" rIns="0" bIns="0" rtlCol="0">
            <a:spAutoFit/>
          </a:bodyPr>
          <a:lstStyle/>
          <a:p>
            <a:pPr marL="12700">
              <a:lnSpc>
                <a:spcPct val="100000"/>
              </a:lnSpc>
              <a:spcBef>
                <a:spcPts val="100"/>
              </a:spcBef>
              <a:tabLst>
                <a:tab pos="478155"/>
              </a:tabLst>
            </a:pPr>
            <a:r>
              <a:rPr sz="4400" spc="-50">
                <a:latin typeface="Arial"/>
                <a:cs typeface="Arial"/>
              </a:rPr>
              <a:t>6</a:t>
            </a:r>
            <a:r>
              <a:rPr sz="4400">
                <a:latin typeface="Arial"/>
                <a:cs typeface="Arial"/>
              </a:rPr>
              <a:t>	</a:t>
            </a:r>
            <a:r>
              <a:rPr sz="4400" spc="-5"/>
              <a:t>开发成本与费用支出核算</a:t>
            </a:r>
            <a:endParaRPr sz="4400">
              <a:latin typeface="Arial"/>
              <a:cs typeface="Arial"/>
            </a:endParaRPr>
          </a:p>
        </p:txBody>
      </p:sp>
      <p:sp>
        <p:nvSpPr>
          <p:cNvPr id="3" name="object 3"/>
          <p:cNvSpPr txBox="1"/>
          <p:nvPr/>
        </p:nvSpPr>
        <p:spPr>
          <a:xfrm>
            <a:off x="618490" y="2648406"/>
            <a:ext cx="7848600" cy="3524885"/>
          </a:xfrm>
          <a:prstGeom prst="rect">
            <a:avLst/>
          </a:prstGeom>
        </p:spPr>
        <p:txBody>
          <a:bodyPr vert="horz" wrap="square" lIns="0" tIns="55244" rIns="0" bIns="0" rtlCol="0">
            <a:spAutoFit/>
          </a:bodyPr>
          <a:lstStyle/>
          <a:p>
            <a:pPr marL="12700" marR="5080" algn="just">
              <a:lnSpc>
                <a:spcPct val="90000"/>
              </a:lnSpc>
              <a:spcBef>
                <a:spcPts val="434"/>
              </a:spcBef>
            </a:pPr>
            <a:r>
              <a:rPr sz="2800" spc="-5">
                <a:latin typeface="宋体"/>
                <a:cs typeface="宋体"/>
              </a:rPr>
              <a:t>对于成本费用的核算，许多房地产开发企业普遍感到困惑：成本是多少？项目到底赚了多少钱？每个项目成本的发生过程是怎样的？同一类项目之间区</a:t>
            </a:r>
            <a:r>
              <a:rPr sz="2800">
                <a:latin typeface="宋体"/>
                <a:cs typeface="宋体"/>
              </a:rPr>
              <a:t>别在何处？</a:t>
            </a:r>
            <a:r>
              <a:rPr sz="2800">
                <a:latin typeface="Arial"/>
                <a:cs typeface="Arial"/>
              </a:rPr>
              <a:t>……</a:t>
            </a:r>
            <a:r>
              <a:rPr sz="2800" spc="-5">
                <a:latin typeface="宋体"/>
                <a:cs typeface="宋体"/>
              </a:rPr>
              <a:t>面对日益精细化的经营管理，正确地进行成本费用核算，全面系统地反映各核算对象在其整个开发周期的实付成本、开发成本的构成情况，实现成本核算和成本控制的目标，并为房地产企业控制成本变动、洞悉成本动向、掌控投资进度等提供客观依据，将是核算部门义不容辞的责任。</a:t>
            </a:r>
            <a:endParaRPr sz="28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10255"/>
            <a:ext cx="7953375" cy="4388485"/>
          </a:xfrm>
          <a:prstGeom prst="rect">
            <a:avLst/>
          </a:prstGeom>
        </p:spPr>
        <p:txBody>
          <a:bodyPr vert="horz" wrap="square" lIns="0" tIns="12700" rIns="0" bIns="0" rtlCol="0">
            <a:spAutoFit/>
          </a:bodyPr>
          <a:lstStyle/>
          <a:p>
            <a:pPr marL="12700">
              <a:lnSpc>
                <a:spcPct val="100000"/>
              </a:lnSpc>
              <a:spcBef>
                <a:spcPts val="100"/>
              </a:spcBef>
            </a:pPr>
            <a:r>
              <a:rPr sz="2800">
                <a:latin typeface="Arial"/>
                <a:cs typeface="Arial"/>
              </a:rPr>
              <a:t>6.1</a:t>
            </a:r>
            <a:r>
              <a:rPr sz="2800" spc="-10">
                <a:latin typeface="Arial"/>
                <a:cs typeface="Arial"/>
              </a:rPr>
              <a:t> </a:t>
            </a:r>
            <a:r>
              <a:rPr sz="2800" spc="-10">
                <a:latin typeface="宋体"/>
                <a:cs typeface="宋体"/>
              </a:rPr>
              <a:t>成本费用的核算特点</a:t>
            </a:r>
            <a:endParaRPr sz="2800">
              <a:latin typeface="宋体"/>
              <a:cs typeface="宋体"/>
            </a:endParaRPr>
          </a:p>
          <a:p>
            <a:pPr>
              <a:lnSpc>
                <a:spcPct val="100000"/>
              </a:lnSpc>
              <a:spcBef>
                <a:spcPts val="40"/>
              </a:spcBef>
            </a:pPr>
            <a:endParaRPr sz="3700">
              <a:latin typeface="宋体"/>
              <a:cs typeface="宋体"/>
            </a:endParaRPr>
          </a:p>
          <a:p>
            <a:pPr marL="12700">
              <a:lnSpc>
                <a:spcPct val="100000"/>
              </a:lnSpc>
            </a:pPr>
            <a:r>
              <a:rPr sz="2800" spc="-5">
                <a:latin typeface="宋体"/>
                <a:cs typeface="宋体"/>
              </a:rPr>
              <a:t>房地产开发企业成本费用核算特点：</a:t>
            </a:r>
            <a:endParaRPr sz="2800">
              <a:latin typeface="宋体"/>
              <a:cs typeface="宋体"/>
            </a:endParaRPr>
          </a:p>
          <a:p>
            <a:pPr marL="922019" indent="-909955">
              <a:lnSpc>
                <a:spcPct val="100000"/>
              </a:lnSpc>
              <a:spcBef>
                <a:spcPts val="505"/>
              </a:spcBef>
              <a:buSzPct val="96428"/>
              <a:buAutoNum type="arabicPlain"/>
              <a:tabLst>
                <a:tab pos="922655"/>
              </a:tabLst>
            </a:pPr>
            <a:r>
              <a:rPr sz="2800" spc="-10">
                <a:latin typeface="宋体"/>
                <a:cs typeface="宋体"/>
              </a:rPr>
              <a:t>核算时间跨度大</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核算难度大</a:t>
            </a:r>
            <a:endParaRPr sz="2800">
              <a:latin typeface="宋体"/>
              <a:cs typeface="宋体"/>
            </a:endParaRPr>
          </a:p>
          <a:p>
            <a:pPr marL="922019" indent="-909955">
              <a:lnSpc>
                <a:spcPct val="100000"/>
              </a:lnSpc>
              <a:spcBef>
                <a:spcPts val="670"/>
              </a:spcBef>
              <a:buSzPct val="96428"/>
              <a:buAutoNum type="arabicPlain"/>
              <a:tabLst>
                <a:tab pos="922655"/>
              </a:tabLst>
            </a:pPr>
            <a:r>
              <a:rPr sz="2800" spc="-5">
                <a:latin typeface="宋体"/>
                <a:cs typeface="宋体"/>
              </a:rPr>
              <a:t>成本核算的差异性较大</a:t>
            </a:r>
            <a:endParaRPr sz="2800">
              <a:latin typeface="宋体"/>
              <a:cs typeface="宋体"/>
            </a:endParaRPr>
          </a:p>
          <a:p>
            <a:pPr marL="355600" marR="5080" indent="-342900" algn="just">
              <a:lnSpc>
                <a:spcPct val="102499"/>
              </a:lnSpc>
              <a:spcBef>
                <a:spcPts val="590"/>
              </a:spcBef>
            </a:pPr>
            <a:r>
              <a:rPr sz="2800">
                <a:latin typeface="宋体"/>
                <a:cs typeface="宋体"/>
              </a:rPr>
              <a:t>在实际处理中一般企业通过</a:t>
            </a:r>
            <a:r>
              <a:rPr sz="2800">
                <a:latin typeface="Arial"/>
                <a:cs typeface="Arial"/>
              </a:rPr>
              <a:t>“</a:t>
            </a:r>
            <a:r>
              <a:rPr sz="2800">
                <a:latin typeface="宋体"/>
                <a:cs typeface="宋体"/>
              </a:rPr>
              <a:t>开发成本</a:t>
            </a:r>
            <a:r>
              <a:rPr sz="2800">
                <a:latin typeface="Arial"/>
                <a:cs typeface="Arial"/>
              </a:rPr>
              <a:t>”</a:t>
            </a:r>
            <a:r>
              <a:rPr sz="2800">
                <a:latin typeface="宋体"/>
                <a:cs typeface="宋体"/>
              </a:rPr>
              <a:t>、</a:t>
            </a:r>
            <a:r>
              <a:rPr sz="2800">
                <a:latin typeface="Arial"/>
                <a:cs typeface="Arial"/>
              </a:rPr>
              <a:t>“</a:t>
            </a:r>
            <a:r>
              <a:rPr sz="2800" spc="-15">
                <a:latin typeface="宋体"/>
                <a:cs typeface="宋体"/>
              </a:rPr>
              <a:t>开发间接</a:t>
            </a:r>
            <a:r>
              <a:rPr sz="2800">
                <a:latin typeface="宋体"/>
                <a:cs typeface="宋体"/>
              </a:rPr>
              <a:t>费用</a:t>
            </a:r>
            <a:r>
              <a:rPr sz="2800">
                <a:latin typeface="Arial"/>
                <a:cs typeface="Arial"/>
              </a:rPr>
              <a:t>”</a:t>
            </a:r>
            <a:r>
              <a:rPr sz="2800" spc="-1870">
                <a:latin typeface="宋体"/>
                <a:cs typeface="宋体"/>
              </a:rPr>
              <a:t>、</a:t>
            </a:r>
            <a:r>
              <a:rPr sz="2800">
                <a:latin typeface="Arial"/>
                <a:cs typeface="Arial"/>
              </a:rPr>
              <a:t>“</a:t>
            </a:r>
            <a:r>
              <a:rPr sz="2800" spc="-1864">
                <a:latin typeface="宋体"/>
                <a:cs typeface="宋体"/>
              </a:rPr>
              <a:t>销</a:t>
            </a:r>
            <a:r>
              <a:rPr sz="2800">
                <a:latin typeface="Arial"/>
                <a:cs typeface="Arial"/>
              </a:rPr>
              <a:t>“ </a:t>
            </a:r>
            <a:r>
              <a:rPr sz="2800">
                <a:latin typeface="宋体"/>
                <a:cs typeface="宋体"/>
              </a:rPr>
              <a:t>售费用</a:t>
            </a:r>
            <a:r>
              <a:rPr sz="2800">
                <a:latin typeface="Arial"/>
                <a:cs typeface="Arial"/>
              </a:rPr>
              <a:t>”</a:t>
            </a:r>
            <a:r>
              <a:rPr sz="2800" spc="-1870">
                <a:latin typeface="宋体"/>
                <a:cs typeface="宋体"/>
              </a:rPr>
              <a:t>、</a:t>
            </a:r>
            <a:r>
              <a:rPr sz="2800">
                <a:latin typeface="Arial"/>
                <a:cs typeface="Arial"/>
              </a:rPr>
              <a:t>“</a:t>
            </a:r>
            <a:r>
              <a:rPr sz="2800" spc="-1864">
                <a:latin typeface="宋体"/>
                <a:cs typeface="宋体"/>
              </a:rPr>
              <a:t>管</a:t>
            </a:r>
            <a:r>
              <a:rPr sz="2800">
                <a:latin typeface="Arial"/>
                <a:cs typeface="Arial"/>
              </a:rPr>
              <a:t>“ </a:t>
            </a:r>
            <a:r>
              <a:rPr sz="2800">
                <a:latin typeface="宋体"/>
                <a:cs typeface="宋体"/>
              </a:rPr>
              <a:t>理费用</a:t>
            </a:r>
            <a:r>
              <a:rPr sz="2800">
                <a:latin typeface="Arial"/>
                <a:cs typeface="Arial"/>
              </a:rPr>
              <a:t>”</a:t>
            </a:r>
            <a:r>
              <a:rPr sz="2800" spc="-1870">
                <a:latin typeface="宋体"/>
                <a:cs typeface="宋体"/>
              </a:rPr>
              <a:t>、</a:t>
            </a:r>
            <a:r>
              <a:rPr sz="2800">
                <a:latin typeface="Arial"/>
                <a:cs typeface="Arial"/>
              </a:rPr>
              <a:t>“</a:t>
            </a:r>
            <a:r>
              <a:rPr sz="2800" spc="-1864">
                <a:latin typeface="宋体"/>
                <a:cs typeface="宋体"/>
              </a:rPr>
              <a:t>财</a:t>
            </a:r>
            <a:r>
              <a:rPr sz="2800">
                <a:latin typeface="Arial"/>
                <a:cs typeface="Arial"/>
              </a:rPr>
              <a:t>“ </a:t>
            </a:r>
            <a:r>
              <a:rPr sz="2800">
                <a:latin typeface="宋体"/>
                <a:cs typeface="宋体"/>
              </a:rPr>
              <a:t>务费用</a:t>
            </a:r>
            <a:r>
              <a:rPr sz="2800">
                <a:latin typeface="Arial"/>
                <a:cs typeface="Arial"/>
              </a:rPr>
              <a:t>”</a:t>
            </a:r>
            <a:r>
              <a:rPr sz="2800" spc="-15">
                <a:latin typeface="宋体"/>
                <a:cs typeface="宋体"/>
              </a:rPr>
              <a:t>等账号，</a:t>
            </a:r>
            <a:r>
              <a:rPr sz="2800" spc="-5">
                <a:latin typeface="宋体"/>
                <a:cs typeface="宋体"/>
              </a:rPr>
              <a:t>对开发项目的成本和费用进行归集和核算。</a:t>
            </a:r>
            <a:endParaRPr sz="2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79204"/>
            <a:ext cx="7848600" cy="4446270"/>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区分开发成本和完全成本</a:t>
            </a:r>
            <a:endParaRPr sz="2800">
              <a:latin typeface="宋体"/>
              <a:cs typeface="宋体"/>
            </a:endParaRPr>
          </a:p>
          <a:p>
            <a:pPr marL="355600" marR="5080" indent="-342900" algn="just">
              <a:lnSpc>
                <a:spcPts val="2690"/>
              </a:lnSpc>
              <a:spcBef>
                <a:spcPts val="645"/>
              </a:spcBef>
            </a:pPr>
            <a:r>
              <a:rPr sz="2800" spc="-5">
                <a:latin typeface="宋体"/>
                <a:cs typeface="宋体"/>
              </a:rPr>
              <a:t>开发成本是指房地产开发企业在开发过程中所发生的各项支出，相当于工业企业的产品制造成本；而完全成本是指为开发项目而发生的全部成本费用。开发成本可分为：</a:t>
            </a:r>
            <a:endParaRPr sz="2800">
              <a:latin typeface="宋体"/>
              <a:cs typeface="宋体"/>
            </a:endParaRPr>
          </a:p>
          <a:p>
            <a:pPr marL="922019" indent="-909955">
              <a:lnSpc>
                <a:spcPts val="3240"/>
              </a:lnSpc>
              <a:buSzPct val="96428"/>
              <a:buAutoNum type="arabicPlain"/>
              <a:tabLst>
                <a:tab pos="922655"/>
              </a:tabLst>
            </a:pPr>
            <a:r>
              <a:rPr sz="2800" spc="-5">
                <a:latin typeface="宋体"/>
                <a:cs typeface="宋体"/>
              </a:rPr>
              <a:t>土地征用及拆迁补偿费</a:t>
            </a:r>
            <a:endParaRPr sz="2800">
              <a:latin typeface="宋体"/>
              <a:cs typeface="宋体"/>
            </a:endParaRPr>
          </a:p>
          <a:p>
            <a:pPr marL="922019" indent="-909955">
              <a:lnSpc>
                <a:spcPct val="100000"/>
              </a:lnSpc>
              <a:buSzPct val="96428"/>
              <a:buAutoNum type="arabicPlain"/>
              <a:tabLst>
                <a:tab pos="922655"/>
              </a:tabLst>
            </a:pPr>
            <a:r>
              <a:rPr sz="2800" spc="-10">
                <a:latin typeface="宋体"/>
                <a:cs typeface="宋体"/>
              </a:rPr>
              <a:t>前期工程费</a:t>
            </a:r>
            <a:endParaRPr sz="2800">
              <a:latin typeface="宋体"/>
              <a:cs typeface="宋体"/>
            </a:endParaRPr>
          </a:p>
          <a:p>
            <a:pPr marL="922019" indent="-909955">
              <a:lnSpc>
                <a:spcPct val="100000"/>
              </a:lnSpc>
              <a:buSzPct val="96428"/>
              <a:buAutoNum type="arabicPlain"/>
              <a:tabLst>
                <a:tab pos="922655"/>
              </a:tabLst>
            </a:pPr>
            <a:r>
              <a:rPr sz="2800" spc="-10">
                <a:latin typeface="宋体"/>
                <a:cs typeface="宋体"/>
              </a:rPr>
              <a:t>基础设施费</a:t>
            </a:r>
            <a:endParaRPr sz="2800">
              <a:latin typeface="宋体"/>
              <a:cs typeface="宋体"/>
            </a:endParaRPr>
          </a:p>
          <a:p>
            <a:pPr marL="922019" indent="-909955">
              <a:lnSpc>
                <a:spcPct val="100000"/>
              </a:lnSpc>
              <a:buSzPct val="96428"/>
              <a:buAutoNum type="arabicPlain"/>
              <a:tabLst>
                <a:tab pos="922655"/>
              </a:tabLst>
            </a:pPr>
            <a:r>
              <a:rPr sz="2800" spc="-10">
                <a:latin typeface="宋体"/>
                <a:cs typeface="宋体"/>
              </a:rPr>
              <a:t>建筑安装工程费</a:t>
            </a:r>
            <a:endParaRPr sz="2800">
              <a:latin typeface="宋体"/>
              <a:cs typeface="宋体"/>
            </a:endParaRPr>
          </a:p>
          <a:p>
            <a:pPr marL="922019" indent="-909955">
              <a:lnSpc>
                <a:spcPct val="100000"/>
              </a:lnSpc>
              <a:buSzPct val="96428"/>
              <a:buAutoNum type="arabicPlain"/>
              <a:tabLst>
                <a:tab pos="922655"/>
              </a:tabLst>
            </a:pPr>
            <a:r>
              <a:rPr sz="2800" spc="-10">
                <a:latin typeface="宋体"/>
                <a:cs typeface="宋体"/>
              </a:rPr>
              <a:t>公共配套设施费</a:t>
            </a:r>
            <a:endParaRPr sz="2800">
              <a:latin typeface="宋体"/>
              <a:cs typeface="宋体"/>
            </a:endParaRPr>
          </a:p>
          <a:p>
            <a:pPr marL="922019" indent="-909955">
              <a:lnSpc>
                <a:spcPct val="100000"/>
              </a:lnSpc>
              <a:buSzPct val="96428"/>
              <a:buAutoNum type="arabicPlain"/>
              <a:tabLst>
                <a:tab pos="922655"/>
              </a:tabLst>
            </a:pPr>
            <a:r>
              <a:rPr sz="2800" spc="-5">
                <a:latin typeface="宋体"/>
                <a:cs typeface="宋体"/>
              </a:rPr>
              <a:t>分配转入的开发间接费用</a:t>
            </a:r>
            <a:endParaRPr sz="28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10255"/>
            <a:ext cx="6624320" cy="4025900"/>
          </a:xfrm>
          <a:prstGeom prst="rect">
            <a:avLst/>
          </a:prstGeom>
        </p:spPr>
        <p:txBody>
          <a:bodyPr vert="horz" wrap="square" lIns="0" tIns="12700" rIns="0" bIns="0" rtlCol="0">
            <a:spAutoFit/>
          </a:bodyPr>
          <a:lstStyle/>
          <a:p>
            <a:pPr marL="605790" lvl="1" indent="-593725">
              <a:lnSpc>
                <a:spcPct val="100000"/>
              </a:lnSpc>
              <a:spcBef>
                <a:spcPts val="100"/>
              </a:spcBef>
              <a:buFont typeface="Arial"/>
              <a:buAutoNum type="arabicPeriod" startAt="2"/>
              <a:tabLst>
                <a:tab pos="606425"/>
              </a:tabLst>
            </a:pPr>
            <a:r>
              <a:rPr sz="2800" spc="-5">
                <a:latin typeface="宋体"/>
                <a:cs typeface="宋体"/>
              </a:rPr>
              <a:t>成本费用核算的一般程序</a:t>
            </a:r>
            <a:endParaRPr sz="2800">
              <a:latin typeface="宋体"/>
              <a:cs typeface="宋体"/>
            </a:endParaRPr>
          </a:p>
          <a:p>
            <a:pPr lvl="1">
              <a:lnSpc>
                <a:spcPct val="100000"/>
              </a:lnSpc>
              <a:spcBef>
                <a:spcPts val="5"/>
              </a:spcBef>
              <a:buFont typeface="Arial"/>
              <a:buAutoNum type="arabicPeriod" startAt="2"/>
            </a:pPr>
            <a:endParaRPr sz="3600">
              <a:latin typeface="宋体"/>
              <a:cs typeface="宋体"/>
            </a:endParaRPr>
          </a:p>
          <a:p>
            <a:pPr marL="902335" lvl="2" indent="-890269">
              <a:lnSpc>
                <a:spcPct val="100000"/>
              </a:lnSpc>
              <a:buFont typeface="Arial"/>
              <a:buAutoNum type="arabicPeriod"/>
              <a:tabLst>
                <a:tab pos="902969"/>
              </a:tabLst>
            </a:pPr>
            <a:r>
              <a:rPr sz="2800" spc="-10">
                <a:latin typeface="宋体"/>
                <a:cs typeface="宋体"/>
              </a:rPr>
              <a:t>费用核算的基本步骤</a:t>
            </a:r>
            <a:endParaRPr sz="2800">
              <a:latin typeface="宋体"/>
              <a:cs typeface="宋体"/>
            </a:endParaRPr>
          </a:p>
          <a:p>
            <a:pPr marL="922019" indent="-909955">
              <a:lnSpc>
                <a:spcPct val="100000"/>
              </a:lnSpc>
              <a:spcBef>
                <a:spcPts val="670"/>
              </a:spcBef>
              <a:buSzPct val="96428"/>
              <a:buAutoNum type="arabicPlain"/>
              <a:tabLst>
                <a:tab pos="922655"/>
              </a:tabLst>
            </a:pPr>
            <a:r>
              <a:rPr sz="2800" spc="-5">
                <a:latin typeface="宋体"/>
                <a:cs typeface="宋体"/>
              </a:rPr>
              <a:t>确定成本费用核算对象</a:t>
            </a:r>
            <a:endParaRPr sz="2800">
              <a:latin typeface="宋体"/>
              <a:cs typeface="宋体"/>
            </a:endParaRPr>
          </a:p>
          <a:p>
            <a:pPr marL="922019" indent="-909955">
              <a:lnSpc>
                <a:spcPct val="100000"/>
              </a:lnSpc>
              <a:spcBef>
                <a:spcPts val="675"/>
              </a:spcBef>
              <a:buSzPct val="96428"/>
              <a:buAutoNum type="arabicPlain"/>
              <a:tabLst>
                <a:tab pos="922655"/>
              </a:tabLst>
            </a:pPr>
            <a:r>
              <a:rPr sz="2800" spc="-5">
                <a:latin typeface="宋体"/>
                <a:cs typeface="宋体"/>
              </a:rPr>
              <a:t>设置有关成本核算会计科目和账簿</a:t>
            </a:r>
            <a:endParaRPr sz="2800">
              <a:latin typeface="宋体"/>
              <a:cs typeface="宋体"/>
            </a:endParaRPr>
          </a:p>
          <a:p>
            <a:pPr marL="922019" indent="-909955">
              <a:lnSpc>
                <a:spcPct val="100000"/>
              </a:lnSpc>
              <a:spcBef>
                <a:spcPts val="670"/>
              </a:spcBef>
              <a:buSzPct val="96428"/>
              <a:buAutoNum type="arabicPlain"/>
              <a:tabLst>
                <a:tab pos="922655"/>
              </a:tabLst>
            </a:pPr>
            <a:r>
              <a:rPr sz="2800" spc="-5">
                <a:latin typeface="宋体"/>
                <a:cs typeface="宋体"/>
              </a:rPr>
              <a:t>确定分摊成本费用的分配方法、标准</a:t>
            </a:r>
            <a:endParaRPr sz="2800">
              <a:latin typeface="宋体"/>
              <a:cs typeface="宋体"/>
            </a:endParaRPr>
          </a:p>
          <a:p>
            <a:pPr marL="922019" indent="-909955">
              <a:lnSpc>
                <a:spcPct val="100000"/>
              </a:lnSpc>
              <a:spcBef>
                <a:spcPts val="670"/>
              </a:spcBef>
              <a:buSzPct val="96428"/>
              <a:buAutoNum type="arabicPlain"/>
              <a:tabLst>
                <a:tab pos="922655"/>
              </a:tabLst>
            </a:pPr>
            <a:r>
              <a:rPr sz="2800" spc="-5">
                <a:latin typeface="宋体"/>
                <a:cs typeface="宋体"/>
              </a:rPr>
              <a:t>分期结转完工开发产品</a:t>
            </a:r>
            <a:endParaRPr sz="2800">
              <a:latin typeface="宋体"/>
              <a:cs typeface="宋体"/>
            </a:endParaRPr>
          </a:p>
          <a:p>
            <a:pPr marL="922019" indent="-909955">
              <a:lnSpc>
                <a:spcPct val="100000"/>
              </a:lnSpc>
              <a:spcBef>
                <a:spcPts val="675"/>
              </a:spcBef>
              <a:buSzPct val="96428"/>
              <a:buAutoNum type="arabicPlain"/>
              <a:tabLst>
                <a:tab pos="922655"/>
              </a:tabLst>
            </a:pPr>
            <a:r>
              <a:rPr sz="2800" spc="-5">
                <a:latin typeface="宋体"/>
                <a:cs typeface="宋体"/>
              </a:rPr>
              <a:t>结转完工开发产品销售成本</a:t>
            </a:r>
            <a:endParaRPr sz="28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61906"/>
            <a:ext cx="8119745" cy="4284980"/>
          </a:xfrm>
          <a:prstGeom prst="rect">
            <a:avLst/>
          </a:prstGeom>
        </p:spPr>
        <p:txBody>
          <a:bodyPr vert="horz" wrap="square" lIns="0" tIns="48895" rIns="0" bIns="0" rtlCol="0">
            <a:spAutoFit/>
          </a:bodyPr>
          <a:lstStyle/>
          <a:p>
            <a:pPr marL="12700">
              <a:lnSpc>
                <a:spcPct val="100000"/>
              </a:lnSpc>
              <a:spcBef>
                <a:spcPts val="385"/>
              </a:spcBef>
            </a:pPr>
            <a:r>
              <a:rPr sz="2400" spc="-10">
                <a:latin typeface="Arial"/>
                <a:cs typeface="Arial"/>
              </a:rPr>
              <a:t>6.2.2</a:t>
            </a:r>
            <a:r>
              <a:rPr sz="2400" spc="-10">
                <a:latin typeface="宋体"/>
                <a:cs typeface="宋体"/>
              </a:rPr>
              <a:t>费用核算对象的确定</a:t>
            </a:r>
            <a:endParaRPr sz="2400">
              <a:latin typeface="宋体"/>
              <a:cs typeface="宋体"/>
            </a:endParaRPr>
          </a:p>
          <a:p>
            <a:pPr marL="355600" marR="135890" indent="-342900">
              <a:lnSpc>
                <a:spcPct val="92200"/>
              </a:lnSpc>
              <a:spcBef>
                <a:spcPts val="515"/>
              </a:spcBef>
              <a:buSzPct val="95833"/>
              <a:buAutoNum type="arabicPlain"/>
              <a:tabLst>
                <a:tab pos="792480"/>
              </a:tabLst>
            </a:pPr>
            <a:r>
              <a:rPr sz="2400" spc="-5">
                <a:latin typeface="宋体"/>
                <a:cs typeface="宋体"/>
              </a:rPr>
              <a:t>在同一开发地块、结构类型相同、开竣工时间相近、由同一施工单位或总包的开发项目，可以确定为一个成本</a:t>
            </a:r>
            <a:r>
              <a:rPr sz="2400" spc="-10">
                <a:latin typeface="宋体"/>
                <a:cs typeface="宋体"/>
              </a:rPr>
              <a:t>核算对象。</a:t>
            </a:r>
            <a:endParaRPr sz="2400">
              <a:latin typeface="宋体"/>
              <a:cs typeface="宋体"/>
            </a:endParaRPr>
          </a:p>
          <a:p>
            <a:pPr marL="791845" indent="-779780">
              <a:lnSpc>
                <a:spcPts val="2800"/>
              </a:lnSpc>
              <a:spcBef>
                <a:spcPts val="160"/>
              </a:spcBef>
              <a:buSzPct val="95833"/>
              <a:buAutoNum type="arabicPlain"/>
              <a:tabLst>
                <a:tab pos="792480"/>
              </a:tabLst>
            </a:pPr>
            <a:r>
              <a:rPr sz="2400" spc="-5">
                <a:latin typeface="宋体"/>
                <a:cs typeface="宋体"/>
              </a:rPr>
              <a:t>对于开发规模较大、工期跨度较长、开发产品类型</a:t>
            </a:r>
            <a:endParaRPr sz="2400">
              <a:latin typeface="宋体"/>
              <a:cs typeface="宋体"/>
            </a:endParaRPr>
          </a:p>
          <a:p>
            <a:pPr marL="355600" marR="135890" algn="just">
              <a:lnSpc>
                <a:spcPts val="2590"/>
              </a:lnSpc>
              <a:spcBef>
                <a:spcPts val="245"/>
              </a:spcBef>
            </a:pPr>
            <a:r>
              <a:rPr sz="2400" spc="-5">
                <a:latin typeface="宋体"/>
                <a:cs typeface="宋体"/>
              </a:rPr>
              <a:t>迥异、装修标准不同的开发项目，可以结合项目特点和成本管理的需要，按开发项目的区域、进度或产品类型等划</a:t>
            </a:r>
            <a:r>
              <a:rPr sz="2400" spc="-10">
                <a:latin typeface="宋体"/>
                <a:cs typeface="宋体"/>
              </a:rPr>
              <a:t>分成本核算对象。</a:t>
            </a:r>
            <a:endParaRPr sz="2400">
              <a:latin typeface="宋体"/>
              <a:cs typeface="宋体"/>
            </a:endParaRPr>
          </a:p>
          <a:p>
            <a:pPr marL="355600" marR="5080" indent="-342900">
              <a:lnSpc>
                <a:spcPct val="91500"/>
              </a:lnSpc>
              <a:spcBef>
                <a:spcPts val="370"/>
              </a:spcBef>
              <a:buSzPct val="95833"/>
              <a:buAutoNum type="arabicPlain" startAt="3"/>
              <a:tabLst>
                <a:tab pos="792480"/>
              </a:tabLst>
            </a:pPr>
            <a:r>
              <a:rPr sz="2400">
                <a:latin typeface="宋体"/>
                <a:cs typeface="宋体"/>
              </a:rPr>
              <a:t>同一项目有公寓、写字楼等不同功能的，在按区（期</a:t>
            </a:r>
            <a:r>
              <a:rPr sz="2400" spc="-50">
                <a:latin typeface="宋体"/>
                <a:cs typeface="宋体"/>
              </a:rPr>
              <a:t>）</a:t>
            </a:r>
            <a:r>
              <a:rPr sz="2400" spc="-5">
                <a:latin typeface="宋体"/>
                <a:cs typeface="宋体"/>
              </a:rPr>
              <a:t>划分成本核算对象的基础上，还应按产品类型划分成本核算对象；同一区域、同一期有高层、多层、复式等不同</a:t>
            </a:r>
            <a:r>
              <a:rPr sz="2400" spc="600">
                <a:latin typeface="宋体"/>
                <a:cs typeface="宋体"/>
              </a:rPr>
              <a:t> </a:t>
            </a:r>
            <a:r>
              <a:rPr sz="2400" spc="-5">
                <a:latin typeface="宋体"/>
                <a:cs typeface="宋体"/>
              </a:rPr>
              <a:t>结构的，还应按结构划分成本核算对象。</a:t>
            </a:r>
            <a:endParaRPr sz="24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38053"/>
            <a:ext cx="8283575" cy="4378325"/>
          </a:xfrm>
          <a:prstGeom prst="rect">
            <a:avLst/>
          </a:prstGeom>
        </p:spPr>
        <p:txBody>
          <a:bodyPr vert="horz" wrap="square" lIns="0" tIns="97790" rIns="0" bIns="0" rtlCol="0">
            <a:spAutoFit/>
          </a:bodyPr>
          <a:lstStyle/>
          <a:p>
            <a:pPr marL="12700">
              <a:lnSpc>
                <a:spcPct val="100000"/>
              </a:lnSpc>
              <a:spcBef>
                <a:spcPts val="770"/>
              </a:spcBef>
            </a:pPr>
            <a:r>
              <a:rPr sz="2800" spc="-10">
                <a:latin typeface="Arial"/>
                <a:cs typeface="Arial"/>
              </a:rPr>
              <a:t>6.2.3</a:t>
            </a:r>
            <a:r>
              <a:rPr sz="2800" spc="-10">
                <a:latin typeface="宋体"/>
                <a:cs typeface="宋体"/>
              </a:rPr>
              <a:t>核算账户的设置</a:t>
            </a:r>
            <a:endParaRPr sz="2800">
              <a:latin typeface="宋体"/>
              <a:cs typeface="宋体"/>
            </a:endParaRPr>
          </a:p>
          <a:p>
            <a:pPr marL="355600" marR="716915" indent="-342900" algn="just">
              <a:lnSpc>
                <a:spcPct val="102499"/>
              </a:lnSpc>
              <a:spcBef>
                <a:spcPts val="590"/>
              </a:spcBef>
              <a:buSzPct val="96428"/>
              <a:buFont typeface="Arial"/>
              <a:buAutoNum type="arabicPlain"/>
              <a:tabLst>
                <a:tab pos="922655"/>
              </a:tabLst>
            </a:pPr>
            <a:r>
              <a:rPr sz="2800">
                <a:latin typeface="Arial"/>
                <a:cs typeface="Arial"/>
              </a:rPr>
              <a:t>“</a:t>
            </a:r>
            <a:r>
              <a:rPr sz="2800">
                <a:latin typeface="宋体"/>
                <a:cs typeface="宋体"/>
              </a:rPr>
              <a:t>开发成本</a:t>
            </a:r>
            <a:r>
              <a:rPr sz="2800">
                <a:latin typeface="Arial"/>
                <a:cs typeface="Arial"/>
              </a:rPr>
              <a:t>”</a:t>
            </a:r>
            <a:r>
              <a:rPr sz="2800" spc="-5">
                <a:latin typeface="宋体"/>
                <a:cs typeface="宋体"/>
              </a:rPr>
              <a:t>账户用于核算企业在土地、商品房、合作和代建工程开发过程中所发生的各项</a:t>
            </a:r>
            <a:r>
              <a:rPr sz="2800" spc="-20">
                <a:latin typeface="宋体"/>
                <a:cs typeface="宋体"/>
              </a:rPr>
              <a:t>费用。</a:t>
            </a:r>
            <a:endParaRPr sz="2800">
              <a:latin typeface="宋体"/>
              <a:cs typeface="宋体"/>
            </a:endParaRPr>
          </a:p>
          <a:p>
            <a:pPr marL="355600" marR="5080" indent="-342900">
              <a:lnSpc>
                <a:spcPct val="104900"/>
              </a:lnSpc>
              <a:spcBef>
                <a:spcPts val="340"/>
              </a:spcBef>
              <a:buSzPct val="96428"/>
              <a:buFont typeface="Arial"/>
              <a:buAutoNum type="arabicPlain"/>
              <a:tabLst>
                <a:tab pos="922655"/>
              </a:tabLst>
            </a:pPr>
            <a:r>
              <a:rPr sz="2800">
                <a:latin typeface="Arial"/>
                <a:cs typeface="Arial"/>
              </a:rPr>
              <a:t>“</a:t>
            </a:r>
            <a:r>
              <a:rPr sz="2800">
                <a:latin typeface="宋体"/>
                <a:cs typeface="宋体"/>
              </a:rPr>
              <a:t>开发间接费用</a:t>
            </a:r>
            <a:r>
              <a:rPr sz="2800">
                <a:latin typeface="Arial"/>
                <a:cs typeface="Arial"/>
              </a:rPr>
              <a:t>”</a:t>
            </a:r>
            <a:r>
              <a:rPr sz="2800" spc="-5">
                <a:latin typeface="宋体"/>
                <a:cs typeface="宋体"/>
              </a:rPr>
              <a:t>账户用于核算工程现场管理部分分为开发产品而发生的各项间接费用。</a:t>
            </a:r>
            <a:endParaRPr sz="2800">
              <a:latin typeface="宋体"/>
              <a:cs typeface="宋体"/>
            </a:endParaRPr>
          </a:p>
          <a:p>
            <a:pPr marL="922019" indent="-909955">
              <a:lnSpc>
                <a:spcPct val="100000"/>
              </a:lnSpc>
              <a:spcBef>
                <a:spcPts val="509"/>
              </a:spcBef>
              <a:buSzPct val="96428"/>
              <a:buFont typeface="Arial"/>
              <a:buAutoNum type="arabicPlain"/>
              <a:tabLst>
                <a:tab pos="922655"/>
              </a:tabLst>
            </a:pPr>
            <a:r>
              <a:rPr sz="2800">
                <a:latin typeface="Arial"/>
                <a:cs typeface="Arial"/>
              </a:rPr>
              <a:t>“</a:t>
            </a:r>
            <a:r>
              <a:rPr sz="2800">
                <a:latin typeface="宋体"/>
                <a:cs typeface="宋体"/>
              </a:rPr>
              <a:t>销售费用</a:t>
            </a:r>
            <a:r>
              <a:rPr sz="2800" spc="-50">
                <a:latin typeface="Arial"/>
                <a:cs typeface="Arial"/>
              </a:rPr>
              <a:t>”</a:t>
            </a:r>
            <a:endParaRPr sz="2800">
              <a:latin typeface="Arial"/>
              <a:cs typeface="Arial"/>
            </a:endParaRPr>
          </a:p>
          <a:p>
            <a:pPr marL="922019" indent="-909955">
              <a:lnSpc>
                <a:spcPct val="100000"/>
              </a:lnSpc>
              <a:spcBef>
                <a:spcPts val="670"/>
              </a:spcBef>
              <a:buSzPct val="96428"/>
              <a:buFont typeface="Arial"/>
              <a:buAutoNum type="arabicPlain"/>
              <a:tabLst>
                <a:tab pos="922655"/>
              </a:tabLst>
            </a:pPr>
            <a:r>
              <a:rPr sz="2800">
                <a:latin typeface="Arial"/>
                <a:cs typeface="Arial"/>
              </a:rPr>
              <a:t>“</a:t>
            </a:r>
            <a:r>
              <a:rPr sz="2800">
                <a:latin typeface="宋体"/>
                <a:cs typeface="宋体"/>
              </a:rPr>
              <a:t>管理费用</a:t>
            </a:r>
            <a:r>
              <a:rPr sz="2800" spc="-50">
                <a:latin typeface="Arial"/>
                <a:cs typeface="Arial"/>
              </a:rPr>
              <a:t>”</a:t>
            </a:r>
            <a:endParaRPr sz="2800">
              <a:latin typeface="Arial"/>
              <a:cs typeface="Arial"/>
            </a:endParaRPr>
          </a:p>
          <a:p>
            <a:pPr marL="922019" indent="-909955">
              <a:lnSpc>
                <a:spcPct val="100000"/>
              </a:lnSpc>
              <a:spcBef>
                <a:spcPts val="670"/>
              </a:spcBef>
              <a:buSzPct val="96428"/>
              <a:buFont typeface="Arial"/>
              <a:buAutoNum type="arabicPlain"/>
              <a:tabLst>
                <a:tab pos="922655"/>
              </a:tabLst>
            </a:pPr>
            <a:r>
              <a:rPr sz="2800">
                <a:latin typeface="Arial"/>
                <a:cs typeface="Arial"/>
              </a:rPr>
              <a:t>“</a:t>
            </a:r>
            <a:r>
              <a:rPr sz="2800">
                <a:latin typeface="宋体"/>
                <a:cs typeface="宋体"/>
              </a:rPr>
              <a:t>财务费用</a:t>
            </a:r>
            <a:r>
              <a:rPr sz="2800" spc="-50">
                <a:latin typeface="Arial"/>
                <a:cs typeface="Arial"/>
              </a:rPr>
              <a:t>”</a:t>
            </a:r>
            <a:endParaRPr sz="2800">
              <a:latin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10255"/>
            <a:ext cx="5835015" cy="4025900"/>
          </a:xfrm>
          <a:prstGeom prst="rect">
            <a:avLst/>
          </a:prstGeom>
        </p:spPr>
        <p:txBody>
          <a:bodyPr vert="horz" wrap="square" lIns="0" tIns="12700" rIns="0" bIns="0" rtlCol="0">
            <a:spAutoFit/>
          </a:bodyPr>
          <a:lstStyle/>
          <a:p>
            <a:pPr marL="605790" lvl="1" indent="-593725">
              <a:lnSpc>
                <a:spcPct val="100000"/>
              </a:lnSpc>
              <a:spcBef>
                <a:spcPts val="100"/>
              </a:spcBef>
              <a:buFont typeface="Arial"/>
              <a:buAutoNum type="arabicPeriod" startAt="3"/>
              <a:tabLst>
                <a:tab pos="606425"/>
              </a:tabLst>
            </a:pPr>
            <a:r>
              <a:rPr sz="2800" spc="-5">
                <a:latin typeface="宋体"/>
                <a:cs typeface="宋体"/>
              </a:rPr>
              <a:t>开发成本的核算和结转</a:t>
            </a:r>
            <a:endParaRPr sz="2800">
              <a:latin typeface="宋体"/>
              <a:cs typeface="宋体"/>
            </a:endParaRPr>
          </a:p>
          <a:p>
            <a:pPr lvl="1">
              <a:lnSpc>
                <a:spcPct val="100000"/>
              </a:lnSpc>
              <a:spcBef>
                <a:spcPts val="5"/>
              </a:spcBef>
              <a:buFont typeface="Arial"/>
              <a:buAutoNum type="arabicPeriod" startAt="3"/>
            </a:pPr>
            <a:endParaRPr sz="3600">
              <a:latin typeface="宋体"/>
              <a:cs typeface="宋体"/>
            </a:endParaRPr>
          </a:p>
          <a:p>
            <a:pPr marL="803275" lvl="2" indent="-791210">
              <a:lnSpc>
                <a:spcPct val="100000"/>
              </a:lnSpc>
              <a:buSzPct val="96428"/>
              <a:buFont typeface="Arial"/>
              <a:buAutoNum type="arabicPeriod"/>
              <a:tabLst>
                <a:tab pos="803910"/>
              </a:tabLst>
            </a:pPr>
            <a:r>
              <a:rPr sz="2800" spc="-5">
                <a:latin typeface="宋体"/>
                <a:cs typeface="宋体"/>
              </a:rPr>
              <a:t>土地征用及拆迁补偿费</a:t>
            </a:r>
            <a:endParaRPr sz="2800">
              <a:latin typeface="宋体"/>
              <a:cs typeface="宋体"/>
            </a:endParaRPr>
          </a:p>
          <a:p>
            <a:pPr marL="1198880" lvl="3" indent="-1186815">
              <a:lnSpc>
                <a:spcPct val="100000"/>
              </a:lnSpc>
              <a:spcBef>
                <a:spcPts val="670"/>
              </a:spcBef>
              <a:buFont typeface="Arial"/>
              <a:buAutoNum type="arabicPeriod"/>
              <a:tabLst>
                <a:tab pos="1199515"/>
              </a:tabLst>
            </a:pPr>
            <a:r>
              <a:rPr sz="2800" spc="-5">
                <a:latin typeface="宋体"/>
                <a:cs typeface="宋体"/>
              </a:rPr>
              <a:t>土地征用及拆迁补偿费的组成</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土地征用费</a:t>
            </a:r>
            <a:endParaRPr sz="2800">
              <a:latin typeface="宋体"/>
              <a:cs typeface="宋体"/>
            </a:endParaRPr>
          </a:p>
          <a:p>
            <a:pPr marL="922019" indent="-909955">
              <a:lnSpc>
                <a:spcPct val="100000"/>
              </a:lnSpc>
              <a:spcBef>
                <a:spcPts val="670"/>
              </a:spcBef>
              <a:buSzPct val="96428"/>
              <a:buAutoNum type="arabicPlain"/>
              <a:tabLst>
                <a:tab pos="922655"/>
              </a:tabLst>
            </a:pPr>
            <a:r>
              <a:rPr sz="2800" spc="-10">
                <a:latin typeface="宋体"/>
                <a:cs typeface="宋体"/>
              </a:rPr>
              <a:t>拆迁补偿费</a:t>
            </a:r>
            <a:endParaRPr sz="2800">
              <a:latin typeface="宋体"/>
              <a:cs typeface="宋体"/>
            </a:endParaRPr>
          </a:p>
          <a:p>
            <a:pPr marL="922019" indent="-909955">
              <a:lnSpc>
                <a:spcPct val="100000"/>
              </a:lnSpc>
              <a:spcBef>
                <a:spcPts val="670"/>
              </a:spcBef>
              <a:buSzPct val="96428"/>
              <a:buFont typeface="Arial"/>
              <a:buAutoNum type="arabicPlain"/>
              <a:tabLst>
                <a:tab pos="922655"/>
              </a:tabLst>
            </a:pPr>
            <a:r>
              <a:rPr sz="2800">
                <a:latin typeface="Arial"/>
                <a:cs typeface="Arial"/>
              </a:rPr>
              <a:t>“</a:t>
            </a:r>
            <a:r>
              <a:rPr sz="2800">
                <a:latin typeface="宋体"/>
                <a:cs typeface="宋体"/>
              </a:rPr>
              <a:t>七通一平</a:t>
            </a:r>
            <a:r>
              <a:rPr sz="2800">
                <a:latin typeface="Arial"/>
                <a:cs typeface="Arial"/>
              </a:rPr>
              <a:t>”</a:t>
            </a:r>
            <a:r>
              <a:rPr sz="2800" spc="-50">
                <a:latin typeface="宋体"/>
                <a:cs typeface="宋体"/>
              </a:rPr>
              <a:t>费</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土地闲置费</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92693"/>
            <a:ext cx="7968615" cy="3652520"/>
          </a:xfrm>
          <a:prstGeom prst="rect">
            <a:avLst/>
          </a:prstGeom>
        </p:spPr>
        <p:txBody>
          <a:bodyPr vert="horz" wrap="square" lIns="0" tIns="12700" rIns="0" bIns="0" rtlCol="0">
            <a:spAutoFit/>
          </a:bodyPr>
          <a:lstStyle/>
          <a:p>
            <a:pPr marL="1198880" lvl="3" indent="-1186815">
              <a:lnSpc>
                <a:spcPct val="100000"/>
              </a:lnSpc>
              <a:spcBef>
                <a:spcPts val="100"/>
              </a:spcBef>
              <a:buFont typeface="Arial"/>
              <a:buAutoNum type="arabicPeriod" startAt="2"/>
              <a:tabLst>
                <a:tab pos="1199515"/>
              </a:tabLst>
            </a:pPr>
            <a:r>
              <a:rPr sz="2800" spc="-5">
                <a:latin typeface="宋体"/>
                <a:cs typeface="宋体"/>
              </a:rPr>
              <a:t>土地开发支出划分和归集的原则</a:t>
            </a:r>
            <a:endParaRPr sz="2800">
              <a:latin typeface="宋体"/>
              <a:cs typeface="宋体"/>
            </a:endParaRPr>
          </a:p>
          <a:p>
            <a:pPr lvl="3">
              <a:lnSpc>
                <a:spcPct val="100000"/>
              </a:lnSpc>
              <a:buFont typeface="Arial"/>
              <a:buAutoNum type="arabicPeriod" startAt="2"/>
            </a:pPr>
            <a:endParaRPr sz="3350">
              <a:latin typeface="宋体"/>
              <a:cs typeface="宋体"/>
            </a:endParaRPr>
          </a:p>
          <a:p>
            <a:pPr marL="355600" marR="5080" lvl="3" indent="-342900">
              <a:lnSpc>
                <a:spcPts val="3170"/>
              </a:lnSpc>
              <a:buFont typeface="Arial"/>
              <a:buAutoNum type="arabicPeriod" startAt="2"/>
              <a:tabLst>
                <a:tab pos="1199515"/>
              </a:tabLst>
            </a:pPr>
            <a:r>
              <a:rPr sz="2800" spc="-5">
                <a:latin typeface="宋体"/>
                <a:cs typeface="宋体"/>
              </a:rPr>
              <a:t>土地开发成本核算对象的确定和成本项目的</a:t>
            </a:r>
            <a:r>
              <a:rPr sz="2800" spc="-25">
                <a:latin typeface="宋体"/>
                <a:cs typeface="宋体"/>
              </a:rPr>
              <a:t>设置</a:t>
            </a:r>
            <a:endParaRPr sz="2800">
              <a:latin typeface="宋体"/>
              <a:cs typeface="宋体"/>
            </a:endParaRPr>
          </a:p>
          <a:p>
            <a:pPr marL="922019" indent="-909955">
              <a:lnSpc>
                <a:spcPct val="100000"/>
              </a:lnSpc>
              <a:spcBef>
                <a:spcPts val="120"/>
              </a:spcBef>
              <a:buSzPct val="96428"/>
              <a:buAutoNum type="arabicPlain"/>
              <a:tabLst>
                <a:tab pos="922655"/>
              </a:tabLst>
            </a:pPr>
            <a:r>
              <a:rPr sz="2800" spc="-5">
                <a:latin typeface="宋体"/>
                <a:cs typeface="宋体"/>
              </a:rPr>
              <a:t>土地征用及拆迁补偿费</a:t>
            </a:r>
            <a:endParaRPr sz="2800">
              <a:latin typeface="宋体"/>
              <a:cs typeface="宋体"/>
            </a:endParaRPr>
          </a:p>
          <a:p>
            <a:pPr marL="922019" indent="-909955">
              <a:lnSpc>
                <a:spcPct val="100000"/>
              </a:lnSpc>
              <a:spcBef>
                <a:spcPts val="335"/>
              </a:spcBef>
              <a:buSzPct val="96428"/>
              <a:buAutoNum type="arabicPlain"/>
              <a:tabLst>
                <a:tab pos="922655"/>
              </a:tabLst>
            </a:pPr>
            <a:r>
              <a:rPr sz="2800" spc="-10">
                <a:latin typeface="宋体"/>
                <a:cs typeface="宋体"/>
              </a:rPr>
              <a:t>前期工程费</a:t>
            </a:r>
            <a:endParaRPr sz="2800">
              <a:latin typeface="宋体"/>
              <a:cs typeface="宋体"/>
            </a:endParaRPr>
          </a:p>
          <a:p>
            <a:pPr marL="922019" indent="-909955">
              <a:lnSpc>
                <a:spcPct val="100000"/>
              </a:lnSpc>
              <a:spcBef>
                <a:spcPts val="335"/>
              </a:spcBef>
              <a:buSzPct val="96428"/>
              <a:buAutoNum type="arabicPlain"/>
              <a:tabLst>
                <a:tab pos="922655"/>
              </a:tabLst>
            </a:pPr>
            <a:r>
              <a:rPr sz="2800" spc="-10">
                <a:latin typeface="宋体"/>
                <a:cs typeface="宋体"/>
              </a:rPr>
              <a:t>基础设施费</a:t>
            </a:r>
            <a:endParaRPr sz="2800">
              <a:latin typeface="宋体"/>
              <a:cs typeface="宋体"/>
            </a:endParaRPr>
          </a:p>
          <a:p>
            <a:pPr marL="922019" indent="-909955">
              <a:lnSpc>
                <a:spcPct val="100000"/>
              </a:lnSpc>
              <a:spcBef>
                <a:spcPts val="335"/>
              </a:spcBef>
              <a:buSzPct val="96428"/>
              <a:buAutoNum type="arabicPlain"/>
              <a:tabLst>
                <a:tab pos="922655"/>
              </a:tabLst>
            </a:pPr>
            <a:r>
              <a:rPr sz="2800" spc="-10">
                <a:latin typeface="宋体"/>
                <a:cs typeface="宋体"/>
              </a:rPr>
              <a:t>开发间接费</a:t>
            </a:r>
            <a:endParaRPr sz="28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61906"/>
            <a:ext cx="8226425" cy="4431030"/>
          </a:xfrm>
          <a:prstGeom prst="rect">
            <a:avLst/>
          </a:prstGeom>
        </p:spPr>
        <p:txBody>
          <a:bodyPr vert="horz" wrap="square" lIns="0" tIns="48895" rIns="0" bIns="0" rtlCol="0">
            <a:spAutoFit/>
          </a:bodyPr>
          <a:lstStyle/>
          <a:p>
            <a:pPr marL="12700">
              <a:lnSpc>
                <a:spcPct val="100000"/>
              </a:lnSpc>
              <a:spcBef>
                <a:spcPts val="385"/>
              </a:spcBef>
            </a:pPr>
            <a:r>
              <a:rPr sz="2400">
                <a:latin typeface="Arial"/>
                <a:cs typeface="Arial"/>
              </a:rPr>
              <a:t>6.3.1.4</a:t>
            </a:r>
            <a:r>
              <a:rPr sz="2400" spc="-25">
                <a:latin typeface="Arial"/>
                <a:cs typeface="Arial"/>
              </a:rPr>
              <a:t> </a:t>
            </a:r>
            <a:r>
              <a:rPr sz="2400" spc="-10">
                <a:latin typeface="宋体"/>
                <a:cs typeface="宋体"/>
              </a:rPr>
              <a:t>土地开发成本的核算</a:t>
            </a:r>
            <a:endParaRPr sz="2400">
              <a:latin typeface="宋体"/>
              <a:cs typeface="宋体"/>
            </a:endParaRPr>
          </a:p>
          <a:p>
            <a:pPr marL="355600" marR="195580" indent="-342900">
              <a:lnSpc>
                <a:spcPct val="92200"/>
              </a:lnSpc>
              <a:spcBef>
                <a:spcPts val="515"/>
              </a:spcBef>
            </a:pPr>
            <a:r>
              <a:rPr sz="2400">
                <a:latin typeface="宋体"/>
                <a:cs typeface="宋体"/>
              </a:rPr>
              <a:t>例</a:t>
            </a:r>
            <a:r>
              <a:rPr sz="2400" spc="-10">
                <a:latin typeface="Arial"/>
                <a:cs typeface="Arial"/>
              </a:rPr>
              <a:t>6-</a:t>
            </a:r>
            <a:r>
              <a:rPr sz="2400">
                <a:latin typeface="Arial"/>
                <a:cs typeface="Arial"/>
              </a:rPr>
              <a:t>1</a:t>
            </a:r>
            <a:r>
              <a:rPr sz="2400" spc="-120">
                <a:latin typeface="Arial"/>
                <a:cs typeface="Arial"/>
              </a:rPr>
              <a:t> </a:t>
            </a:r>
            <a:r>
              <a:rPr sz="2400">
                <a:latin typeface="宋体"/>
                <a:cs typeface="宋体"/>
              </a:rPr>
              <a:t>甲房地产开发企业受市政府委托，对一块面积为</a:t>
            </a:r>
            <a:r>
              <a:rPr sz="2400">
                <a:latin typeface="Arial"/>
                <a:cs typeface="Arial"/>
              </a:rPr>
              <a:t>5</a:t>
            </a:r>
            <a:r>
              <a:rPr sz="2400" spc="-25">
                <a:latin typeface="宋体"/>
                <a:cs typeface="宋体"/>
              </a:rPr>
              <a:t>万平</a:t>
            </a:r>
            <a:r>
              <a:rPr sz="2400">
                <a:latin typeface="宋体"/>
                <a:cs typeface="宋体"/>
              </a:rPr>
              <a:t>方米的湖东危改地进行土地储备管理，并于</a:t>
            </a:r>
            <a:r>
              <a:rPr sz="2400" spc="-10">
                <a:latin typeface="Arial"/>
                <a:cs typeface="Arial"/>
              </a:rPr>
              <a:t>2005</a:t>
            </a:r>
            <a:r>
              <a:rPr sz="2400">
                <a:latin typeface="宋体"/>
                <a:cs typeface="宋体"/>
              </a:rPr>
              <a:t>年</a:t>
            </a:r>
            <a:r>
              <a:rPr sz="2400" spc="-10">
                <a:latin typeface="Arial"/>
                <a:cs typeface="Arial"/>
              </a:rPr>
              <a:t>11</a:t>
            </a:r>
            <a:r>
              <a:rPr sz="2400" spc="-50">
                <a:latin typeface="宋体"/>
                <a:cs typeface="宋体"/>
              </a:rPr>
              <a:t>月</a:t>
            </a:r>
            <a:r>
              <a:rPr sz="2400" spc="-5">
                <a:latin typeface="宋体"/>
                <a:cs typeface="宋体"/>
              </a:rPr>
              <a:t>份内，共发生了下列有关土地开发支出：</a:t>
            </a:r>
            <a:endParaRPr sz="2400">
              <a:latin typeface="宋体"/>
              <a:cs typeface="宋体"/>
            </a:endParaRPr>
          </a:p>
          <a:p>
            <a:pPr marL="12700">
              <a:lnSpc>
                <a:spcPct val="100000"/>
              </a:lnSpc>
              <a:spcBef>
                <a:spcPts val="160"/>
              </a:spcBef>
            </a:pPr>
            <a:r>
              <a:rPr sz="2400" spc="-10">
                <a:latin typeface="宋体"/>
                <a:cs typeface="宋体"/>
              </a:rPr>
              <a:t>（</a:t>
            </a:r>
            <a:r>
              <a:rPr sz="2400" spc="-10">
                <a:latin typeface="Arial"/>
                <a:cs typeface="Arial"/>
              </a:rPr>
              <a:t>1</a:t>
            </a:r>
            <a:r>
              <a:rPr sz="2400" spc="-10">
                <a:latin typeface="宋体"/>
                <a:cs typeface="宋体"/>
              </a:rPr>
              <a:t>）</a:t>
            </a:r>
            <a:r>
              <a:rPr sz="2400" spc="-10">
                <a:latin typeface="Arial"/>
                <a:cs typeface="Arial"/>
              </a:rPr>
              <a:t>11</a:t>
            </a:r>
            <a:r>
              <a:rPr sz="2400">
                <a:latin typeface="宋体"/>
                <a:cs typeface="宋体"/>
              </a:rPr>
              <a:t>月</a:t>
            </a:r>
            <a:r>
              <a:rPr sz="2400">
                <a:latin typeface="Arial"/>
                <a:cs typeface="Arial"/>
              </a:rPr>
              <a:t>5</a:t>
            </a:r>
            <a:r>
              <a:rPr sz="2400">
                <a:latin typeface="宋体"/>
                <a:cs typeface="宋体"/>
              </a:rPr>
              <a:t>日，用现金支付征地拆迁费</a:t>
            </a:r>
            <a:r>
              <a:rPr sz="2400" spc="-10">
                <a:latin typeface="Arial"/>
                <a:cs typeface="Arial"/>
              </a:rPr>
              <a:t>50</a:t>
            </a:r>
            <a:r>
              <a:rPr sz="2400" spc="-25">
                <a:latin typeface="宋体"/>
                <a:cs typeface="宋体"/>
              </a:rPr>
              <a:t>万元</a:t>
            </a:r>
            <a:endParaRPr sz="2400">
              <a:latin typeface="宋体"/>
              <a:cs typeface="宋体"/>
            </a:endParaRPr>
          </a:p>
          <a:p>
            <a:pPr marL="355600" marR="313690" indent="-342900">
              <a:lnSpc>
                <a:spcPts val="2720"/>
              </a:lnSpc>
              <a:spcBef>
                <a:spcPts val="509"/>
              </a:spcBef>
            </a:pPr>
            <a:r>
              <a:rPr sz="2400" spc="-10">
                <a:latin typeface="宋体"/>
                <a:cs typeface="宋体"/>
              </a:rPr>
              <a:t>（</a:t>
            </a:r>
            <a:r>
              <a:rPr sz="2400" spc="-10">
                <a:latin typeface="Arial"/>
                <a:cs typeface="Arial"/>
              </a:rPr>
              <a:t>2</a:t>
            </a:r>
            <a:r>
              <a:rPr sz="2400" spc="-10">
                <a:latin typeface="宋体"/>
                <a:cs typeface="宋体"/>
              </a:rPr>
              <a:t>）</a:t>
            </a:r>
            <a:r>
              <a:rPr sz="2400" spc="-10">
                <a:latin typeface="Arial"/>
                <a:cs typeface="Arial"/>
              </a:rPr>
              <a:t>11</a:t>
            </a:r>
            <a:r>
              <a:rPr sz="2400">
                <a:latin typeface="宋体"/>
                <a:cs typeface="宋体"/>
              </a:rPr>
              <a:t>月</a:t>
            </a:r>
            <a:r>
              <a:rPr sz="2400" spc="-10">
                <a:latin typeface="Arial"/>
                <a:cs typeface="Arial"/>
              </a:rPr>
              <a:t>11</a:t>
            </a:r>
            <a:r>
              <a:rPr sz="2400">
                <a:latin typeface="宋体"/>
                <a:cs typeface="宋体"/>
              </a:rPr>
              <a:t>日，用银行存款支付规划设计单位</a:t>
            </a:r>
            <a:r>
              <a:rPr sz="2400" spc="-10">
                <a:latin typeface="Arial"/>
                <a:cs typeface="Arial"/>
              </a:rPr>
              <a:t>10</a:t>
            </a:r>
            <a:r>
              <a:rPr sz="2400" spc="-15">
                <a:latin typeface="宋体"/>
                <a:cs typeface="宋体"/>
              </a:rPr>
              <a:t>万元设计</a:t>
            </a:r>
            <a:r>
              <a:rPr sz="2400" spc="-25">
                <a:latin typeface="宋体"/>
                <a:cs typeface="宋体"/>
              </a:rPr>
              <a:t>费用</a:t>
            </a:r>
            <a:endParaRPr sz="2400">
              <a:latin typeface="宋体"/>
              <a:cs typeface="宋体"/>
            </a:endParaRPr>
          </a:p>
          <a:p>
            <a:pPr marL="355600" marR="178435" indent="-342900">
              <a:lnSpc>
                <a:spcPts val="2720"/>
              </a:lnSpc>
              <a:spcBef>
                <a:spcPts val="320"/>
              </a:spcBef>
            </a:pPr>
            <a:r>
              <a:rPr sz="2400" spc="-10">
                <a:latin typeface="宋体"/>
                <a:cs typeface="宋体"/>
              </a:rPr>
              <a:t>（</a:t>
            </a:r>
            <a:r>
              <a:rPr sz="2400" spc="-10">
                <a:latin typeface="Arial"/>
                <a:cs typeface="Arial"/>
              </a:rPr>
              <a:t>3</a:t>
            </a:r>
            <a:r>
              <a:rPr sz="2400" spc="-10">
                <a:latin typeface="宋体"/>
                <a:cs typeface="宋体"/>
              </a:rPr>
              <a:t>）</a:t>
            </a:r>
            <a:r>
              <a:rPr sz="2400" spc="-10">
                <a:latin typeface="Arial"/>
                <a:cs typeface="Arial"/>
              </a:rPr>
              <a:t>11</a:t>
            </a:r>
            <a:r>
              <a:rPr sz="2400">
                <a:latin typeface="宋体"/>
                <a:cs typeface="宋体"/>
              </a:rPr>
              <a:t>月</a:t>
            </a:r>
            <a:r>
              <a:rPr sz="2400" spc="-10">
                <a:latin typeface="Arial"/>
                <a:cs typeface="Arial"/>
              </a:rPr>
              <a:t>20</a:t>
            </a:r>
            <a:r>
              <a:rPr sz="2400">
                <a:latin typeface="宋体"/>
                <a:cs typeface="宋体"/>
              </a:rPr>
              <a:t>日，用银行存款支付施工单位</a:t>
            </a:r>
            <a:r>
              <a:rPr sz="2400">
                <a:latin typeface="Arial"/>
                <a:cs typeface="Arial"/>
              </a:rPr>
              <a:t>5</a:t>
            </a:r>
            <a:r>
              <a:rPr sz="2400" spc="-10">
                <a:latin typeface="宋体"/>
                <a:cs typeface="宋体"/>
              </a:rPr>
              <a:t>万元管道施工费</a:t>
            </a:r>
            <a:r>
              <a:rPr sz="2400" spc="-50">
                <a:latin typeface="宋体"/>
                <a:cs typeface="宋体"/>
              </a:rPr>
              <a:t>用</a:t>
            </a:r>
            <a:endParaRPr sz="2400">
              <a:latin typeface="宋体"/>
              <a:cs typeface="宋体"/>
            </a:endParaRPr>
          </a:p>
          <a:p>
            <a:pPr marL="355600" marR="5080" indent="-342900">
              <a:lnSpc>
                <a:spcPct val="92200"/>
              </a:lnSpc>
              <a:spcBef>
                <a:spcPts val="320"/>
              </a:spcBef>
            </a:pPr>
            <a:r>
              <a:rPr sz="2400">
                <a:latin typeface="宋体"/>
                <a:cs typeface="宋体"/>
              </a:rPr>
              <a:t>（</a:t>
            </a:r>
            <a:r>
              <a:rPr sz="2400">
                <a:latin typeface="Arial"/>
                <a:cs typeface="Arial"/>
              </a:rPr>
              <a:t>4</a:t>
            </a:r>
            <a:r>
              <a:rPr sz="2400">
                <a:latin typeface="宋体"/>
                <a:cs typeface="宋体"/>
              </a:rPr>
              <a:t>）本月发生开发间接费</a:t>
            </a:r>
            <a:r>
              <a:rPr sz="2400">
                <a:latin typeface="Arial"/>
                <a:cs typeface="Arial"/>
              </a:rPr>
              <a:t>4</a:t>
            </a:r>
            <a:r>
              <a:rPr sz="2400" spc="-5">
                <a:latin typeface="宋体"/>
                <a:cs typeface="宋体"/>
              </a:rPr>
              <a:t>万元，根据企业各开发项目的投</a:t>
            </a:r>
            <a:r>
              <a:rPr sz="2400">
                <a:latin typeface="宋体"/>
                <a:cs typeface="宋体"/>
              </a:rPr>
              <a:t>入情况，应分配计入该土地开发项目</a:t>
            </a:r>
            <a:r>
              <a:rPr sz="2400">
                <a:latin typeface="Arial"/>
                <a:cs typeface="Arial"/>
              </a:rPr>
              <a:t>2</a:t>
            </a:r>
            <a:r>
              <a:rPr sz="2400">
                <a:latin typeface="宋体"/>
                <a:cs typeface="宋体"/>
              </a:rPr>
              <a:t>万元，并于</a:t>
            </a:r>
            <a:r>
              <a:rPr sz="2400" spc="-10">
                <a:latin typeface="Arial"/>
                <a:cs typeface="Arial"/>
              </a:rPr>
              <a:t>11</a:t>
            </a:r>
            <a:r>
              <a:rPr sz="2400">
                <a:latin typeface="宋体"/>
                <a:cs typeface="宋体"/>
              </a:rPr>
              <a:t>月</a:t>
            </a:r>
            <a:r>
              <a:rPr sz="2400" spc="-10">
                <a:latin typeface="Arial"/>
                <a:cs typeface="Arial"/>
              </a:rPr>
              <a:t>30</a:t>
            </a:r>
            <a:r>
              <a:rPr sz="2400" spc="-50">
                <a:latin typeface="宋体"/>
                <a:cs typeface="宋体"/>
              </a:rPr>
              <a:t>日</a:t>
            </a:r>
            <a:r>
              <a:rPr sz="2400" spc="-5">
                <a:latin typeface="宋体"/>
                <a:cs typeface="宋体"/>
              </a:rPr>
              <a:t>日进行了费用的分摊结转。</a:t>
            </a:r>
            <a:endParaRPr sz="2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1538053"/>
            <a:ext cx="7848600" cy="3375025"/>
          </a:xfrm>
          <a:prstGeom prst="rect">
            <a:avLst/>
          </a:prstGeom>
        </p:spPr>
        <p:txBody>
          <a:bodyPr vert="horz" wrap="square" lIns="0" tIns="97790" rIns="0" bIns="0" rtlCol="0">
            <a:spAutoFit/>
          </a:bodyPr>
          <a:lstStyle/>
          <a:p>
            <a:pPr marL="12700">
              <a:lnSpc>
                <a:spcPct val="100000"/>
              </a:lnSpc>
              <a:spcBef>
                <a:spcPts val="770"/>
              </a:spcBef>
            </a:pPr>
            <a:r>
              <a:rPr sz="2800">
                <a:latin typeface="Arial"/>
                <a:cs typeface="Arial"/>
              </a:rPr>
              <a:t>6.3.1.5</a:t>
            </a:r>
            <a:r>
              <a:rPr sz="2800" spc="-25">
                <a:latin typeface="Arial"/>
                <a:cs typeface="Arial"/>
              </a:rPr>
              <a:t> </a:t>
            </a:r>
            <a:r>
              <a:rPr sz="2800" spc="-5">
                <a:latin typeface="宋体"/>
                <a:cs typeface="宋体"/>
              </a:rPr>
              <a:t>已完工土地开发成本的结转</a:t>
            </a:r>
            <a:endParaRPr sz="2800">
              <a:latin typeface="宋体"/>
              <a:cs typeface="宋体"/>
            </a:endParaRPr>
          </a:p>
          <a:p>
            <a:pPr marL="355600" marR="122555" indent="-342900">
              <a:lnSpc>
                <a:spcPct val="104900"/>
              </a:lnSpc>
              <a:spcBef>
                <a:spcPts val="509"/>
              </a:spcBef>
            </a:pPr>
            <a:r>
              <a:rPr sz="2800">
                <a:latin typeface="宋体"/>
                <a:cs typeface="宋体"/>
              </a:rPr>
              <a:t>假如上述湖东危改地块累计支出</a:t>
            </a:r>
            <a:r>
              <a:rPr sz="2800" spc="-10">
                <a:latin typeface="Arial"/>
                <a:cs typeface="Arial"/>
              </a:rPr>
              <a:t>100</a:t>
            </a:r>
            <a:r>
              <a:rPr sz="2800" spc="-10">
                <a:latin typeface="宋体"/>
                <a:cs typeface="宋体"/>
              </a:rPr>
              <a:t>万元后，完工并办理了验收手续。</a:t>
            </a:r>
            <a:endParaRPr sz="2800">
              <a:latin typeface="宋体"/>
              <a:cs typeface="宋体"/>
            </a:endParaRPr>
          </a:p>
          <a:p>
            <a:pPr>
              <a:lnSpc>
                <a:spcPct val="100000"/>
              </a:lnSpc>
              <a:spcBef>
                <a:spcPts val="25"/>
              </a:spcBef>
            </a:pPr>
            <a:endParaRPr sz="3650">
              <a:latin typeface="宋体"/>
              <a:cs typeface="宋体"/>
            </a:endParaRPr>
          </a:p>
          <a:p>
            <a:pPr marL="355600" marR="5080" indent="-342900" algn="just">
              <a:lnSpc>
                <a:spcPct val="100000"/>
              </a:lnSpc>
            </a:pPr>
            <a:r>
              <a:rPr sz="2800" spc="-5">
                <a:latin typeface="宋体"/>
                <a:cs typeface="宋体"/>
              </a:rPr>
              <a:t>假如甲企业拍卖得到了某成片危改地块，可用于开发别墅、多层和高层住宅，假设上述湖东危改地</a:t>
            </a:r>
            <a:r>
              <a:rPr sz="2800" spc="-10">
                <a:latin typeface="宋体"/>
                <a:cs typeface="宋体"/>
              </a:rPr>
              <a:t>块是其中的一部分。</a:t>
            </a:r>
            <a:endParaRPr sz="28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10255"/>
            <a:ext cx="4135120" cy="4025900"/>
          </a:xfrm>
          <a:prstGeom prst="rect">
            <a:avLst/>
          </a:prstGeom>
        </p:spPr>
        <p:txBody>
          <a:bodyPr vert="horz" wrap="square" lIns="0" tIns="12700" rIns="0" bIns="0" rtlCol="0">
            <a:spAutoFit/>
          </a:bodyPr>
          <a:lstStyle/>
          <a:p>
            <a:pPr marL="12700">
              <a:lnSpc>
                <a:spcPct val="100000"/>
              </a:lnSpc>
              <a:spcBef>
                <a:spcPts val="100"/>
              </a:spcBef>
            </a:pPr>
            <a:r>
              <a:rPr sz="2800" spc="-10">
                <a:latin typeface="Arial"/>
                <a:cs typeface="Arial"/>
              </a:rPr>
              <a:t>6.3.2</a:t>
            </a:r>
            <a:r>
              <a:rPr sz="2800" spc="-10">
                <a:latin typeface="宋体"/>
                <a:cs typeface="宋体"/>
              </a:rPr>
              <a:t>前期工程费</a:t>
            </a:r>
            <a:endParaRPr sz="2800">
              <a:latin typeface="宋体"/>
              <a:cs typeface="宋体"/>
            </a:endParaRPr>
          </a:p>
          <a:p>
            <a:pPr>
              <a:lnSpc>
                <a:spcPct val="100000"/>
              </a:lnSpc>
              <a:spcBef>
                <a:spcPts val="40"/>
              </a:spcBef>
            </a:pPr>
            <a:endParaRPr sz="3700">
              <a:latin typeface="宋体"/>
              <a:cs typeface="宋体"/>
            </a:endParaRPr>
          </a:p>
          <a:p>
            <a:pPr marL="12700">
              <a:lnSpc>
                <a:spcPct val="100000"/>
              </a:lnSpc>
            </a:pPr>
            <a:r>
              <a:rPr sz="2800" spc="-10">
                <a:latin typeface="宋体"/>
                <a:cs typeface="宋体"/>
              </a:rPr>
              <a:t>主要包括以下内容：</a:t>
            </a:r>
            <a:endParaRPr sz="2800">
              <a:latin typeface="宋体"/>
              <a:cs typeface="宋体"/>
            </a:endParaRPr>
          </a:p>
          <a:p>
            <a:pPr marL="922019" indent="-909955">
              <a:lnSpc>
                <a:spcPct val="100000"/>
              </a:lnSpc>
              <a:spcBef>
                <a:spcPts val="505"/>
              </a:spcBef>
              <a:buSzPct val="96428"/>
              <a:buAutoNum type="arabicPlain"/>
              <a:tabLst>
                <a:tab pos="922655"/>
              </a:tabLst>
            </a:pPr>
            <a:r>
              <a:rPr sz="2800" spc="-10">
                <a:latin typeface="宋体"/>
                <a:cs typeface="宋体"/>
              </a:rPr>
              <a:t>项目前期报批报建费</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规划设计费</a:t>
            </a:r>
            <a:endParaRPr sz="2800">
              <a:latin typeface="宋体"/>
              <a:cs typeface="宋体"/>
            </a:endParaRPr>
          </a:p>
          <a:p>
            <a:pPr marL="922019" indent="-909955">
              <a:lnSpc>
                <a:spcPct val="100000"/>
              </a:lnSpc>
              <a:spcBef>
                <a:spcPts val="670"/>
              </a:spcBef>
              <a:buSzPct val="96428"/>
              <a:buAutoNum type="arabicPlain"/>
              <a:tabLst>
                <a:tab pos="922655"/>
              </a:tabLst>
            </a:pPr>
            <a:r>
              <a:rPr sz="2800" spc="-10">
                <a:latin typeface="宋体"/>
                <a:cs typeface="宋体"/>
              </a:rPr>
              <a:t>勘测丈量费</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临时设施费</a:t>
            </a:r>
            <a:endParaRPr sz="2800">
              <a:latin typeface="宋体"/>
              <a:cs typeface="宋体"/>
            </a:endParaRPr>
          </a:p>
          <a:p>
            <a:pPr marL="922019" indent="-909955">
              <a:lnSpc>
                <a:spcPct val="100000"/>
              </a:lnSpc>
              <a:spcBef>
                <a:spcPts val="670"/>
              </a:spcBef>
              <a:buSzPct val="96428"/>
              <a:buAutoNum type="arabicPlain"/>
              <a:tabLst>
                <a:tab pos="922655"/>
              </a:tabLst>
            </a:pPr>
            <a:r>
              <a:rPr sz="2800" spc="-25">
                <a:latin typeface="宋体"/>
                <a:cs typeface="宋体"/>
              </a:rPr>
              <a:t>其他</a:t>
            </a:r>
            <a:endParaRPr sz="28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535940" y="610255"/>
            <a:ext cx="259461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Arial"/>
                <a:cs typeface="Arial"/>
              </a:rPr>
              <a:t>6.3.3</a:t>
            </a:r>
            <a:r>
              <a:rPr sz="2800" spc="-10"/>
              <a:t>基础设施费</a:t>
            </a:r>
            <a:endParaRPr sz="2800">
              <a:latin typeface="Arial"/>
              <a:cs typeface="Arial"/>
            </a:endParaRPr>
          </a:p>
        </p:txBody>
      </p:sp>
      <p:sp>
        <p:nvSpPr>
          <p:cNvPr id="3" name="object 3"/>
          <p:cNvSpPr txBox="1"/>
          <p:nvPr/>
        </p:nvSpPr>
        <p:spPr>
          <a:xfrm>
            <a:off x="535940" y="1586921"/>
            <a:ext cx="2768600" cy="4399915"/>
          </a:xfrm>
          <a:prstGeom prst="rect">
            <a:avLst/>
          </a:prstGeom>
        </p:spPr>
        <p:txBody>
          <a:bodyPr vert="horz" wrap="square" lIns="0" tIns="12700" rIns="0" bIns="0" rtlCol="0">
            <a:spAutoFit/>
          </a:bodyPr>
          <a:lstStyle/>
          <a:p>
            <a:pPr marL="12700">
              <a:lnSpc>
                <a:spcPts val="2820"/>
              </a:lnSpc>
              <a:spcBef>
                <a:spcPts val="100"/>
              </a:spcBef>
            </a:pPr>
            <a:r>
              <a:rPr sz="2400" spc="-10">
                <a:latin typeface="宋体"/>
                <a:cs typeface="宋体"/>
              </a:rPr>
              <a:t>主要包括以下内容：</a:t>
            </a:r>
            <a:endParaRPr sz="2400">
              <a:latin typeface="宋体"/>
              <a:cs typeface="宋体"/>
            </a:endParaRPr>
          </a:p>
          <a:p>
            <a:pPr marL="791845" indent="-779780">
              <a:lnSpc>
                <a:spcPts val="2820"/>
              </a:lnSpc>
              <a:buSzPct val="95833"/>
              <a:buAutoNum type="arabicPlain"/>
              <a:tabLst>
                <a:tab pos="792480"/>
              </a:tabLst>
            </a:pPr>
            <a:r>
              <a:rPr sz="2400" spc="-10">
                <a:latin typeface="宋体"/>
                <a:cs typeface="宋体"/>
              </a:rPr>
              <a:t>供电工程费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给排水工程费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供气工程费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供热工程费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道理工程费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通讯工程费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电视工程费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照明工程费</a:t>
            </a:r>
            <a:endParaRPr sz="2400">
              <a:latin typeface="宋体"/>
              <a:cs typeface="宋体"/>
            </a:endParaRPr>
          </a:p>
          <a:p>
            <a:pPr marL="791845" indent="-779780">
              <a:lnSpc>
                <a:spcPct val="100000"/>
              </a:lnSpc>
              <a:buSzPct val="95833"/>
              <a:buAutoNum type="arabicPlain"/>
              <a:tabLst>
                <a:tab pos="792480"/>
              </a:tabLst>
            </a:pPr>
            <a:r>
              <a:rPr sz="2400" spc="-10">
                <a:latin typeface="宋体"/>
                <a:cs typeface="宋体"/>
              </a:rPr>
              <a:t>绿化工程费</a:t>
            </a:r>
            <a:endParaRPr sz="2400">
              <a:latin typeface="宋体"/>
              <a:cs typeface="宋体"/>
            </a:endParaRPr>
          </a:p>
          <a:p>
            <a:pPr marL="961390" indent="-949325">
              <a:lnSpc>
                <a:spcPct val="100000"/>
              </a:lnSpc>
              <a:buSzPct val="95833"/>
              <a:buAutoNum type="arabicPlain"/>
              <a:tabLst>
                <a:tab pos="962025"/>
              </a:tabLst>
            </a:pPr>
            <a:r>
              <a:rPr sz="2400" spc="-10">
                <a:latin typeface="宋体"/>
                <a:cs typeface="宋体"/>
              </a:rPr>
              <a:t>环卫工程费</a:t>
            </a:r>
            <a:endParaRPr sz="2400">
              <a:latin typeface="宋体"/>
              <a:cs typeface="宋体"/>
            </a:endParaRPr>
          </a:p>
          <a:p>
            <a:pPr marL="961390" indent="-949325">
              <a:lnSpc>
                <a:spcPct val="100000"/>
              </a:lnSpc>
              <a:buSzPct val="95833"/>
              <a:buAutoNum type="arabicPlain"/>
              <a:tabLst>
                <a:tab pos="962025"/>
              </a:tabLst>
            </a:pPr>
            <a:r>
              <a:rPr sz="2400" spc="-25">
                <a:latin typeface="宋体"/>
                <a:cs typeface="宋体"/>
              </a:rPr>
              <a:t>其他</a:t>
            </a:r>
            <a:endParaRPr sz="24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535940" y="610255"/>
            <a:ext cx="3779520" cy="3514090"/>
          </a:xfrm>
          <a:prstGeom prst="rect">
            <a:avLst/>
          </a:prstGeom>
        </p:spPr>
        <p:txBody>
          <a:bodyPr vert="horz" wrap="square" lIns="0" tIns="12700" rIns="0" bIns="0" rtlCol="0">
            <a:spAutoFit/>
          </a:bodyPr>
          <a:lstStyle/>
          <a:p>
            <a:pPr marL="12700">
              <a:lnSpc>
                <a:spcPct val="100000"/>
              </a:lnSpc>
              <a:spcBef>
                <a:spcPts val="100"/>
              </a:spcBef>
            </a:pPr>
            <a:r>
              <a:rPr sz="2800" spc="-10">
                <a:latin typeface="Arial"/>
                <a:cs typeface="Arial"/>
              </a:rPr>
              <a:t>6.3.4</a:t>
            </a:r>
            <a:r>
              <a:rPr sz="2800" spc="-10">
                <a:latin typeface="宋体"/>
                <a:cs typeface="宋体"/>
              </a:rPr>
              <a:t>建筑安装工程费</a:t>
            </a:r>
            <a:endParaRPr sz="2800">
              <a:latin typeface="宋体"/>
              <a:cs typeface="宋体"/>
            </a:endParaRPr>
          </a:p>
          <a:p>
            <a:pPr>
              <a:lnSpc>
                <a:spcPct val="100000"/>
              </a:lnSpc>
              <a:spcBef>
                <a:spcPts val="5"/>
              </a:spcBef>
            </a:pPr>
            <a:endParaRPr sz="3600">
              <a:latin typeface="宋体"/>
              <a:cs typeface="宋体"/>
            </a:endParaRPr>
          </a:p>
          <a:p>
            <a:pPr marL="922019" indent="-909955">
              <a:lnSpc>
                <a:spcPct val="100000"/>
              </a:lnSpc>
              <a:buSzPct val="96428"/>
              <a:buAutoNum type="arabicPlain"/>
              <a:tabLst>
                <a:tab pos="922655"/>
              </a:tabLst>
            </a:pPr>
            <a:r>
              <a:rPr sz="2800" spc="-10">
                <a:latin typeface="宋体"/>
                <a:cs typeface="宋体"/>
              </a:rPr>
              <a:t>土建工程费</a:t>
            </a:r>
            <a:endParaRPr sz="2800">
              <a:latin typeface="宋体"/>
              <a:cs typeface="宋体"/>
            </a:endParaRPr>
          </a:p>
          <a:p>
            <a:pPr marL="922019" indent="-909955">
              <a:lnSpc>
                <a:spcPct val="100000"/>
              </a:lnSpc>
              <a:spcBef>
                <a:spcPts val="670"/>
              </a:spcBef>
              <a:buSzPct val="96428"/>
              <a:buAutoNum type="arabicPlain"/>
              <a:tabLst>
                <a:tab pos="922655"/>
              </a:tabLst>
            </a:pPr>
            <a:r>
              <a:rPr sz="2800" spc="-10">
                <a:latin typeface="宋体"/>
                <a:cs typeface="宋体"/>
              </a:rPr>
              <a:t>安装工程费</a:t>
            </a:r>
            <a:endParaRPr sz="2800">
              <a:latin typeface="宋体"/>
              <a:cs typeface="宋体"/>
            </a:endParaRPr>
          </a:p>
          <a:p>
            <a:pPr marL="922019" indent="-909955">
              <a:lnSpc>
                <a:spcPct val="100000"/>
              </a:lnSpc>
              <a:spcBef>
                <a:spcPts val="675"/>
              </a:spcBef>
              <a:buSzPct val="96428"/>
              <a:buAutoNum type="arabicPlain"/>
              <a:tabLst>
                <a:tab pos="922655"/>
              </a:tabLst>
            </a:pPr>
            <a:r>
              <a:rPr sz="2800" spc="-10">
                <a:latin typeface="宋体"/>
                <a:cs typeface="宋体"/>
              </a:rPr>
              <a:t>装修工程费</a:t>
            </a:r>
            <a:endParaRPr sz="2800">
              <a:latin typeface="宋体"/>
              <a:cs typeface="宋体"/>
            </a:endParaRPr>
          </a:p>
          <a:p>
            <a:pPr marL="922019" indent="-909955">
              <a:lnSpc>
                <a:spcPct val="100000"/>
              </a:lnSpc>
              <a:spcBef>
                <a:spcPts val="670"/>
              </a:spcBef>
              <a:buSzPct val="96428"/>
              <a:buAutoNum type="arabicPlain"/>
              <a:tabLst>
                <a:tab pos="922655"/>
              </a:tabLst>
            </a:pPr>
            <a:r>
              <a:rPr sz="2800" spc="-10">
                <a:latin typeface="宋体"/>
                <a:cs typeface="宋体"/>
              </a:rPr>
              <a:t>项目或工程监理费</a:t>
            </a:r>
            <a:endParaRPr sz="2800">
              <a:latin typeface="宋体"/>
              <a:cs typeface="宋体"/>
            </a:endParaRPr>
          </a:p>
          <a:p>
            <a:pPr marL="922019" indent="-909955">
              <a:lnSpc>
                <a:spcPct val="100000"/>
              </a:lnSpc>
              <a:spcBef>
                <a:spcPts val="670"/>
              </a:spcBef>
              <a:buSzPct val="96428"/>
              <a:buAutoNum type="arabicPlain"/>
              <a:tabLst>
                <a:tab pos="922655"/>
              </a:tabLst>
            </a:pPr>
            <a:r>
              <a:rPr sz="2800" spc="-25">
                <a:latin typeface="宋体"/>
                <a:cs typeface="宋体"/>
              </a:rPr>
              <a:t>其他</a:t>
            </a:r>
            <a:endParaRPr sz="28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https://d.book118.com/856000204121010033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宋体</vt:lpstr>
      <vt:lpstr>Office Theme</vt:lpstr>
      <vt:lpstr>6	开发成本与费用支出核算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6.3.3基础设施费</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2024-09-02T02:57:45.093</cp:lastPrinted>
  <dcterms:created xsi:type="dcterms:W3CDTF">2024-09-01T18:57:45Z</dcterms:created>
  <dcterms:modified xsi:type="dcterms:W3CDTF">2024-09-01T18:57:46Z</dcterms:modified>
</cp:coreProperties>
</file>