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  <p:sldMasterId id="214748367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D7E3-33AE-484E-A358-6B6B3CD1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04BC6-6FEA-4828-B1D0-61262DACF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3EDF7-7A41-4632-8FE4-261FCF0B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CE738-83FC-4129-BAD2-E21BD3ED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A597B-0758-4DFC-A8B2-727E04C6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2C099-1E7A-42A6-B7EE-0B4FEDEB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23DB2-5DB4-4467-A040-B25886436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2EA8B-07A7-4AB0-BD51-96DA5FD5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545D8-509C-436D-9DF2-D644C38F9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F3988-9BD8-4C08-B093-CDFDB0FB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52880-87BE-4811-80D0-D374F8FB5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362200"/>
            <a:ext cx="7772400" cy="1371600"/>
          </a:xfrm>
        </p:spPr>
        <p:txBody>
          <a:bodyPr/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886200"/>
            <a:ext cx="7086600" cy="1676400"/>
          </a:xfrm>
        </p:spPr>
        <p:txBody>
          <a:bodyPr/>
          <a:lstStyle>
            <a:lvl1pPr marL="0" indent="0">
              <a:buFontTx/>
              <a:buNone/>
              <a:defRPr sz="2000"/>
            </a:lvl1pPr>
          </a:lstStyle>
          <a:p>
            <a:r>
              <a:rPr lang="en-US" altLang="zh-CN"/>
              <a:t>Click to edit Master subtitle style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33400" y="1600200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91350" y="228600"/>
            <a:ext cx="2152650" cy="5791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33400" y="228600"/>
            <a:ext cx="6305550" cy="5791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标题和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8458200" cy="10668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表占位符 2"/>
          <p:cNvSpPr>
            <a:spLocks noGrp="1"/>
          </p:cNvSpPr>
          <p:nvPr>
            <p:ph type="chart" idx="1"/>
          </p:nvPr>
        </p:nvSpPr>
        <p:spPr>
          <a:xfrm>
            <a:off x="533400" y="1600200"/>
            <a:ext cx="8077200" cy="44196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7890" name="Rectangle 6"/>
          <p:cNvSpPr>
            <a:spLocks noChangeArrowheads="1"/>
          </p:cNvSpPr>
          <p:nvPr/>
        </p:nvSpPr>
        <p:spPr bwMode="auto">
          <a:xfrm>
            <a:off x="381000" y="6035675"/>
            <a:ext cx="7653338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eaLnBrk="1" hangingPunct="1"/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37891" name="Rectangle 2"/>
          <p:cNvSpPr/>
          <p:nvPr>
            <p:ph type="title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/>
            <a:r>
              <a:t>Click to edit Master title style</a:t>
            </a:r>
          </a:p>
        </p:txBody>
      </p:sp>
      <p:sp>
        <p:nvSpPr>
          <p:cNvPr id="37892" name="Rectangle 3"/>
          <p:cNvSpPr/>
          <p:nvPr>
            <p:ph type="body" idx="1"/>
          </p:nvPr>
        </p:nvSpPr>
        <p:spPr>
          <a:xfrm>
            <a:off x="533400" y="1600200"/>
            <a:ext cx="8077200" cy="441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8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37893" name="Rectangle 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239000" y="6629400"/>
            <a:ext cx="1905000" cy="228600"/>
          </a:xfrm>
          <a:prstGeom prst="rect">
            <a:avLst/>
          </a:prstGeom>
          <a:noFill/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ADF4096E-4EEE-4A04-A79A-215B34514BEE}" type="slidenum">
              <a:rPr lang="zh-CN" altLang="en-US" sz="1200" b="1">
                <a:ea typeface="宋体" pitchFamily="2" charset="-122"/>
              </a:rPr>
              <a:t>*</a:t>
            </a:fld>
            <a:endParaRPr lang="zh-CN" altLang="zh-CN" sz="1200" b="1"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000" b="1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2pPr>
      <a:lvl3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3pPr>
      <a:lvl4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4pPr>
      <a:lvl5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5pPr>
      <a:lvl6pPr marL="4572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6pPr>
      <a:lvl7pPr marL="9144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7pPr>
      <a:lvl8pPr marL="13716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8pPr>
      <a:lvl9pPr marL="18288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–"/>
        <a:defRPr kumimoji="0" sz="20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18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–"/>
        <a:defRPr kumimoji="0" sz="16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16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6866" name="Rectangle 2"/>
          <p:cNvSpPr/>
          <p:nvPr>
            <p:ph type="title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/>
            <a:r>
              <a:t>Click to edit Master title style</a:t>
            </a:r>
          </a:p>
        </p:txBody>
      </p:sp>
      <p:sp>
        <p:nvSpPr>
          <p:cNvPr id="36867" name="Rectangle 3"/>
          <p:cNvSpPr/>
          <p:nvPr>
            <p:ph type="body" idx="1"/>
          </p:nvPr>
        </p:nvSpPr>
        <p:spPr>
          <a:xfrm>
            <a:off x="533400" y="1600200"/>
            <a:ext cx="8077200" cy="441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8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84162" y="1301750"/>
            <a:ext cx="8593138" cy="73025"/>
          </a:xfrm>
          <a:prstGeom prst="rect">
            <a:avLst/>
          </a:prstGeom>
          <a:gradFill rotWithShape="0">
            <a:gsLst>
              <a:gs pos="0">
                <a:srgbClr val="A50021"/>
              </a:gs>
              <a:gs pos="50000">
                <a:srgbClr val="CE0000"/>
              </a:gs>
              <a:gs pos="100000">
                <a:srgbClr val="A50021"/>
              </a:gs>
            </a:gsLst>
            <a:lin ang="5400000" scaled="1"/>
          </a:gradFill>
          <a:ln w="2540">
            <a:solidFill>
              <a:schemeClr val="tx1"/>
            </a:solidFill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36869" name="Rectangle 7"/>
          <p:cNvSpPr>
            <a:spLocks noChangeArrowheads="1"/>
          </p:cNvSpPr>
          <p:nvPr/>
        </p:nvSpPr>
        <p:spPr bwMode="auto">
          <a:xfrm>
            <a:off x="152400" y="6172200"/>
            <a:ext cx="26035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eaLnBrk="1" hangingPunct="1"/>
            <a:r>
              <a:rPr lang="zh-CN" altLang="en-US"/>
              <a:t> 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000" b="1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2pPr>
      <a:lvl3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3pPr>
      <a:lvl4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4pPr>
      <a:lvl5pPr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5pPr>
      <a:lvl6pPr marL="4572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6pPr>
      <a:lvl7pPr marL="9144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7pPr>
      <a:lvl8pPr marL="13716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8pPr>
      <a:lvl9pPr marL="1828800" algn="l" rtl="0" fontAlgn="base">
        <a:spcBef>
          <a:spcPct val="0"/>
        </a:spcBef>
        <a:spcAft>
          <a:spcPct val="0"/>
        </a:spcAft>
        <a:defRPr sz="3000" b="1">
          <a:solidFill>
            <a:schemeClr val="tx2"/>
          </a:solidFill>
          <a:latin typeface="Tahoma" pitchFamily="34" charset="0"/>
          <a:ea typeface="PMingLiU" pitchFamily="18" charset="-120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–"/>
        <a:defRPr kumimoji="0" sz="20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18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–"/>
        <a:defRPr kumimoji="0" sz="16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Tx/>
        <a:buChar char="•"/>
        <a:defRPr kumimoji="0" sz="16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CC0000"/>
        </a:buClr>
        <a:buChar char="•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2.emf" /><Relationship Id="rId4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4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7.emf" /><Relationship Id="rId4" Type="http://schemas.openxmlformats.org/officeDocument/2006/relationships/vmlDrawing" Target="../drawings/vmlDrawing7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6.bin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8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8.bin" TargetMode="Internal" /><Relationship Id="rId3" Type="http://schemas.openxmlformats.org/officeDocument/2006/relationships/image" Target="../media/image9.emf" /><Relationship Id="rId4" Type="http://schemas.openxmlformats.org/officeDocument/2006/relationships/vmlDrawing" Target="../drawings/vmlDrawing9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10.emf" /><Relationship Id="rId4" Type="http://schemas.openxmlformats.org/officeDocument/2006/relationships/vmlDrawing" Target="../drawings/vmlDrawing10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3.bin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1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5.bin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12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13.emf" /><Relationship Id="rId4" Type="http://schemas.openxmlformats.org/officeDocument/2006/relationships/vmlDrawing" Target="../drawings/vmlDrawing13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9.bin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14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05000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4"/>
          <p:cNvSpPr/>
          <p:nvPr>
            <p:ph type="sldNum" idx="4294967295"/>
          </p:nvPr>
        </p:nvSpPr>
        <p:spPr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96154B2D-3AF4-4B40-9AAB-9A92467ACC4B}" type="slidenum">
              <a:rPr lang="zh-CN" altLang="en-US" sz="1200" b="1">
                <a:ea typeface="宋体" pitchFamily="2" charset="-122"/>
              </a:rPr>
              <a:t>1</a:t>
            </a:fld>
            <a:endParaRPr lang="zh-CN" altLang="zh-CN" sz="1200" b="1">
              <a:ea typeface="宋体" pitchFamily="2" charset="-122"/>
            </a:endParaRPr>
          </a:p>
        </p:txBody>
      </p:sp>
      <p:sp>
        <p:nvSpPr>
          <p:cNvPr id="38915" name="Rectangle 14"/>
          <p:cNvSpPr/>
          <p:nvPr>
            <p:ph type="ctrTitle" idx="4294967295"/>
          </p:nvPr>
        </p:nvSpPr>
        <p:spPr>
          <a:xfrm>
            <a:off x="685800" y="2590800"/>
            <a:ext cx="7924800" cy="1371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1pPr>
          </a:lstStyle>
          <a:p>
            <a:pPr lvl="0" eaLnBrk="1" hangingPunct="1"/>
            <a:r>
              <a:rPr lang="zh-CN" altLang="zh-CN" sz="3600">
                <a:solidFill>
                  <a:schemeClr val="tx1"/>
                </a:solidFill>
                <a:ea typeface="黑体" pitchFamily="2" charset="-122"/>
              </a:rPr>
              <a:t>《</a:t>
            </a:r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电子工程专辑</a:t>
            </a:r>
            <a:r>
              <a:rPr lang="zh-CN" altLang="zh-CN" sz="3600">
                <a:solidFill>
                  <a:schemeClr val="tx1"/>
                </a:solidFill>
                <a:ea typeface="黑体" pitchFamily="2" charset="-122"/>
              </a:rPr>
              <a:t>》</a:t>
            </a:r>
            <a:br>
              <a:rPr lang="zh-CN" altLang="zh-CN" sz="3600">
                <a:solidFill>
                  <a:schemeClr val="tx1"/>
                </a:solidFill>
                <a:ea typeface="黑体" pitchFamily="2" charset="-122"/>
              </a:rPr>
            </a:br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薪酬和职业发展调查</a:t>
            </a:r>
            <a:br>
              <a:rPr lang="zh-CN" altLang="en-US" sz="3600">
                <a:solidFill>
                  <a:schemeClr val="tx1"/>
                </a:solidFill>
                <a:ea typeface="黑体" pitchFamily="2" charset="-122"/>
              </a:rPr>
            </a:br>
            <a:endParaRPr lang="zh-CN" altLang="zh-CN" sz="3600">
              <a:solidFill>
                <a:schemeClr val="tx1"/>
              </a:solidFill>
              <a:ea typeface="黑体" pitchFamily="2" charset="-122"/>
            </a:endParaRPr>
          </a:p>
        </p:txBody>
      </p:sp>
      <p:sp>
        <p:nvSpPr>
          <p:cNvPr id="38916" name="TextBox 3891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调查概述</a:t>
            </a:r>
            <a:endParaRPr lang="zh-CN" altLang="en-US">
              <a:ea typeface="黑体" pitchFamily="2" charset="-122"/>
            </a:endParaRPr>
          </a:p>
        </p:txBody>
      </p:sp>
      <p:sp>
        <p:nvSpPr>
          <p:cNvPr id="39939" name="Rectangle 3"/>
          <p:cNvSpPr/>
          <p:nvPr>
            <p:ph type="body" idx="4294967295"/>
          </p:nvPr>
        </p:nvSpPr>
        <p:spPr>
          <a:xfrm>
            <a:off x="685800" y="1677988"/>
            <a:ext cx="7772400" cy="43418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8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–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Tx/>
              <a:buChar char="•"/>
              <a:defRPr kumimoji="0" lang="en-US" altLang="en-US" sz="16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Char char="•"/>
              <a:defRPr lang="en-US" altLang="en-US" sz="16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buNone/>
            </a:pPr>
            <a:r>
              <a:rPr lang="zh-CN" altLang="zh-CN"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电子工程专辑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》</a:t>
            </a:r>
            <a:r>
              <a:rPr lang="zh-TW" altLang="en-US">
                <a:latin typeface="黑体" pitchFamily="2" charset="-122"/>
                <a:ea typeface="黑体" pitchFamily="2" charset="-122"/>
              </a:rPr>
              <a:t>于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2004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年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6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月在中国大陆进行的电子工业薪酬和职业发展调查，总共</a:t>
            </a:r>
            <a:r>
              <a:rPr lang="zh-TW" altLang="en-US">
                <a:latin typeface="黑体" pitchFamily="2" charset="-122"/>
                <a:ea typeface="黑体" pitchFamily="2" charset="-122"/>
              </a:rPr>
              <a:t>收到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了</a:t>
            </a:r>
            <a:r>
              <a:rPr lang="zh-CN" altLang="zh-CN">
                <a:ea typeface="黑体" pitchFamily="2" charset="-122"/>
              </a:rPr>
              <a:t>2,287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名工程师</a:t>
            </a:r>
            <a:r>
              <a:rPr lang="zh-TW" altLang="en-US">
                <a:latin typeface="黑体" pitchFamily="2" charset="-122"/>
                <a:ea typeface="黑体" pitchFamily="2" charset="-122"/>
              </a:rPr>
              <a:t>的有效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回复。</a:t>
            </a: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eaLnBrk="1" hangingPunct="1">
              <a:buNone/>
            </a:pPr>
            <a:endParaRPr lang="zh-CN" altLang="zh-CN">
              <a:latin typeface="黑体" pitchFamily="2" charset="-122"/>
              <a:ea typeface="黑体" pitchFamily="2" charset="-122"/>
            </a:endParaRPr>
          </a:p>
          <a:p>
            <a:pPr marL="0" lvl="0" indent="0" eaLnBrk="1" hangingPunct="1">
              <a:buNone/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此次调查的目的是了解中国大陆电子工程师的薪金幅度</a:t>
            </a:r>
            <a:r>
              <a:rPr lang="zh-CN" altLang="en-US">
                <a:ea typeface="黑体" pitchFamily="2" charset="-122"/>
              </a:rPr>
              <a:t>，</a:t>
            </a:r>
            <a:r>
              <a:rPr lang="zh-TW" altLang="en-US">
                <a:ea typeface="黑体" pitchFamily="2" charset="-122"/>
              </a:rPr>
              <a:t>并了解</a:t>
            </a:r>
            <a:r>
              <a:rPr lang="zh-CN" altLang="en-US">
                <a:ea typeface="黑体" pitchFamily="2" charset="-122"/>
              </a:rPr>
              <a:t>各项给予补贴和福利情况的趋势。</a:t>
            </a:r>
            <a:endParaRPr lang="zh-CN" altLang="zh-CN">
              <a:ea typeface="黑体" pitchFamily="2" charset="-122"/>
            </a:endParaRPr>
          </a:p>
        </p:txBody>
      </p:sp>
      <p:sp>
        <p:nvSpPr>
          <p:cNvPr id="39940" name="TextBox 399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4"/>
          <p:cNvSpPr/>
          <p:nvPr>
            <p:ph type="sldNum" idx="4294967295"/>
          </p:nvPr>
        </p:nvSpPr>
        <p:spPr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BD05B77E-B2EE-4F31-AFF0-346FE505C155}" type="slidenum">
              <a:rPr lang="zh-CN" altLang="en-US" sz="1200" b="1">
                <a:ea typeface="宋体" pitchFamily="2" charset="-122"/>
              </a:rPr>
              <a:t>3</a:t>
            </a:fld>
            <a:endParaRPr lang="zh-CN" altLang="zh-CN" sz="1200" b="1">
              <a:ea typeface="宋体" pitchFamily="2" charset="-122"/>
            </a:endParaRPr>
          </a:p>
        </p:txBody>
      </p:sp>
      <p:sp>
        <p:nvSpPr>
          <p:cNvPr id="40963" name="Rectangle 8"/>
          <p:cNvSpPr/>
          <p:nvPr>
            <p:ph type="ctrTitle" idx="4294967295"/>
          </p:nvPr>
        </p:nvSpPr>
        <p:spPr>
          <a:xfrm>
            <a:off x="685800" y="2514600"/>
            <a:ext cx="7772400" cy="1371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1pPr>
          </a:lstStyle>
          <a:p>
            <a:pPr lvl="0" eaLnBrk="1" hangingPunct="1"/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回</a:t>
            </a:r>
            <a:r>
              <a:rPr lang="zh-CN" altLang="en-US" sz="36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  <a:t>复</a:t>
            </a:r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者分析</a:t>
            </a:r>
            <a:endParaRPr lang="zh-CN" altLang="en-US" sz="3600">
              <a:solidFill>
                <a:schemeClr val="tx1"/>
              </a:solidFill>
              <a:ea typeface="黑体" pitchFamily="2" charset="-122"/>
            </a:endParaRPr>
          </a:p>
        </p:txBody>
      </p:sp>
      <p:sp>
        <p:nvSpPr>
          <p:cNvPr id="40964" name="TextBox 4096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latin typeface="黑体" pitchFamily="2" charset="-122"/>
                <a:ea typeface="黑体" pitchFamily="2" charset="-122"/>
              </a:rPr>
              <a:t>回复者的平均年龄为</a:t>
            </a:r>
            <a:r>
              <a:rPr lang="zh-CN" altLang="zh-CN">
                <a:ea typeface="黑体" pitchFamily="2" charset="-122"/>
              </a:rPr>
              <a:t>31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岁</a:t>
            </a:r>
            <a:endParaRPr lang="zh-CN" altLang="en-US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1026" name="Object 1024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9750" y="1628775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9750" y="1628775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Box 10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latin typeface="黑体" pitchFamily="2" charset="-122"/>
                <a:ea typeface="黑体" pitchFamily="2" charset="-122"/>
              </a:rPr>
              <a:t>回复者的工程技术经验平均为</a:t>
            </a:r>
            <a:r>
              <a:rPr lang="zh-CN" altLang="zh-CN">
                <a:ea typeface="黑体" pitchFamily="2" charset="-122"/>
              </a:rPr>
              <a:t>8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年</a:t>
            </a:r>
            <a:r>
              <a:rPr lang="zh-CN" altLang="zh-CN">
                <a:ea typeface="宋体" pitchFamily="2" charset="-122"/>
              </a:rPr>
              <a:t>...</a:t>
            </a:r>
            <a:endParaRPr lang="zh-CN" altLang="zh-CN">
              <a:ea typeface="宋体" pitchFamily="2" charset="-122"/>
            </a:endParaRPr>
          </a:p>
        </p:txBody>
      </p:sp>
      <p:graphicFrame>
        <p:nvGraphicFramePr>
          <p:cNvPr id="3074" name="Object 0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Box 30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>
                <a:ea typeface="宋体" pitchFamily="2" charset="-122"/>
              </a:rPr>
              <a:t>73%</a:t>
            </a:r>
            <a:r>
              <a:rPr lang="zh-CN" altLang="en-US">
                <a:ea typeface="黑体" pitchFamily="2" charset="-122"/>
              </a:rPr>
              <a:t>的回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复</a:t>
            </a:r>
            <a:r>
              <a:rPr lang="zh-CN" altLang="en-US">
                <a:ea typeface="黑体" pitchFamily="2" charset="-122"/>
              </a:rPr>
              <a:t>者目前</a:t>
            </a:r>
            <a:r>
              <a:rPr lang="zh-TW" altLang="en-US">
                <a:ea typeface="黑体" pitchFamily="2" charset="-122"/>
              </a:rPr>
              <a:t>是</a:t>
            </a:r>
            <a:r>
              <a:rPr lang="zh-CN" altLang="en-US">
                <a:ea typeface="黑体" pitchFamily="2" charset="-122"/>
              </a:rPr>
              <a:t>从事设计和开发工作</a:t>
            </a:r>
            <a:endParaRPr lang="zh-CN" altLang="zh-CN">
              <a:ea typeface="黑体" pitchFamily="2" charset="-122"/>
            </a:endParaRPr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4" name="TextBox 51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/>
              <a:t>…</a:t>
            </a:r>
            <a:r>
              <a:rPr lang="zh-CN" altLang="zh-CN">
                <a:ea typeface="黑体" pitchFamily="2" charset="-122"/>
              </a:rPr>
              <a:t>2003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年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公司的销售额平均为</a:t>
            </a:r>
            <a:r>
              <a:rPr lang="zh-CN" altLang="zh-CN">
                <a:ea typeface="黑体" pitchFamily="2" charset="-122"/>
              </a:rPr>
              <a:t>1.96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亿美元</a:t>
            </a:r>
            <a:r>
              <a:rPr lang="zh-CN" altLang="zh-CN"/>
              <a:t>...</a:t>
            </a:r>
            <a:endParaRPr lang="zh-CN" altLang="zh-CN"/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Text Box 4"/>
          <p:cNvSpPr/>
          <p:nvPr/>
        </p:nvSpPr>
        <p:spPr>
          <a:xfrm>
            <a:off x="6376988" y="5791200"/>
            <a:ext cx="215741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黑体" pitchFamily="2" charset="-122"/>
              </a:rPr>
              <a:t>*</a:t>
            </a:r>
            <a:r>
              <a:rPr lang="zh-CN" altLang="en-US" sz="1200" b="1">
                <a:latin typeface="黑体" pitchFamily="2" charset="-122"/>
                <a:ea typeface="黑体" pitchFamily="2" charset="-122"/>
              </a:rPr>
              <a:t>以上货币单位为美元</a:t>
            </a:r>
            <a:endParaRPr lang="zh-CN" altLang="en-US" sz="1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7173" name="TextBox 71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4"/>
          <p:cNvSpPr/>
          <p:nvPr>
            <p:ph type="sldNum" idx="4294967295"/>
          </p:nvPr>
        </p:nvSpPr>
        <p:spPr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661D9CE7-3972-4E4D-8DA5-E71BFC62B43F}" type="slidenum">
              <a:rPr lang="zh-CN" altLang="en-US" sz="1200" b="1">
                <a:ea typeface="宋体" pitchFamily="2" charset="-122"/>
              </a:rPr>
              <a:t>8</a:t>
            </a:fld>
            <a:endParaRPr lang="zh-CN" altLang="zh-CN" sz="1200" b="1">
              <a:ea typeface="宋体" pitchFamily="2" charset="-122"/>
            </a:endParaRPr>
          </a:p>
        </p:txBody>
      </p:sp>
      <p:sp>
        <p:nvSpPr>
          <p:cNvPr id="41987" name="Rectangle 2"/>
          <p:cNvSpPr/>
          <p:nvPr>
            <p:ph type="ctrTitle" idx="4294967295"/>
          </p:nvPr>
        </p:nvSpPr>
        <p:spPr>
          <a:xfrm>
            <a:off x="685800" y="2514600"/>
            <a:ext cx="7772400" cy="1371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1pPr>
          </a:lstStyle>
          <a:p>
            <a:pPr lvl="0" eaLnBrk="1" hangingPunct="1"/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收入与福利</a:t>
            </a:r>
            <a:endParaRPr lang="zh-CN" altLang="en-US" sz="3600">
              <a:solidFill>
                <a:schemeClr val="tx1"/>
              </a:solidFill>
              <a:ea typeface="黑体" pitchFamily="2" charset="-122"/>
            </a:endParaRPr>
          </a:p>
        </p:txBody>
      </p:sp>
      <p:sp>
        <p:nvSpPr>
          <p:cNvPr id="41988" name="TextBox 419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平均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基本年薪比较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: 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按年度</a:t>
            </a:r>
            <a:endParaRPr lang="zh-CN" altLang="zh-CN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10242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4" name="Text Box 5"/>
          <p:cNvSpPr/>
          <p:nvPr/>
        </p:nvSpPr>
        <p:spPr>
          <a:xfrm>
            <a:off x="6376988" y="5791200"/>
            <a:ext cx="215741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黑体" pitchFamily="2" charset="-122"/>
              </a:rPr>
              <a:t>*</a:t>
            </a:r>
            <a:r>
              <a:rPr lang="zh-CN" altLang="en-US" sz="1200" b="1">
                <a:latin typeface="黑体" pitchFamily="2" charset="-122"/>
                <a:ea typeface="黑体" pitchFamily="2" charset="-122"/>
              </a:rPr>
              <a:t>以上货币单位为美元</a:t>
            </a:r>
            <a:endParaRPr lang="zh-CN" altLang="en-US" sz="1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45" name="TextBox 1024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1" name="Rectangle 1026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平均基本年薪比较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: </a:t>
            </a:r>
            <a:r>
              <a:rPr lang="zh-CN" altLang="en-US">
                <a:ea typeface="黑体" pitchFamily="2" charset="-122"/>
              </a:rPr>
              <a:t>按工作职能</a:t>
            </a:r>
            <a:endParaRPr lang="zh-CN" altLang="zh-CN">
              <a:ea typeface="黑体" pitchFamily="2" charset="-122"/>
            </a:endParaRPr>
          </a:p>
        </p:txBody>
      </p:sp>
      <p:graphicFrame>
        <p:nvGraphicFramePr>
          <p:cNvPr id="12290" name="Object 1027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2" name="Text Box 1029"/>
          <p:cNvSpPr/>
          <p:nvPr/>
        </p:nvSpPr>
        <p:spPr>
          <a:xfrm>
            <a:off x="6376988" y="5791200"/>
            <a:ext cx="215741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黑体" pitchFamily="2" charset="-122"/>
              </a:rPr>
              <a:t>*</a:t>
            </a:r>
            <a:r>
              <a:rPr lang="zh-CN" altLang="en-US" sz="1200" b="1">
                <a:latin typeface="黑体" pitchFamily="2" charset="-122"/>
                <a:ea typeface="黑体" pitchFamily="2" charset="-122"/>
              </a:rPr>
              <a:t>以上货币单位为美元</a:t>
            </a:r>
            <a:endParaRPr lang="zh-CN" altLang="en-US" sz="1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2293" name="TextBox 122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平均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基本年薪比较: 按授教育程度</a:t>
            </a:r>
            <a:endParaRPr lang="zh-CN" altLang="zh-CN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14338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0" name="Text Box 5"/>
          <p:cNvSpPr/>
          <p:nvPr/>
        </p:nvSpPr>
        <p:spPr>
          <a:xfrm>
            <a:off x="6376988" y="5791200"/>
            <a:ext cx="2157412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黑体" pitchFamily="2" charset="-122"/>
              </a:rPr>
              <a:t>*</a:t>
            </a:r>
            <a:r>
              <a:rPr lang="zh-CN" altLang="en-US" sz="1200" b="1">
                <a:latin typeface="黑体" pitchFamily="2" charset="-122"/>
                <a:ea typeface="黑体" pitchFamily="2" charset="-122"/>
              </a:rPr>
              <a:t>以上货币单位为美元</a:t>
            </a:r>
            <a:endParaRPr lang="zh-CN" altLang="en-US" sz="1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4341" name="TextBox 1434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7" name="Rectangle 2"/>
          <p:cNvSpPr/>
          <p:nvPr>
            <p:ph type="title" idx="4294967295"/>
          </p:nvPr>
        </p:nvSpPr>
        <p:spPr>
          <a:xfrm>
            <a:off x="685800" y="228600"/>
            <a:ext cx="80010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latin typeface="黑体" pitchFamily="2" charset="-122"/>
                <a:ea typeface="黑体" pitchFamily="2" charset="-122"/>
              </a:rPr>
              <a:t>在过去</a:t>
            </a:r>
            <a:r>
              <a:rPr lang="zh-CN" altLang="en-US">
                <a:ea typeface="黑体" pitchFamily="2" charset="-122"/>
              </a:rPr>
              <a:t>12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个月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>
                <a:ea typeface="黑体" pitchFamily="2" charset="-122"/>
              </a:rPr>
              <a:t>64%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的回复者曾因个人业绩</a:t>
            </a:r>
            <a:br>
              <a:rPr lang="zh-CN" altLang="en-US">
                <a:latin typeface="黑体" pitchFamily="2" charset="-122"/>
                <a:ea typeface="黑体" pitchFamily="2" charset="-122"/>
              </a:rPr>
            </a:br>
            <a:r>
              <a:rPr lang="zh-CN" altLang="en-US">
                <a:latin typeface="黑体" pitchFamily="2" charset="-122"/>
                <a:ea typeface="黑体" pitchFamily="2" charset="-122"/>
              </a:rPr>
              <a:t>而获得过奖金</a:t>
            </a:r>
            <a:endParaRPr lang="zh-CN" altLang="zh-CN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16386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8" name="TextBox 163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Rectangle 2"/>
          <p:cNvSpPr/>
          <p:nvPr>
            <p:ph type="title" idx="4294967295"/>
          </p:nvPr>
        </p:nvSpPr>
        <p:spPr>
          <a:xfrm>
            <a:off x="685800" y="228600"/>
            <a:ext cx="78486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>
                <a:ea typeface="宋体" pitchFamily="2" charset="-122"/>
              </a:rPr>
              <a:t>17%</a:t>
            </a:r>
            <a:r>
              <a:rPr lang="zh-CN" altLang="en-US">
                <a:ea typeface="黑体" pitchFamily="2" charset="-122"/>
              </a:rPr>
              <a:t>的回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复</a:t>
            </a:r>
            <a:r>
              <a:rPr lang="zh-CN" altLang="en-US">
                <a:ea typeface="黑体" pitchFamily="2" charset="-122"/>
              </a:rPr>
              <a:t>者在工作之余</a:t>
            </a:r>
            <a:br>
              <a:rPr lang="zh-CN" altLang="en-US">
                <a:ea typeface="黑体" pitchFamily="2" charset="-122"/>
              </a:rPr>
            </a:br>
            <a:r>
              <a:rPr lang="zh-CN" altLang="en-US">
                <a:ea typeface="黑体" pitchFamily="2" charset="-122"/>
              </a:rPr>
              <a:t>有从事兼职项目</a:t>
            </a:r>
            <a:r>
              <a:rPr lang="zh-CN" altLang="zh-CN">
                <a:ea typeface="黑体" pitchFamily="2" charset="-122"/>
              </a:rPr>
              <a:t>/</a:t>
            </a:r>
            <a:r>
              <a:rPr lang="zh-CN" altLang="en-US">
                <a:ea typeface="黑体" pitchFamily="2" charset="-122"/>
              </a:rPr>
              <a:t>顾问工作</a:t>
            </a:r>
            <a:endParaRPr lang="zh-CN" altLang="en-US">
              <a:ea typeface="黑体" pitchFamily="2" charset="-122"/>
            </a:endParaRPr>
          </a:p>
        </p:txBody>
      </p:sp>
      <p:graphicFrame>
        <p:nvGraphicFramePr>
          <p:cNvPr id="18434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6" name="TextBox 184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4"/>
          <p:cNvSpPr/>
          <p:nvPr>
            <p:ph type="sldNum" idx="4294967295"/>
          </p:nvPr>
        </p:nvSpPr>
        <p:spPr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448D323B-ABFD-430F-9311-D14D1B5602F1}" type="slidenum">
              <a:rPr lang="zh-CN" altLang="en-US" sz="1200" b="1">
                <a:ea typeface="宋体" pitchFamily="2" charset="-122"/>
              </a:rPr>
              <a:t>14</a:t>
            </a:fld>
            <a:endParaRPr lang="zh-CN" altLang="zh-CN" sz="1200" b="1">
              <a:ea typeface="宋体" pitchFamily="2" charset="-122"/>
            </a:endParaRPr>
          </a:p>
        </p:txBody>
      </p:sp>
      <p:sp>
        <p:nvSpPr>
          <p:cNvPr id="43011" name="Rectangle 2"/>
          <p:cNvSpPr/>
          <p:nvPr>
            <p:ph type="ctrTitle" idx="4294967295"/>
          </p:nvPr>
        </p:nvSpPr>
        <p:spPr>
          <a:xfrm>
            <a:off x="685800" y="2514600"/>
            <a:ext cx="8229600" cy="1371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1pPr>
          </a:lstStyle>
          <a:p>
            <a:pPr lvl="0" eaLnBrk="1" hangingPunct="1"/>
            <a:r>
              <a:rPr lang="zh-CN" altLang="en-US" sz="36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  <a:t>工作满意度及 </a:t>
            </a:r>
            <a:br>
              <a:rPr lang="zh-CN" altLang="en-US" sz="36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</a:br>
            <a:r>
              <a:rPr lang="zh-CN" altLang="en-US" sz="3600">
                <a:solidFill>
                  <a:schemeClr val="tx1"/>
                </a:solidFill>
                <a:latin typeface="黑体" pitchFamily="2" charset="-122"/>
                <a:ea typeface="黑体" pitchFamily="2" charset="-122"/>
              </a:rPr>
              <a:t>工作环境</a:t>
            </a:r>
            <a:endParaRPr lang="zh-CN" altLang="zh-CN" sz="3600">
              <a:solidFill>
                <a:schemeClr val="tx1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3012" name="TextBox 430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Rectangle 2"/>
          <p:cNvSpPr/>
          <p:nvPr>
            <p:ph type="title" idx="4294967295"/>
          </p:nvPr>
        </p:nvSpPr>
        <p:spPr>
          <a:xfrm>
            <a:off x="685800" y="228600"/>
            <a:ext cx="82296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在过去一年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>
                <a:ea typeface="黑体" pitchFamily="2" charset="-122"/>
              </a:rPr>
              <a:t>会对工作造成影响的不同因素</a:t>
            </a:r>
            <a:endParaRPr lang="zh-CN" altLang="en-US">
              <a:ea typeface="黑体" pitchFamily="2" charset="-122"/>
            </a:endParaRPr>
          </a:p>
        </p:txBody>
      </p:sp>
      <p:graphicFrame>
        <p:nvGraphicFramePr>
          <p:cNvPr id="21506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5240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5240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08" name="Text Box 4"/>
          <p:cNvSpPr/>
          <p:nvPr/>
        </p:nvSpPr>
        <p:spPr>
          <a:xfrm>
            <a:off x="685800" y="5791200"/>
            <a:ext cx="77724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宋体" pitchFamily="2" charset="-122"/>
              </a:rPr>
              <a:t>*</a:t>
            </a:r>
            <a:r>
              <a:rPr lang="zh-CN" altLang="en-US" sz="1200" b="1">
                <a:latin typeface="Tahoma" pitchFamily="34" charset="0"/>
                <a:ea typeface="黑体" pitchFamily="2" charset="-122"/>
              </a:rPr>
              <a:t>本内容在调查中为多项选择</a:t>
            </a:r>
            <a:endParaRPr lang="zh-CN" altLang="en-US" sz="1200" b="1">
              <a:latin typeface="Tahoma" pitchFamily="34" charset="0"/>
              <a:ea typeface="黑体" pitchFamily="2" charset="-122"/>
            </a:endParaRPr>
          </a:p>
        </p:txBody>
      </p:sp>
      <p:sp>
        <p:nvSpPr>
          <p:cNvPr id="21509" name="TextBox 215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Rectangle 2"/>
          <p:cNvSpPr/>
          <p:nvPr>
            <p:ph type="title" idx="4294967295"/>
          </p:nvPr>
        </p:nvSpPr>
        <p:spPr>
          <a:xfrm>
            <a:off x="685800" y="228600"/>
            <a:ext cx="82296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en-US">
                <a:latin typeface="黑体" pitchFamily="2" charset="-122"/>
                <a:ea typeface="黑体" pitchFamily="2" charset="-122"/>
              </a:rPr>
              <a:t>在其余</a:t>
            </a:r>
            <a:r>
              <a:rPr lang="zh-CN" altLang="zh-CN">
                <a:ea typeface="黑体" pitchFamily="2" charset="-122"/>
              </a:rPr>
              <a:t>37</a:t>
            </a:r>
            <a:r>
              <a:rPr lang="zh-CN" altLang="en-US">
                <a:ea typeface="黑体" pitchFamily="2" charset="-122"/>
              </a:rPr>
              <a:t>%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的回复者当中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,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有</a:t>
            </a:r>
            <a:r>
              <a:rPr lang="zh-CN" altLang="en-US">
                <a:ea typeface="黑体" pitchFamily="2" charset="-122"/>
              </a:rPr>
              <a:t>72%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表示</a:t>
            </a:r>
            <a:r>
              <a:rPr lang="zh-CN" altLang="zh-CN">
                <a:latin typeface="黑体" pitchFamily="2" charset="-122"/>
                <a:ea typeface="黑体" pitchFamily="2" charset="-122"/>
              </a:rPr>
              <a:t>,</a:t>
            </a:r>
            <a:br>
              <a:rPr lang="zh-CN" altLang="zh-CN">
                <a:latin typeface="黑体" pitchFamily="2" charset="-122"/>
                <a:ea typeface="黑体" pitchFamily="2" charset="-122"/>
              </a:rPr>
            </a:br>
            <a:r>
              <a:rPr lang="zh-CN" altLang="en-US">
                <a:latin typeface="黑体" pitchFamily="2" charset="-122"/>
                <a:ea typeface="黑体" pitchFamily="2" charset="-122"/>
              </a:rPr>
              <a:t>如果有合适的机会,他们是会重新考虑的</a:t>
            </a:r>
            <a:endParaRPr lang="zh-CN" altLang="zh-CN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23554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6" name="Text Box 4"/>
          <p:cNvSpPr/>
          <p:nvPr/>
        </p:nvSpPr>
        <p:spPr>
          <a:xfrm>
            <a:off x="685800" y="5791200"/>
            <a:ext cx="7772400" cy="274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>
            <a:pPr marL="0" lvl="0" indent="0" algn="r" eaLnBrk="1" hangingPunct="1"/>
            <a:r>
              <a:rPr lang="zh-CN" altLang="en-US" sz="1200" b="1">
                <a:latin typeface="Tahoma" pitchFamily="34" charset="0"/>
                <a:ea typeface="宋体" pitchFamily="2" charset="-122"/>
              </a:rPr>
              <a:t>*</a:t>
            </a:r>
            <a:r>
              <a:rPr lang="zh-CN" altLang="en-US" sz="1200" b="1">
                <a:latin typeface="Tahoma" pitchFamily="34" charset="0"/>
                <a:ea typeface="黑体" pitchFamily="2" charset="-122"/>
              </a:rPr>
              <a:t>统计结果百分比是基于目前不在积极考虑寻找新工作的回复者人数</a:t>
            </a:r>
            <a:endParaRPr lang="zh-CN" altLang="en-US" sz="1200" b="1">
              <a:latin typeface="Tahoma" pitchFamily="34" charset="0"/>
              <a:ea typeface="黑体" pitchFamily="2" charset="-122"/>
            </a:endParaRPr>
          </a:p>
        </p:txBody>
      </p:sp>
      <p:sp>
        <p:nvSpPr>
          <p:cNvPr id="23557" name="TextBox 235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>
                <a:ea typeface="宋体" pitchFamily="2" charset="-122"/>
              </a:rPr>
              <a:t>…73%</a:t>
            </a:r>
            <a:r>
              <a:rPr lang="zh-CN" altLang="en-US">
                <a:ea typeface="黑体" pitchFamily="2" charset="-122"/>
              </a:rPr>
              <a:t>的回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复</a:t>
            </a:r>
            <a:r>
              <a:rPr lang="zh-CN" altLang="en-US">
                <a:ea typeface="黑体" pitchFamily="2" charset="-122"/>
              </a:rPr>
              <a:t>者认为目前的工作</a:t>
            </a:r>
            <a:br>
              <a:rPr lang="zh-CN" altLang="en-US">
                <a:ea typeface="黑体" pitchFamily="2" charset="-122"/>
              </a:rPr>
            </a:br>
            <a:r>
              <a:rPr lang="zh-CN" altLang="en-US">
                <a:ea typeface="黑体" pitchFamily="2" charset="-122"/>
              </a:rPr>
              <a:t>有助于促进事业发展</a:t>
            </a:r>
            <a:endParaRPr lang="zh-CN" altLang="en-US">
              <a:ea typeface="黑体" pitchFamily="2" charset="-122"/>
            </a:endParaRPr>
          </a:p>
        </p:txBody>
      </p:sp>
      <p:graphicFrame>
        <p:nvGraphicFramePr>
          <p:cNvPr id="25602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TextBox 2560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>
                <a:ea typeface="黑体" pitchFamily="2" charset="-122"/>
              </a:rPr>
              <a:t>…55%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回复者认为目前公司能提供职业发展机会</a:t>
            </a:r>
            <a:endParaRPr lang="zh-CN" altLang="zh-CN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27650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533400" y="1600200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1600200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2" name="TextBox 2765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9" name="Rectangle 2"/>
          <p:cNvSpPr/>
          <p:nvPr>
            <p:ph type="title" idx="4294967295"/>
          </p:nvPr>
        </p:nvSpPr>
        <p:spPr>
          <a:xfrm>
            <a:off x="685800" y="228600"/>
            <a:ext cx="8458200" cy="1066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3000" b="1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9pPr>
          </a:lstStyle>
          <a:p>
            <a:pPr lvl="0" eaLnBrk="1" hangingPunct="1"/>
            <a:r>
              <a:rPr lang="zh-CN" altLang="zh-CN">
                <a:ea typeface="宋体" pitchFamily="2" charset="-122"/>
              </a:rPr>
              <a:t>90%</a:t>
            </a:r>
            <a:r>
              <a:rPr lang="zh-CN" altLang="en-US">
                <a:ea typeface="黑体" pitchFamily="2" charset="-122"/>
              </a:rPr>
              <a:t>回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复</a:t>
            </a:r>
            <a:r>
              <a:rPr lang="zh-CN" altLang="en-US">
                <a:ea typeface="黑体" pitchFamily="2" charset="-122"/>
              </a:rPr>
              <a:t>者对于职业生涯比一年前考虑得更多</a:t>
            </a:r>
            <a:r>
              <a:rPr lang="zh-CN" altLang="zh-CN">
                <a:ea typeface="宋体" pitchFamily="2" charset="-122"/>
              </a:rPr>
              <a:t>...</a:t>
            </a:r>
            <a:endParaRPr lang="zh-CN" altLang="zh-CN">
              <a:ea typeface="宋体" pitchFamily="2" charset="-122"/>
            </a:endParaRPr>
          </a:p>
        </p:txBody>
      </p:sp>
      <p:graphicFrame>
        <p:nvGraphicFramePr>
          <p:cNvPr id="29698" name="Object 3"/>
          <p:cNvGraphicFramePr>
            <a:graphicFrameLocks noChangeAspect="1"/>
          </p:cNvGraphicFramePr>
          <p:nvPr>
            <p:ph type="chart" idx="4294967295"/>
          </p:nvPr>
        </p:nvGraphicFramePr>
        <p:xfrm>
          <a:off x="468312" y="1557338"/>
          <a:ext cx="8075612" cy="441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68312" y="1557338"/>
                        <a:ext cx="8075612" cy="4419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0" name="TextBox 296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4"/>
          <p:cNvSpPr/>
          <p:nvPr>
            <p:ph type="sldNum" idx="4294967295"/>
          </p:nvPr>
        </p:nvSpPr>
        <p:spPr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9D89FC10-D069-4FF4-85B0-848A33453420}" type="slidenum">
              <a:rPr lang="zh-CN" altLang="en-US" sz="1200" b="1">
                <a:ea typeface="宋体" pitchFamily="2" charset="-122"/>
              </a:rPr>
              <a:t>20</a:t>
            </a:fld>
            <a:endParaRPr lang="zh-CN" altLang="zh-CN" sz="1200" b="1">
              <a:ea typeface="宋体" pitchFamily="2" charset="-122"/>
            </a:endParaRPr>
          </a:p>
        </p:txBody>
      </p:sp>
      <p:sp>
        <p:nvSpPr>
          <p:cNvPr id="44035" name="Rectangle 2"/>
          <p:cNvSpPr/>
          <p:nvPr>
            <p:ph type="ctrTitle" idx="4294967295"/>
          </p:nvPr>
        </p:nvSpPr>
        <p:spPr>
          <a:xfrm>
            <a:off x="685800" y="2514600"/>
            <a:ext cx="8229600" cy="1371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000" b="1" i="0" u="none" baseline="0">
                <a:solidFill>
                  <a:schemeClr val="tx2"/>
                </a:solidFill>
                <a:latin typeface="Tahoma" pitchFamily="34" charset="0"/>
                <a:ea typeface="PMingLiU" pitchFamily="18" charset="-120"/>
              </a:defRPr>
            </a:lvl1pPr>
          </a:lstStyle>
          <a:p>
            <a:pPr lvl="0" eaLnBrk="1" hangingPunct="1"/>
            <a:r>
              <a:rPr lang="zh-CN" altLang="en-US" sz="3600">
                <a:solidFill>
                  <a:schemeClr val="tx1"/>
                </a:solidFill>
                <a:ea typeface="黑体" pitchFamily="2" charset="-122"/>
              </a:rPr>
              <a:t>职业发展</a:t>
            </a:r>
            <a:endParaRPr lang="zh-CN" altLang="en-US" sz="3600">
              <a:solidFill>
                <a:schemeClr val="tx1"/>
              </a:solidFill>
              <a:ea typeface="黑体" pitchFamily="2" charset="-122"/>
            </a:endParaRPr>
          </a:p>
        </p:txBody>
      </p:sp>
      <p:sp>
        <p:nvSpPr>
          <p:cNvPr id="44036" name="TextBox 440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PMingLiU" pitchFamily="18" charset="-120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薪酬和职业发展调查共41页，您现在浏览的是第20页!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https://d.book118.com/856005000202010040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EETC">
  <a:themeElements>
    <a:clrScheme name="">
      <a:dk1>
        <a:srgbClr val="000000"/>
      </a:dk1>
      <a:lt1>
        <a:srgbClr val="FFFFFF"/>
      </a:lt1>
      <a:dk2>
        <a:srgbClr val="000000"/>
      </a:dk2>
      <a:lt2>
        <a:srgbClr val="336600"/>
      </a:lt2>
      <a:accent1>
        <a:srgbClr val="CC3300"/>
      </a:accent1>
      <a:accent2>
        <a:srgbClr val="FF9900"/>
      </a:accent2>
      <a:accent3>
        <a:srgbClr val="FFFFFF"/>
      </a:accent3>
      <a:accent4>
        <a:srgbClr val="000000"/>
      </a:accent4>
      <a:accent5>
        <a:srgbClr val="E2ADAA"/>
      </a:accent5>
      <a:accent6>
        <a:srgbClr val="E78A00"/>
      </a:accent6>
      <a:hlink>
        <a:srgbClr val="663300"/>
      </a:hlink>
      <a:folHlink>
        <a:srgbClr val="99CC00"/>
      </a:folHlink>
    </a:clrScheme>
    <a:fontScheme name="EETC">
      <a:majorFont>
        <a:latin typeface="Tahoma" charset="0"/>
        <a:ea typeface="PMingLiU"/>
        <a:cs typeface="Arial"/>
      </a:majorFont>
      <a:minorFont>
        <a:latin typeface="Tahoma" charset="0"/>
        <a:ea typeface="PMingLiU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ETC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ETC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EETC">
  <a:themeElements>
    <a:clrScheme name="">
      <a:dk1>
        <a:srgbClr val="000000"/>
      </a:dk1>
      <a:lt1>
        <a:srgbClr val="FFFFFF"/>
      </a:lt1>
      <a:dk2>
        <a:srgbClr val="000000"/>
      </a:dk2>
      <a:lt2>
        <a:srgbClr val="336600"/>
      </a:lt2>
      <a:accent1>
        <a:srgbClr val="CC3300"/>
      </a:accent1>
      <a:accent2>
        <a:srgbClr val="FF9900"/>
      </a:accent2>
      <a:accent3>
        <a:srgbClr val="FFFFFF"/>
      </a:accent3>
      <a:accent4>
        <a:srgbClr val="000000"/>
      </a:accent4>
      <a:accent5>
        <a:srgbClr val="E2ADAA"/>
      </a:accent5>
      <a:accent6>
        <a:srgbClr val="E78A00"/>
      </a:accent6>
      <a:hlink>
        <a:srgbClr val="663300"/>
      </a:hlink>
      <a:folHlink>
        <a:srgbClr val="99CC00"/>
      </a:folHlink>
    </a:clrScheme>
    <a:fontScheme name="EETC">
      <a:majorFont>
        <a:latin typeface="Tahoma" charset="0"/>
        <a:ea typeface="PMingLiU"/>
        <a:cs typeface="Arial"/>
      </a:majorFont>
      <a:minorFont>
        <a:latin typeface="Tahoma" charset="0"/>
        <a:ea typeface="PMingLiU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ETC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ETC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ETC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Tahoma</vt:lpstr>
      <vt:lpstr>PMingLiU</vt:lpstr>
      <vt:lpstr>Times New Roman</vt:lpstr>
      <vt:lpstr>宋体</vt:lpstr>
      <vt:lpstr>黑体</vt:lpstr>
      <vt:lpstr>Office Theme</vt:lpstr>
      <vt:lpstr>《电子工程专辑》薪酬和职业发展调查</vt:lpstr>
      <vt:lpstr>调查概述</vt:lpstr>
      <vt:lpstr>回复者分析</vt:lpstr>
      <vt:lpstr>回复者的平均年龄为31岁</vt:lpstr>
      <vt:lpstr>回复者的工程技术经验平均为8年...</vt:lpstr>
      <vt:lpstr>73%的回复者目前是从事设计和开发工作</vt:lpstr>
      <vt:lpstr>…2003年,公司的销售额平均为1.96亿美元...</vt:lpstr>
      <vt:lpstr>收入与福利</vt:lpstr>
      <vt:lpstr>平均基本年薪比较: 按年度</vt:lpstr>
      <vt:lpstr>平均基本年薪比较: 按工作职能</vt:lpstr>
      <vt:lpstr>平均基本年薪比较: 按授教育程度</vt:lpstr>
      <vt:lpstr>在过去12个月,64%的回复者曾因个人业绩而获得过奖金</vt:lpstr>
      <vt:lpstr>17%的回复者在工作之余有从事兼职项目/顾问工作</vt:lpstr>
      <vt:lpstr>工作满意度及 工作环境</vt:lpstr>
      <vt:lpstr>在过去一年,会对工作造成影响的不同因素</vt:lpstr>
      <vt:lpstr>在其余37%的回复者当中,有72%表示,如果有合适的机会,他们是会重新考虑的</vt:lpstr>
      <vt:lpstr>…73%的回复者认为目前的工作有助于促进事业发展</vt:lpstr>
      <vt:lpstr>…55%回复者认为目前公司能提供职业发展机会</vt:lpstr>
      <vt:lpstr>90%回复者对于职业生涯比一年前考虑得更多...</vt:lpstr>
      <vt:lpstr>职业发展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2024-09-07T06:16:26.230</cp:lastPrinted>
  <dcterms:created xsi:type="dcterms:W3CDTF">2024-09-06T22:16:26Z</dcterms:created>
  <dcterms:modified xsi:type="dcterms:W3CDTF">2024-09-06T22:16:27Z</dcterms:modified>
</cp:coreProperties>
</file>