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AABCE1-FBCE-4D5A-8B22-B442D6B068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5FC180-D8DD-4B07-8747-858F65FABE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41AFB6-CA65-4443-92E5-507D219320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28E1F90-2FCE-46C6-A7AD-9FB008D024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E337016-E4F7-42DD-A8A0-7EACE0CF5D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8D5FAFC-7368-4DA4-AA70-DE562B1736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AF3A08E-F15D-4153-81AA-81BCE2AB95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1F4770A-FE78-42D9-8C7A-C8B497DF9C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C170B65-E9DE-4893-A671-29648EF515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0BC9F4-F8C1-471C-B315-8BE52D97B3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ED3214-A21A-4E99-8D42-0C958B61AF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Relationship Id="rId6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56013054022010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:XX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2024-01-24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护理人员应急预案培训儿童及特殊人群的心理疏导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应急预案培训概述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儿童心理特点及心理疏导技巧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特殊人群心理特点及心理疏导技巧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应急预案中的心理干预措施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护理人员心理素质培养与提升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实践案例分析与讨论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应急预案培训概述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805" r="12805"/>
          <a:stretch>
            <a:fillRect/>
          </a:stretch>
        </p:blipFill>
        <p:spPr>
          <a:xfrm>
            <a:off x="4821846" y="1611542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455569"/>
            <a:ext cx="4076700" cy="14287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提高护理人员应对突发事件的能力，确保在紧急情况下能够迅速、准确地采取应对措施。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178907"/>
            <a:ext cx="4076700" cy="14382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增强护理人员的心理素质和抗压能力，使其在应对紧急情况时能够保持冷静、沉着应对。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4746271"/>
            <a:ext cx="4076700" cy="14382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促进护理人员之间的协作与配合，提高团队整体应急反应能力。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培训目的与意义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24" r="32524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全体护理人员，包括护士、护理员等。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培训对象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参加培训的护理人员需具备一定的医学基础知识和急救技能，能够熟练掌握应急预案的内容和操作流程。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培训要求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培训对象及要求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4294" y="1287329"/>
            <a:ext cx="2035112" cy="2035112"/>
            <a:chOff x="1204294" y="1287329"/>
            <a:chExt cx="2035112" cy="2035112"/>
          </a:xfrm>
        </p:grpSpPr>
        <p:sp>
          <p:nvSpPr>
            <p:cNvPr id="3" name="AutoShape 3"/>
            <p:cNvSpPr/>
            <p:nvPr/>
          </p:nvSpPr>
          <p:spPr>
            <a:xfrm flipH="1">
              <a:off x="1204294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791319" y="1987226"/>
              <a:ext cx="891159" cy="635222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838147" y="1287233"/>
            <a:ext cx="2035112" cy="2035112"/>
            <a:chOff x="3838147" y="1287233"/>
            <a:chExt cx="2035112" cy="2035112"/>
          </a:xfrm>
        </p:grpSpPr>
        <p:sp>
          <p:nvSpPr>
            <p:cNvPr id="6" name="AutoShape 6"/>
            <p:cNvSpPr/>
            <p:nvPr/>
          </p:nvSpPr>
          <p:spPr>
            <a:xfrm flipH="1">
              <a:off x="3838147" y="1287233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4556617" y="1941220"/>
            <a:ext cx="595503" cy="1060133"/>
            <a:chOff x="4556617" y="1941220"/>
            <a:chExt cx="595503" cy="1060133"/>
          </a:xfrm>
        </p:grpSpPr>
        <p:sp>
          <p:nvSpPr>
            <p:cNvPr id="8" name="Freeform 8"/>
            <p:cNvSpPr/>
            <p:nvPr/>
          </p:nvSpPr>
          <p:spPr>
            <a:xfrm>
              <a:off x="4556617" y="1941220"/>
              <a:ext cx="595503" cy="1060133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4729210" y="1757387"/>
            <a:ext cx="261747" cy="541878"/>
            <a:chOff x="4729210" y="1757387"/>
            <a:chExt cx="261747" cy="541878"/>
          </a:xfrm>
        </p:grpSpPr>
        <p:sp>
          <p:nvSpPr>
            <p:cNvPr id="10" name="Freeform 10"/>
            <p:cNvSpPr/>
            <p:nvPr/>
          </p:nvSpPr>
          <p:spPr>
            <a:xfrm>
              <a:off x="4866656" y="2100573"/>
              <a:ext cx="80296" cy="4524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40380" y="1956650"/>
              <a:ext cx="28004" cy="60674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866656" y="2032755"/>
              <a:ext cx="74962" cy="52388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949905" y="2032755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917139" y="1828158"/>
              <a:ext cx="20193" cy="49339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30283" y="1894167"/>
              <a:ext cx="22574" cy="46958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733306" y="2100573"/>
              <a:ext cx="33909" cy="4524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766072" y="1894167"/>
              <a:ext cx="26765" cy="46958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4740450" y="2032755"/>
              <a:ext cx="32766" cy="52388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4822555" y="1757387"/>
              <a:ext cx="30956" cy="55340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4866656" y="1757387"/>
              <a:ext cx="33909" cy="55340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807125" y="1804346"/>
              <a:ext cx="4191" cy="828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4782741" y="1828158"/>
              <a:ext cx="23241" cy="49339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4751785" y="1956650"/>
              <a:ext cx="30956" cy="60674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4866656" y="2161343"/>
              <a:ext cx="83248" cy="52388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4788646" y="1956650"/>
              <a:ext cx="64865" cy="60674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810078" y="1828158"/>
              <a:ext cx="43434" cy="49339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4781503" y="2032755"/>
              <a:ext cx="72009" cy="52388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4866656" y="1956650"/>
              <a:ext cx="67818" cy="60674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866656" y="1828158"/>
              <a:ext cx="46387" cy="49339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4866656" y="1894167"/>
              <a:ext cx="57721" cy="46958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4799981" y="1894167"/>
              <a:ext cx="53530" cy="46958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4773216" y="2229161"/>
              <a:ext cx="80296" cy="54769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4777407" y="2100573"/>
              <a:ext cx="76105" cy="4524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4774359" y="2161343"/>
              <a:ext cx="79153" cy="52388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4729210" y="2161343"/>
              <a:ext cx="33909" cy="52388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4961239" y="2161343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4957049" y="2100573"/>
              <a:ext cx="28575" cy="4524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4805887" y="1812728"/>
              <a:ext cx="17812" cy="15431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4900565" y="1812728"/>
              <a:ext cx="16669" cy="15431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853512" y="1812728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4792837" y="1877498"/>
              <a:ext cx="17240" cy="1666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4913043" y="1877498"/>
              <a:ext cx="17240" cy="1666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853512" y="1877498"/>
              <a:ext cx="13049" cy="1666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4782741" y="1941220"/>
              <a:ext cx="17240" cy="15431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4924283" y="1941220"/>
              <a:ext cx="16097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853512" y="1941220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4773216" y="2017325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4934474" y="2017325"/>
              <a:ext cx="15431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853512" y="201732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4766072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4941523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4853512" y="2085143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4763119" y="2145817"/>
              <a:ext cx="14288" cy="15431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4946952" y="2145817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4853512" y="2145817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4760166" y="2213635"/>
              <a:ext cx="13049" cy="15431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4949905" y="2213635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853512" y="221363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4853512" y="2283834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0" name="Group 60"/>
          <p:cNvGrpSpPr/>
          <p:nvPr/>
        </p:nvGrpSpPr>
        <p:grpSpPr>
          <a:xfrm>
            <a:off x="6479524" y="1287233"/>
            <a:ext cx="2035112" cy="2035112"/>
            <a:chOff x="6479524" y="1287233"/>
            <a:chExt cx="2035112" cy="2035112"/>
          </a:xfrm>
        </p:grpSpPr>
        <p:sp>
          <p:nvSpPr>
            <p:cNvPr id="61" name="AutoShape 61"/>
            <p:cNvSpPr/>
            <p:nvPr/>
          </p:nvSpPr>
          <p:spPr>
            <a:xfrm flipH="1">
              <a:off x="6479524" y="1287233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Freeform 62"/>
            <p:cNvSpPr/>
            <p:nvPr/>
          </p:nvSpPr>
          <p:spPr>
            <a:xfrm>
              <a:off x="7181041" y="1888451"/>
              <a:ext cx="662750" cy="833056"/>
            </a:xfrm>
            <a:custGeom>
              <a:rect l="l" t="t" r="r" b="b"/>
              <a:pathLst>
                <a:path w="21600" h="2160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3" name="Group 63"/>
          <p:cNvGrpSpPr/>
          <p:nvPr/>
        </p:nvGrpSpPr>
        <p:grpSpPr>
          <a:xfrm>
            <a:off x="9103948" y="1287329"/>
            <a:ext cx="2035112" cy="2035112"/>
            <a:chOff x="9103948" y="1287329"/>
            <a:chExt cx="2035112" cy="2035112"/>
          </a:xfrm>
        </p:grpSpPr>
        <p:sp>
          <p:nvSpPr>
            <p:cNvPr id="64" name="AutoShape 64"/>
            <p:cNvSpPr/>
            <p:nvPr/>
          </p:nvSpPr>
          <p:spPr>
            <a:xfrm flipH="1">
              <a:off x="9103948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4">
                  <a:alpha val="100000"/>
                </a:schemeClr>
              </a:solidFill>
              <a:prstDash val="solid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9551051" y="2130196"/>
              <a:ext cx="1279493" cy="450056"/>
            </a:xfrm>
            <a:custGeom>
              <a:rect l="l" t="t" r="r" b="b"/>
              <a:pathLst>
                <a:path w="412" h="132">
                  <a:moveTo>
                    <a:pt x="412" y="15"/>
                  </a:moveTo>
                  <a:cubicBezTo>
                    <a:pt x="412" y="12"/>
                    <a:pt x="411" y="10"/>
                    <a:pt x="407" y="10"/>
                  </a:cubicBezTo>
                  <a:cubicBezTo>
                    <a:pt x="406" y="10"/>
                    <a:pt x="406" y="10"/>
                    <a:pt x="405" y="11"/>
                  </a:cubicBezTo>
                  <a:cubicBezTo>
                    <a:pt x="342" y="44"/>
                    <a:pt x="342" y="44"/>
                    <a:pt x="342" y="44"/>
                  </a:cubicBezTo>
                  <a:cubicBezTo>
                    <a:pt x="299" y="26"/>
                    <a:pt x="258" y="14"/>
                    <a:pt x="219" y="8"/>
                  </a:cubicBezTo>
                  <a:cubicBezTo>
                    <a:pt x="180" y="2"/>
                    <a:pt x="148" y="0"/>
                    <a:pt x="125" y="3"/>
                  </a:cubicBezTo>
                  <a:cubicBezTo>
                    <a:pt x="101" y="5"/>
                    <a:pt x="79" y="11"/>
                    <a:pt x="59" y="19"/>
                  </a:cubicBezTo>
                  <a:cubicBezTo>
                    <a:pt x="39" y="26"/>
                    <a:pt x="26" y="32"/>
                    <a:pt x="20" y="37"/>
                  </a:cubicBezTo>
                  <a:cubicBezTo>
                    <a:pt x="15" y="41"/>
                    <a:pt x="10" y="44"/>
                    <a:pt x="7" y="46"/>
                  </a:cubicBezTo>
                  <a:cubicBezTo>
                    <a:pt x="7" y="47"/>
                    <a:pt x="7" y="48"/>
                    <a:pt x="7" y="49"/>
                  </a:cubicBezTo>
                  <a:cubicBezTo>
                    <a:pt x="7" y="49"/>
                    <a:pt x="7" y="50"/>
                    <a:pt x="7" y="5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9" y="72"/>
                    <a:pt x="50" y="73"/>
                    <a:pt x="50" y="75"/>
                  </a:cubicBezTo>
                  <a:cubicBezTo>
                    <a:pt x="50" y="78"/>
                    <a:pt x="48" y="79"/>
                    <a:pt x="46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79"/>
                    <a:pt x="0" y="79"/>
                    <a:pt x="0" y="80"/>
                  </a:cubicBezTo>
                  <a:cubicBezTo>
                    <a:pt x="0" y="81"/>
                    <a:pt x="1" y="81"/>
                    <a:pt x="1" y="81"/>
                  </a:cubicBezTo>
                  <a:cubicBezTo>
                    <a:pt x="24" y="101"/>
                    <a:pt x="51" y="114"/>
                    <a:pt x="82" y="122"/>
                  </a:cubicBezTo>
                  <a:cubicBezTo>
                    <a:pt x="114" y="129"/>
                    <a:pt x="144" y="132"/>
                    <a:pt x="173" y="130"/>
                  </a:cubicBezTo>
                  <a:cubicBezTo>
                    <a:pt x="203" y="127"/>
                    <a:pt x="230" y="123"/>
                    <a:pt x="256" y="117"/>
                  </a:cubicBezTo>
                  <a:cubicBezTo>
                    <a:pt x="282" y="111"/>
                    <a:pt x="303" y="106"/>
                    <a:pt x="318" y="100"/>
                  </a:cubicBezTo>
                  <a:cubicBezTo>
                    <a:pt x="334" y="95"/>
                    <a:pt x="342" y="92"/>
                    <a:pt x="342" y="91"/>
                  </a:cubicBezTo>
                  <a:cubicBezTo>
                    <a:pt x="405" y="124"/>
                    <a:pt x="405" y="124"/>
                    <a:pt x="405" y="124"/>
                  </a:cubicBezTo>
                  <a:cubicBezTo>
                    <a:pt x="407" y="124"/>
                    <a:pt x="407" y="124"/>
                    <a:pt x="407" y="124"/>
                  </a:cubicBezTo>
                  <a:cubicBezTo>
                    <a:pt x="411" y="124"/>
                    <a:pt x="412" y="123"/>
                    <a:pt x="412" y="119"/>
                  </a:cubicBezTo>
                  <a:cubicBezTo>
                    <a:pt x="412" y="118"/>
                    <a:pt x="412" y="118"/>
                    <a:pt x="411" y="116"/>
                  </a:cubicBezTo>
                  <a:cubicBezTo>
                    <a:pt x="375" y="67"/>
                    <a:pt x="375" y="67"/>
                    <a:pt x="375" y="67"/>
                  </a:cubicBezTo>
                  <a:cubicBezTo>
                    <a:pt x="411" y="18"/>
                    <a:pt x="411" y="18"/>
                    <a:pt x="411" y="18"/>
                  </a:cubicBezTo>
                  <a:cubicBezTo>
                    <a:pt x="412" y="17"/>
                    <a:pt x="412" y="16"/>
                    <a:pt x="412" y="15"/>
                  </a:cubicBezTo>
                  <a:close/>
                  <a:moveTo>
                    <a:pt x="82" y="57"/>
                  </a:moveTo>
                  <a:cubicBezTo>
                    <a:pt x="79" y="60"/>
                    <a:pt x="76" y="61"/>
                    <a:pt x="72" y="61"/>
                  </a:cubicBezTo>
                  <a:cubicBezTo>
                    <a:pt x="68" y="61"/>
                    <a:pt x="64" y="60"/>
                    <a:pt x="61" y="57"/>
                  </a:cubicBezTo>
                  <a:cubicBezTo>
                    <a:pt x="58" y="54"/>
                    <a:pt x="57" y="50"/>
                    <a:pt x="57" y="45"/>
                  </a:cubicBezTo>
                  <a:cubicBezTo>
                    <a:pt x="57" y="41"/>
                    <a:pt x="58" y="37"/>
                    <a:pt x="61" y="34"/>
                  </a:cubicBezTo>
                  <a:cubicBezTo>
                    <a:pt x="64" y="31"/>
                    <a:pt x="68" y="29"/>
                    <a:pt x="72" y="29"/>
                  </a:cubicBezTo>
                  <a:cubicBezTo>
                    <a:pt x="76" y="29"/>
                    <a:pt x="79" y="31"/>
                    <a:pt x="82" y="34"/>
                  </a:cubicBezTo>
                  <a:cubicBezTo>
                    <a:pt x="85" y="37"/>
                    <a:pt x="87" y="41"/>
                    <a:pt x="87" y="45"/>
                  </a:cubicBezTo>
                  <a:cubicBezTo>
                    <a:pt x="87" y="50"/>
                    <a:pt x="85" y="54"/>
                    <a:pt x="82" y="57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1061323" y="2678169"/>
            <a:ext cx="653320" cy="651796"/>
            <a:chOff x="1061323" y="2678169"/>
            <a:chExt cx="653320" cy="651796"/>
          </a:xfrm>
        </p:grpSpPr>
        <p:sp>
          <p:nvSpPr>
            <p:cNvPr id="67" name="AutoShape 67"/>
            <p:cNvSpPr/>
            <p:nvPr/>
          </p:nvSpPr>
          <p:spPr>
            <a:xfrm flipH="1">
              <a:off x="1061323" y="2678169"/>
              <a:ext cx="653320" cy="65179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8" name="Group 68"/>
          <p:cNvGrpSpPr/>
          <p:nvPr/>
        </p:nvGrpSpPr>
        <p:grpSpPr>
          <a:xfrm>
            <a:off x="3695557" y="2678169"/>
            <a:ext cx="653320" cy="651796"/>
            <a:chOff x="3695557" y="2678169"/>
            <a:chExt cx="653320" cy="651796"/>
          </a:xfrm>
        </p:grpSpPr>
        <p:sp>
          <p:nvSpPr>
            <p:cNvPr id="69" name="AutoShape 69"/>
            <p:cNvSpPr/>
            <p:nvPr/>
          </p:nvSpPr>
          <p:spPr>
            <a:xfrm flipH="1">
              <a:off x="3695557" y="2678169"/>
              <a:ext cx="653320" cy="65179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0" name="Group 70"/>
          <p:cNvGrpSpPr/>
          <p:nvPr/>
        </p:nvGrpSpPr>
        <p:grpSpPr>
          <a:xfrm>
            <a:off x="6337221" y="2678169"/>
            <a:ext cx="653320" cy="651796"/>
            <a:chOff x="6337221" y="2678169"/>
            <a:chExt cx="653320" cy="651796"/>
          </a:xfrm>
        </p:grpSpPr>
        <p:sp>
          <p:nvSpPr>
            <p:cNvPr id="71" name="AutoShape 71"/>
            <p:cNvSpPr/>
            <p:nvPr/>
          </p:nvSpPr>
          <p:spPr>
            <a:xfrm flipH="1">
              <a:off x="6337221" y="2678169"/>
              <a:ext cx="653320" cy="651796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8962406" y="2678169"/>
            <a:ext cx="651796" cy="651796"/>
            <a:chOff x="8962406" y="2678169"/>
            <a:chExt cx="651796" cy="651796"/>
          </a:xfrm>
        </p:grpSpPr>
        <p:sp>
          <p:nvSpPr>
            <p:cNvPr id="73" name="AutoShape 73"/>
            <p:cNvSpPr/>
            <p:nvPr/>
          </p:nvSpPr>
          <p:spPr>
            <a:xfrm flipH="1">
              <a:off x="8962406" y="2678169"/>
              <a:ext cx="651796" cy="651796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4" name="TextBox 74"/>
          <p:cNvSpPr txBox="1"/>
          <p:nvPr/>
        </p:nvSpPr>
        <p:spPr>
          <a:xfrm>
            <a:off x="948881" y="2735700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3592640" y="2745225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6234303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8858727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94888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应急预案理论知识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3582734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应急技能操作培训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622411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模拟演练与案例分析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8848535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心理疏导与压力管理</a:t>
            </a:r>
          </a:p>
        </p:txBody>
      </p:sp>
      <p:grpSp>
        <p:nvGrpSpPr>
          <p:cNvPr id="82" name="Group 8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3" name="AutoShape 8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AutoShape 9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AutoShape 9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AutoShape 10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TextBox 10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培训内容与安排</a:t>
              </a:r>
            </a:p>
          </p:txBody>
        </p:sp>
      </p:grpSp>
      <p:sp>
        <p:nvSpPr>
          <p:cNvPr id="104" name="TextBox 104"/>
          <p:cNvSpPr txBox="1"/>
          <p:nvPr/>
        </p:nvSpPr>
        <p:spPr>
          <a:xfrm>
            <a:off x="6257058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组织护理人员进行模拟演练，提高实际操作能力；同时结合案例分析，总结经验教训，不断完善应急预案。</a:t>
            </a:r>
          </a:p>
        </p:txBody>
      </p:sp>
      <p:sp>
        <p:nvSpPr>
          <p:cNvPr id="105" name="TextBox 105"/>
          <p:cNvSpPr txBox="1"/>
          <p:nvPr/>
        </p:nvSpPr>
        <p:spPr>
          <a:xfrm>
            <a:off x="3600742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针对不同类型的突发事件，进行应急技能操作培训，如心肺复苏、止血包扎、伤员搬运等。</a:t>
            </a:r>
          </a:p>
        </p:txBody>
      </p:sp>
      <p:sp>
        <p:nvSpPr>
          <p:cNvPr id="106" name="TextBox 106"/>
          <p:cNvSpPr txBox="1"/>
          <p:nvPr/>
        </p:nvSpPr>
        <p:spPr>
          <a:xfrm>
            <a:off x="944426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包括突发事件的定义、分类、特点等基础知识，以及应急预案的制定原则、内容和实施步骤等。</a:t>
            </a:r>
          </a:p>
        </p:txBody>
      </p:sp>
      <p:sp>
        <p:nvSpPr>
          <p:cNvPr id="107" name="TextBox 107"/>
          <p:cNvSpPr txBox="1"/>
          <p:nvPr/>
        </p:nvSpPr>
        <p:spPr>
          <a:xfrm>
            <a:off x="8913375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针对护理人员可能面临的心理压力和情绪困扰，进行心理疏导和压力管理培训，帮助其保持心理健康和良好的工作状态。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儿童心理特点及心理疏导技巧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739" r="18739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989" r="16989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0601" r="20601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822" r="18822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儿童心理发展特点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儿童感知觉逐渐敏锐，对周围环境和事物产生浓厚兴趣。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儿童认知能力不断提高，开始理解简单概念、判断和推理。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儿童情感丰富且易变，情绪表达直接、外露。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儿童逐渐融入社会，学会与人交往、合作和分享。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感知觉发展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认知发展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情感发展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社会性发展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分离焦虑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社交恐惧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学习困难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行为问题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儿童常见心理问题及表现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7258" r="17258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20766" r="20766"/>
          <a:stretch>
            <a:fillRect/>
          </a:stretch>
        </p:blipFill>
        <p:spPr>
          <a:xfrm>
            <a:off x="6248978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381" r="16381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表现为与亲人分离时出现过度焦虑、不安和哭闹。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在社交场合表现出紧张、害怕和回避行为。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学习成绩落后于同龄儿童，伴有注意力不集中、记忆力减退等问题。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如攻击行为、多动症、自闭症等，影响儿童正常生活和人际交往。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1423988"/>
            <a:ext cx="6085713" cy="1369790"/>
            <a:chOff x="454963" y="1423988"/>
            <a:chExt cx="6085713" cy="1369790"/>
          </a:xfrm>
        </p:grpSpPr>
        <p:sp>
          <p:nvSpPr>
            <p:cNvPr id="3" name="Freeform 3"/>
            <p:cNvSpPr/>
            <p:nvPr/>
          </p:nvSpPr>
          <p:spPr>
            <a:xfrm>
              <a:off x="1412320" y="1423988"/>
              <a:ext cx="737616" cy="1369790"/>
            </a:xfrm>
            <a:custGeom>
              <a:rect l="l" t="t" r="r" b="b"/>
              <a:pathLst>
                <a:path w="325" h="603">
                  <a:moveTo>
                    <a:pt x="0" y="0"/>
                  </a:moveTo>
                  <a:lnTo>
                    <a:pt x="325" y="316"/>
                  </a:lnTo>
                  <a:lnTo>
                    <a:pt x="325" y="603"/>
                  </a:lnTo>
                  <a:lnTo>
                    <a:pt x="0" y="3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64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454963" y="1423988"/>
              <a:ext cx="957358" cy="90163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2149841" y="2141982"/>
              <a:ext cx="4390835" cy="651796"/>
            </a:xfrm>
            <a:custGeom>
              <a:rect l="l" t="t" r="r" b="b"/>
              <a:pathLst>
                <a:path w="1931" h="287">
                  <a:moveTo>
                    <a:pt x="0" y="0"/>
                  </a:moveTo>
                  <a:lnTo>
                    <a:pt x="1831" y="0"/>
                  </a:lnTo>
                  <a:lnTo>
                    <a:pt x="1932" y="144"/>
                  </a:lnTo>
                  <a:lnTo>
                    <a:pt x="1831" y="287"/>
                  </a:lnTo>
                  <a:lnTo>
                    <a:pt x="0" y="2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689754" y="1679924"/>
            <a:ext cx="541020" cy="413385"/>
            <a:chOff x="689754" y="1679924"/>
            <a:chExt cx="541020" cy="413385"/>
          </a:xfrm>
        </p:grpSpPr>
        <p:sp>
          <p:nvSpPr>
            <p:cNvPr id="7" name="TextBox 7"/>
            <p:cNvSpPr txBox="1"/>
            <p:nvPr/>
          </p:nvSpPr>
          <p:spPr>
            <a:xfrm>
              <a:off x="689754" y="1679924"/>
              <a:ext cx="541020" cy="413385"/>
            </a:xfrm>
            <a:prstGeom prst="rect">
              <a:avLst/>
            </a:prstGeom>
          </p:spPr>
          <p:txBody>
            <a:bodyPr vert="horz" wrap="square" lIns="60960" tIns="30480" rIns="60960" bIns="3048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2400">
                  <a:solidFill>
                    <a:schemeClr val="l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54963" y="2325624"/>
            <a:ext cx="6085713" cy="1131951"/>
            <a:chOff x="454963" y="2325624"/>
            <a:chExt cx="6085713" cy="1131951"/>
          </a:xfrm>
        </p:grpSpPr>
        <p:sp>
          <p:nvSpPr>
            <p:cNvPr id="9" name="Freeform 9"/>
            <p:cNvSpPr/>
            <p:nvPr/>
          </p:nvSpPr>
          <p:spPr>
            <a:xfrm>
              <a:off x="1412320" y="2325624"/>
              <a:ext cx="737616" cy="1131951"/>
            </a:xfrm>
            <a:custGeom>
              <a:rect l="l" t="t" r="r" b="b"/>
              <a:pathLst>
                <a:path w="325" h="498">
                  <a:moveTo>
                    <a:pt x="0" y="0"/>
                  </a:moveTo>
                  <a:lnTo>
                    <a:pt x="325" y="206"/>
                  </a:lnTo>
                  <a:lnTo>
                    <a:pt x="325" y="498"/>
                  </a:lnTo>
                  <a:lnTo>
                    <a:pt x="0" y="3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  <a:alpha val="64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454963" y="2325624"/>
              <a:ext cx="957358" cy="904685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149841" y="2793778"/>
              <a:ext cx="4390835" cy="663797"/>
            </a:xfrm>
            <a:custGeom>
              <a:rect l="l" t="t" r="r" b="b"/>
              <a:pathLst>
                <a:path w="1931" h="292">
                  <a:moveTo>
                    <a:pt x="0" y="0"/>
                  </a:moveTo>
                  <a:lnTo>
                    <a:pt x="1831" y="0"/>
                  </a:lnTo>
                  <a:lnTo>
                    <a:pt x="1932" y="149"/>
                  </a:lnTo>
                  <a:lnTo>
                    <a:pt x="1831" y="292"/>
                  </a:lnTo>
                  <a:lnTo>
                    <a:pt x="0" y="2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TextBox 12"/>
            <p:cNvSpPr txBox="1"/>
            <p:nvPr/>
          </p:nvSpPr>
          <p:spPr>
            <a:xfrm>
              <a:off x="646129" y="2549938"/>
              <a:ext cx="541020" cy="413385"/>
            </a:xfrm>
            <a:prstGeom prst="rect">
              <a:avLst/>
            </a:prstGeom>
          </p:spPr>
          <p:txBody>
            <a:bodyPr vert="horz" wrap="square" lIns="60960" tIns="30480" rIns="60960" bIns="3048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2400">
                  <a:solidFill>
                    <a:schemeClr val="l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454963" y="3230309"/>
            <a:ext cx="6085713" cy="903160"/>
            <a:chOff x="454963" y="3230309"/>
            <a:chExt cx="6085713" cy="903160"/>
          </a:xfrm>
        </p:grpSpPr>
        <p:sp>
          <p:nvSpPr>
            <p:cNvPr id="14" name="Freeform 14"/>
            <p:cNvSpPr/>
            <p:nvPr/>
          </p:nvSpPr>
          <p:spPr>
            <a:xfrm>
              <a:off x="1412320" y="3230309"/>
              <a:ext cx="737616" cy="903160"/>
            </a:xfrm>
            <a:custGeom>
              <a:rect l="l" t="t" r="r" b="b"/>
              <a:pathLst>
                <a:path w="325" h="397">
                  <a:moveTo>
                    <a:pt x="0" y="0"/>
                  </a:moveTo>
                  <a:lnTo>
                    <a:pt x="325" y="100"/>
                  </a:lnTo>
                  <a:lnTo>
                    <a:pt x="325" y="397"/>
                  </a:lnTo>
                  <a:lnTo>
                    <a:pt x="0" y="3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64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3230309"/>
              <a:ext cx="957358" cy="903160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2149841" y="3457575"/>
              <a:ext cx="4390835" cy="675894"/>
            </a:xfrm>
            <a:custGeom>
              <a:rect l="l" t="t" r="r" b="b"/>
              <a:pathLst>
                <a:path w="1931" h="293">
                  <a:moveTo>
                    <a:pt x="0" y="0"/>
                  </a:moveTo>
                  <a:lnTo>
                    <a:pt x="1831" y="0"/>
                  </a:lnTo>
                  <a:lnTo>
                    <a:pt x="1932" y="149"/>
                  </a:lnTo>
                  <a:lnTo>
                    <a:pt x="1831" y="293"/>
                  </a:lnTo>
                  <a:lnTo>
                    <a:pt x="0" y="2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TextBox 17"/>
            <p:cNvSpPr txBox="1"/>
            <p:nvPr/>
          </p:nvSpPr>
          <p:spPr>
            <a:xfrm>
              <a:off x="646129" y="3438049"/>
              <a:ext cx="541020" cy="413385"/>
            </a:xfrm>
            <a:prstGeom prst="rect">
              <a:avLst/>
            </a:prstGeom>
          </p:spPr>
          <p:txBody>
            <a:bodyPr vert="horz" wrap="square" lIns="60960" tIns="30480" rIns="60960" bIns="3048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2400">
                  <a:solidFill>
                    <a:schemeClr val="l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4133469"/>
            <a:ext cx="6085713" cy="892588"/>
            <a:chOff x="454963" y="4133469"/>
            <a:chExt cx="6085713" cy="892588"/>
          </a:xfrm>
        </p:grpSpPr>
        <p:sp>
          <p:nvSpPr>
            <p:cNvPr id="19" name="Freeform 19"/>
            <p:cNvSpPr/>
            <p:nvPr/>
          </p:nvSpPr>
          <p:spPr>
            <a:xfrm>
              <a:off x="1412320" y="4133469"/>
              <a:ext cx="737616" cy="892588"/>
            </a:xfrm>
            <a:custGeom>
              <a:rect l="l" t="t" r="r" b="b"/>
              <a:pathLst>
                <a:path w="325" h="393">
                  <a:moveTo>
                    <a:pt x="0" y="393"/>
                  </a:moveTo>
                  <a:lnTo>
                    <a:pt x="325" y="293"/>
                  </a:lnTo>
                  <a:lnTo>
                    <a:pt x="325" y="0"/>
                  </a:lnTo>
                  <a:lnTo>
                    <a:pt x="0" y="0"/>
                  </a:lnTo>
                  <a:lnTo>
                    <a:pt x="0" y="393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  <a:alpha val="64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133469"/>
              <a:ext cx="957358" cy="892588"/>
            </a:xfrm>
            <a:prstGeom prst="rect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2149841" y="4133469"/>
              <a:ext cx="4390835" cy="665321"/>
            </a:xfrm>
            <a:custGeom>
              <a:rect l="l" t="t" r="r" b="b"/>
              <a:pathLst>
                <a:path w="1931" h="288">
                  <a:moveTo>
                    <a:pt x="0" y="288"/>
                  </a:moveTo>
                  <a:lnTo>
                    <a:pt x="1831" y="288"/>
                  </a:lnTo>
                  <a:lnTo>
                    <a:pt x="1932" y="144"/>
                  </a:lnTo>
                  <a:lnTo>
                    <a:pt x="1831" y="0"/>
                  </a:lnTo>
                  <a:lnTo>
                    <a:pt x="0" y="0"/>
                  </a:lnTo>
                  <a:lnTo>
                    <a:pt x="0" y="288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TextBox 22"/>
            <p:cNvSpPr txBox="1"/>
            <p:nvPr/>
          </p:nvSpPr>
          <p:spPr>
            <a:xfrm>
              <a:off x="661179" y="4335209"/>
              <a:ext cx="541020" cy="413385"/>
            </a:xfrm>
            <a:prstGeom prst="rect">
              <a:avLst/>
            </a:prstGeom>
          </p:spPr>
          <p:txBody>
            <a:bodyPr vert="horz" wrap="square" lIns="60960" tIns="30480" rIns="60960" bIns="3048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2400">
                  <a:solidFill>
                    <a:schemeClr val="l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4797266"/>
            <a:ext cx="6085713" cy="1133476"/>
            <a:chOff x="454963" y="4797266"/>
            <a:chExt cx="6085713" cy="1133476"/>
          </a:xfrm>
        </p:grpSpPr>
        <p:sp>
          <p:nvSpPr>
            <p:cNvPr id="24" name="Freeform 24"/>
            <p:cNvSpPr/>
            <p:nvPr/>
          </p:nvSpPr>
          <p:spPr>
            <a:xfrm>
              <a:off x="1412320" y="4797266"/>
              <a:ext cx="737616" cy="1133475"/>
            </a:xfrm>
            <a:custGeom>
              <a:rect l="l" t="t" r="r" b="b"/>
              <a:pathLst>
                <a:path w="325" h="498">
                  <a:moveTo>
                    <a:pt x="0" y="498"/>
                  </a:moveTo>
                  <a:lnTo>
                    <a:pt x="325" y="292"/>
                  </a:lnTo>
                  <a:lnTo>
                    <a:pt x="325" y="0"/>
                  </a:lnTo>
                  <a:lnTo>
                    <a:pt x="0" y="100"/>
                  </a:lnTo>
                  <a:lnTo>
                    <a:pt x="0" y="498"/>
                  </a:lnTo>
                  <a:close/>
                </a:path>
              </a:pathLst>
            </a:custGeom>
            <a:solidFill>
              <a:schemeClr val="accent5">
                <a:alpha val="64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026057"/>
              <a:ext cx="957358" cy="904685"/>
            </a:xfrm>
            <a:prstGeom prst="rect">
              <a:avLst/>
            </a:prstGeom>
            <a:solidFill>
              <a:schemeClr val="accent5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2149841" y="4797266"/>
              <a:ext cx="4390835" cy="663797"/>
            </a:xfrm>
            <a:custGeom>
              <a:rect l="l" t="t" r="r" b="b"/>
              <a:pathLst>
                <a:path w="1931" h="292">
                  <a:moveTo>
                    <a:pt x="0" y="292"/>
                  </a:moveTo>
                  <a:lnTo>
                    <a:pt x="1831" y="292"/>
                  </a:lnTo>
                  <a:lnTo>
                    <a:pt x="1932" y="143"/>
                  </a:lnTo>
                  <a:lnTo>
                    <a:pt x="1831" y="0"/>
                  </a:lnTo>
                  <a:lnTo>
                    <a:pt x="0" y="0"/>
                  </a:lnTo>
                  <a:lnTo>
                    <a:pt x="0" y="292"/>
                  </a:lnTo>
                  <a:close/>
                </a:path>
              </a:pathLst>
            </a:custGeom>
            <a:solidFill>
              <a:schemeClr val="accent5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661179" y="5275992"/>
              <a:ext cx="541020" cy="413385"/>
            </a:xfrm>
            <a:prstGeom prst="rect">
              <a:avLst/>
            </a:prstGeom>
          </p:spPr>
          <p:txBody>
            <a:bodyPr vert="horz" wrap="square" lIns="60960" tIns="30480" rIns="60960" bIns="3048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2400">
                  <a:solidFill>
                    <a:schemeClr val="l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05</a:t>
              </a:r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2398926" y="2234517"/>
            <a:ext cx="3697074" cy="48015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建立信任关系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2398926" y="2891599"/>
            <a:ext cx="3695700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倾听与理解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2398926" y="3562160"/>
            <a:ext cx="3695700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情绪调节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2398926" y="4213114"/>
            <a:ext cx="3695700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认知重构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2398926" y="4897279"/>
            <a:ext cx="3695700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家庭参与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6833989" y="2108883"/>
            <a:ext cx="4716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与儿童建立信任关系，使其感受到关爱和支持。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6831121" y="2771823"/>
            <a:ext cx="4719647" cy="6629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耐心倾听儿童的诉说，理解其情感和需求。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831121" y="3435620"/>
            <a:ext cx="4714875" cy="6629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教授儿童情绪调节技巧，如深呼吸、放松训练等。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6831121" y="4111514"/>
            <a:ext cx="4714875" cy="6629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帮助儿童调整不合理认知，建立积极心态和自信心。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831121" y="4776835"/>
            <a:ext cx="4714875" cy="6629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鼓励家长参与儿童心理疏导过程，提供家庭支持和教育指导。</a:t>
            </a:r>
          </a:p>
        </p:txBody>
      </p:sp>
      <p:grpSp>
        <p:nvGrpSpPr>
          <p:cNvPr id="38" name="Group 3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9" name="AutoShape 3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TextBox 5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儿童心理疏导方法与技巧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特殊人群心理特点及心理疏导技巧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特殊人群定义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特殊人群分类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特殊人群定义及分类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指由于年龄、身体状况、社会地位等原因，在心理、生理、社会适应等方面存在特殊需求的人群。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包括儿童、青少年、老年人、残疾人、孕产妇、慢性病患者等。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焦虑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抑郁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恐惧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行为问题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特殊人群常见心理问题及表现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表现为紧张不安、担心害怕，常常伴有失眠、食欲不振等症状。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表现为对特定事物或情境的过度害怕，常常伴有回避行为。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表现为情绪低落、缺乏活力、兴趣丧失，常常伴有自责、无助感等症状。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表现为攻击行为、自伤行为、退缩行为等。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https://d.book118.com/856013054022010042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2024-09-09T09:24:50.807</cp:lastPrinted>
  <dcterms:created xsi:type="dcterms:W3CDTF">2024-09-09T01:24:50Z</dcterms:created>
  <dcterms:modified xsi:type="dcterms:W3CDTF">2024-09-09T01:24:53Z</dcterms:modified>
</cp:coreProperties>
</file>