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IMVGBJ+IVWNRP+MicrosoftYaHei"/>
      <p:regular r:id="rId16"/>
    </p:embeddedFont>
    <p:embeddedFont>
      <p:font typeface="OVUBCS+MS-UIGothic"/>
      <p:regular r:id="rId17"/>
    </p:embeddedFont>
    <p:embeddedFont>
      <p:font typeface="FJAPRV+IHIHSD+ArialMT"/>
      <p:regular r:id="rId18"/>
    </p:embeddedFont>
    <p:embeddedFont>
      <p:font typeface="HNUHJS+UBUMCP+MicrosoftYaHei-Bold"/>
      <p:regular r:id="rId19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A3AB78-3682-4110-AF8D-A9E8206004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84D481-8AB4-4CC2-AEDB-2E6E3D4138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3E5152-BAF8-4A0B-9D7B-A0F022529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E5A91A-87FC-4693-83F4-D114C05EBC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B2D433-9738-4385-AA43-314E045F77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AFED76-198D-4E2C-B77F-C4FE9F904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F79BA1-C30D-4AA2-BD41-3F0F21519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827DEB-A3B0-4391-8AB1-AD20F1FE4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850895-E32A-4103-8C38-1490B700D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9C5EB-2D4B-4C33-BB6C-A08626E21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1A6F86-EC0A-402C-BE80-6F77CF865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053241132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902950" y="380305"/>
            <a:ext cx="1098202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FFFFB3"/>
                </a:solidFill>
                <a:latin typeface="IMVGBJ+IVWNRP+MicrosoftYaHei"/>
                <a:cs typeface="IMVGBJ+IVWNRP+MicrosoftYaHei"/>
              </a:rPr>
              <a:t>REPORTING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33340" y="1612259"/>
            <a:ext cx="2348238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 spc="15">
                <a:solidFill>
                  <a:srgbClr val="FFFFB3"/>
                </a:solidFill>
                <a:latin typeface="IMVGBJ+IVWNRP+MicrosoftYaHei"/>
                <a:cs typeface="IMVGBJ+IVWNRP+MicrosoftYaHei"/>
              </a:rPr>
              <a:t>2023</a:t>
            </a:r>
            <a:r>
              <a:rPr sz="1400">
                <a:solidFill>
                  <a:srgbClr val="FFFFB3"/>
                </a:solidFill>
                <a:latin typeface="IMVGBJ+IVWNRP+MicrosoftYaHei"/>
                <a:cs typeface="IMVGBJ+IVWNRP+MicrosoftYaHei"/>
              </a:rPr>
              <a:t> </a:t>
            </a:r>
            <a:r>
              <a:rPr sz="1400" spc="20">
                <a:solidFill>
                  <a:srgbClr val="FFFFB3"/>
                </a:solidFill>
                <a:latin typeface="IMVGBJ+IVWNRP+MicrosoftYaHei"/>
                <a:cs typeface="IMVGBJ+IVWNRP+MicrosoftYaHei"/>
              </a:rPr>
              <a:t>WORK</a:t>
            </a:r>
            <a:r>
              <a:rPr sz="1400">
                <a:solidFill>
                  <a:srgbClr val="FFFFB3"/>
                </a:solidFill>
                <a:latin typeface="IMVGBJ+IVWNRP+MicrosoftYaHei"/>
                <a:cs typeface="IMVGBJ+IVWNRP+MicrosoftYaHei"/>
              </a:rPr>
              <a:t> </a:t>
            </a:r>
            <a:r>
              <a:rPr sz="1400" spc="20">
                <a:solidFill>
                  <a:srgbClr val="FFFFB3"/>
                </a:solidFill>
                <a:latin typeface="IMVGBJ+IVWNRP+MicrosoftYaHei"/>
                <a:cs typeface="IMVGBJ+IVWNRP+MicrosoftYaHei"/>
              </a:rPr>
              <a:t>SUMMARY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67075" y="2388120"/>
            <a:ext cx="6600825" cy="3382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FFFFB3"/>
                </a:solidFill>
                <a:latin typeface="OVUBCS+MS-UIGothic"/>
                <a:cs typeface="OVUBCS+MS-UIGothic"/>
              </a:rPr>
              <a:t>城市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轨</a:t>
            </a:r>
            <a:r>
              <a:rPr sz="4950">
                <a:solidFill>
                  <a:srgbClr val="FFFFB3"/>
                </a:solidFill>
                <a:latin typeface="OVUBCS+MS-UIGothic"/>
                <a:cs typeface="OVUBCS+MS-UIGothic"/>
              </a:rPr>
              <a:t>道交通行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车组</a:t>
            </a:r>
          </a:p>
          <a:p>
            <a:pPr marL="0" marR="0">
              <a:lnSpc>
                <a:spcPts val="4950"/>
              </a:lnSpc>
              <a:spcBef>
                <a:spcPts val="2179"/>
              </a:spcBef>
              <a:spcAft>
                <a:spcPct val="0"/>
              </a:spcAft>
            </a:pP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织单</a:t>
            </a:r>
            <a:r>
              <a:rPr sz="4950">
                <a:solidFill>
                  <a:srgbClr val="FFFFB3"/>
                </a:solidFill>
                <a:latin typeface="OVUBCS+MS-UIGothic"/>
                <a:cs typeface="OVUBCS+MS-UIGothic"/>
              </a:rPr>
              <a:t>元列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车</a:t>
            </a:r>
            <a:r>
              <a:rPr sz="4950">
                <a:solidFill>
                  <a:srgbClr val="FFFFB3"/>
                </a:solidFill>
                <a:latin typeface="OVUBCS+MS-UIGothic"/>
                <a:cs typeface="OVUBCS+MS-UIGothic"/>
              </a:rPr>
              <a:t>开行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计</a:t>
            </a:r>
            <a:r>
              <a:rPr sz="4950">
                <a:solidFill>
                  <a:srgbClr val="FFFFB3"/>
                </a:solidFill>
                <a:latin typeface="OVUBCS+MS-UIGothic"/>
                <a:cs typeface="OVUBCS+MS-UIGothic"/>
              </a:rPr>
              <a:t>划</a:t>
            </a:r>
          </a:p>
          <a:p>
            <a:pPr marL="628650" marR="0">
              <a:lnSpc>
                <a:spcPts val="4950"/>
              </a:lnSpc>
              <a:spcBef>
                <a:spcPts val="2130"/>
              </a:spcBef>
              <a:spcAft>
                <a:spcPct val="0"/>
              </a:spcAft>
            </a:pPr>
            <a:r>
              <a:rPr sz="4950">
                <a:solidFill>
                  <a:srgbClr val="FFFFB3"/>
                </a:solidFill>
                <a:latin typeface="OVUBCS+MS-UIGothic"/>
                <a:cs typeface="OVUBCS+MS-UIGothic"/>
              </a:rPr>
              <a:t>与运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输</a:t>
            </a:r>
            <a:r>
              <a:rPr sz="4950">
                <a:solidFill>
                  <a:srgbClr val="FFFFB3"/>
                </a:solidFill>
                <a:latin typeface="OVUBCS+MS-UIGothic"/>
                <a:cs typeface="OVUBCS+MS-UIGothic"/>
              </a:rPr>
              <a:t>能力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FFFFB3"/>
                </a:solidFill>
                <a:latin typeface="OVUBCS+MS-UIGothic"/>
                <a:cs typeface="OVUBCS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09515" y="2473515"/>
            <a:ext cx="4439861" cy="1808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FJAPRV+IHIHSD+ArialMT"/>
                <a:cs typeface="FJAPRV+IHIHSD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OVUBCS+MS-UIGothic"/>
                <a:cs typeface="OVUBCS+MS-UIGothic"/>
              </a:rPr>
              <a:t>城市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轨</a:t>
            </a:r>
            <a:r>
              <a:rPr sz="2400">
                <a:solidFill>
                  <a:srgbClr val="EB554D"/>
                </a:solidFill>
                <a:latin typeface="OVUBCS+MS-UIGothic"/>
                <a:cs typeface="OVUBCS+MS-UIGothic"/>
              </a:rPr>
              <a:t>道交通概述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FJAPRV+IHIHSD+ArialMT"/>
                <a:cs typeface="FJAPRV+IHIHSD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OVUBCS+MS-UIGothic"/>
                <a:cs typeface="OVUBCS+MS-UIGothic"/>
              </a:rPr>
              <a:t>城市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轨</a:t>
            </a:r>
            <a:r>
              <a:rPr sz="2400">
                <a:solidFill>
                  <a:srgbClr val="EB554D"/>
                </a:solidFill>
                <a:latin typeface="OVUBCS+MS-UIGothic"/>
                <a:cs typeface="OVUBCS+MS-UIGothic"/>
              </a:rPr>
              <a:t>道交通行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车组织单</a:t>
            </a:r>
            <a:r>
              <a:rPr sz="2400">
                <a:solidFill>
                  <a:srgbClr val="EB554D"/>
                </a:solidFill>
                <a:latin typeface="OVUBCS+MS-UIGothic"/>
                <a:cs typeface="OVUBCS+MS-UIGothic"/>
              </a:rPr>
              <a:t>元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FJAPRV+IHIHSD+ArialMT"/>
                <a:cs typeface="FJAPRV+IHIHSD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OVUBCS+MS-UIGothic"/>
                <a:cs typeface="OVUBCS+MS-UIGothic"/>
              </a:rPr>
              <a:t>列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车</a:t>
            </a:r>
            <a:r>
              <a:rPr sz="2400">
                <a:solidFill>
                  <a:srgbClr val="EB554D"/>
                </a:solidFill>
                <a:latin typeface="OVUBCS+MS-UIGothic"/>
                <a:cs typeface="OVUBCS+MS-UIGothic"/>
              </a:rPr>
              <a:t>开行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计</a:t>
            </a:r>
            <a:r>
              <a:rPr sz="2400">
                <a:solidFill>
                  <a:srgbClr val="EB554D"/>
                </a:solidFill>
                <a:latin typeface="OVUBCS+MS-UIGothic"/>
                <a:cs typeface="OVUBCS+MS-UIGothic"/>
              </a:rPr>
              <a:t>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46985" y="3871956"/>
            <a:ext cx="1334095" cy="435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EB554D"/>
                </a:solidFill>
                <a:latin typeface="HNUHJS+UBUMCP+MicrosoftYaHei-Bold"/>
                <a:cs typeface="HNUHJS+UBUMCP+MicrosoftYaHei-Bold"/>
              </a:rPr>
              <a:t>CATALOGUE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09515" y="4009580"/>
            <a:ext cx="2490510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FJAPRV+IHIHSD+ArialMT"/>
                <a:cs typeface="FJAPRV+IHIHSD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OVUBCS+MS-UIGothic"/>
                <a:cs typeface="OVUBCS+MS-UIGothic"/>
              </a:rPr>
              <a:t>运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输</a:t>
            </a:r>
            <a:r>
              <a:rPr sz="2400">
                <a:solidFill>
                  <a:srgbClr val="EB554D"/>
                </a:solidFill>
                <a:latin typeface="OVUBCS+MS-UIGothic"/>
                <a:cs typeface="OVUBCS+MS-UIGothic"/>
              </a:rPr>
              <a:t>能力分析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09515" y="452139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FJAPRV+IHIHSD+ArialMT"/>
                <a:cs typeface="FJAPRV+IHIHSD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OVUBCS+MS-UIGothic"/>
                <a:cs typeface="OVUBCS+MS-UIGothic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0165" y="1473449"/>
            <a:ext cx="238413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EB554D"/>
                </a:solidFill>
                <a:latin typeface="HNUHJS+UBUMCP+MicrosoftYaHei-Bold"/>
                <a:cs typeface="HNUHJS+UBUMCP+MicrosoftYaHei-Bold"/>
              </a:rPr>
              <a:t>PART</a:t>
            </a:r>
            <a:r>
              <a:rPr sz="3300" spc="-90">
                <a:solidFill>
                  <a:srgbClr val="EB554D"/>
                </a:solidFill>
                <a:latin typeface="HNUHJS+UBUMCP+MicrosoftYaHei-Bold"/>
                <a:cs typeface="HNUHJS+UBUMCP+MicrosoftYaHei-Bold"/>
              </a:rPr>
              <a:t> </a:t>
            </a:r>
            <a:r>
              <a:rPr sz="3300">
                <a:solidFill>
                  <a:srgbClr val="EB554D"/>
                </a:solidFill>
                <a:latin typeface="HNUHJS+UBUMCP+MicrosoftYaHei-Bold"/>
                <a:cs typeface="HNUHJS+UBUMCP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10000" y="3195296"/>
            <a:ext cx="5429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OVUBCS+MS-UIGothic"/>
                <a:cs typeface="OVUBCS+MS-UIGothic"/>
              </a:rPr>
              <a:t>城市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轨</a:t>
            </a:r>
            <a:r>
              <a:rPr sz="4500">
                <a:solidFill>
                  <a:srgbClr val="EB554D"/>
                </a:solidFill>
                <a:latin typeface="OVUBCS+MS-UIGothic"/>
                <a:cs typeface="OVUBCS+MS-UIGothic"/>
              </a:rPr>
              <a:t>道交通概述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城市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轨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道交通的定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44000" y="2004055"/>
            <a:ext cx="18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城市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轨</a:t>
            </a: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道交通定</a:t>
            </a:r>
            <a:r>
              <a:rPr sz="1550">
                <a:solidFill>
                  <a:srgbClr val="EB554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城市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轨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道交通是指以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轨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道运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97569" y="2866878"/>
            <a:ext cx="3088444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主要特征的城市公共交通系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144000" y="4147815"/>
            <a:ext cx="18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城市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轨</a:t>
            </a: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道交通特点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497569" y="466138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具有运量大、速度快、安全可靠、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准点舒适、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保等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点，是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城市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综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合交通体系的重要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成部分。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城市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轨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道交通的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展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HNUHJS+UBUMCP+MicrosoftYaHei-Bold"/>
                <a:cs typeface="HNUHJS+UBUMCP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HNUHJS+UBUMCP+MicrosoftYaHei-Bold"/>
                <a:cs typeface="HNUHJS+UBUMCP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HNUHJS+UBUMCP+MicrosoftYaHei-Bold"/>
                <a:cs typeface="HNUHJS+UBUMCP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OVUBCS+MS-UIGothic"/>
                <a:cs typeface="OVUBCS+MS-UIGothic"/>
              </a:rPr>
              <a:t>初始</a:t>
            </a: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EB554D"/>
                </a:solidFill>
                <a:latin typeface="OVUBCS+MS-UIGothic"/>
                <a:cs typeface="OVUBCS+MS-UIGothic"/>
              </a:rPr>
              <a:t>段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EB554D"/>
                </a:solidFill>
                <a:latin typeface="SimSun"/>
                <a:cs typeface="SimSun"/>
              </a:rPr>
              <a:t>发</a:t>
            </a:r>
            <a:r>
              <a:rPr sz="2000" spc="25">
                <a:solidFill>
                  <a:srgbClr val="EB554D"/>
                </a:solidFill>
                <a:latin typeface="OVUBCS+MS-UIGothic"/>
                <a:cs typeface="OVUBCS+MS-UIGothic"/>
              </a:rPr>
              <a:t>展</a:t>
            </a: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EB554D"/>
                </a:solidFill>
                <a:latin typeface="OVUBCS+MS-UIGothic"/>
                <a:cs typeface="OVUBCS+MS-UIGothic"/>
              </a:rPr>
              <a:t>段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OVUBCS+MS-UIGothic"/>
                <a:cs typeface="OVUBCS+MS-UIGothic"/>
              </a:rPr>
              <a:t>成熟</a:t>
            </a: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EB554D"/>
                </a:solidFill>
                <a:latin typeface="OVUBCS+MS-UIGothic"/>
                <a:cs typeface="OVUBCS+MS-UIGothic"/>
              </a:rPr>
              <a:t>段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374115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VGBJ+IVWNRP+MicrosoftYaHei"/>
                <a:cs typeface="IMVGBJ+IVWNRP+MicrosoftYaHei"/>
              </a:rPr>
              <a:t>19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中叶，世界上第一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条地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铁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在英国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伦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诞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生。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49929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VGBJ+IVWNRP+MicrosoftYaHei"/>
                <a:cs typeface="IMVGBJ+IVWNRP+MicrosoftYaHei"/>
              </a:rPr>
              <a:t>20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000000"/>
                </a:solidFill>
                <a:latin typeface="IMVGBJ+IVWNRP+MicrosoftYaHei"/>
                <a:cs typeface="IMVGBJ+IVWNRP+MicrosoftYaHei"/>
              </a:rPr>
              <a:t>60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年代至</a:t>
            </a:r>
            <a:r>
              <a:rPr sz="1500">
                <a:solidFill>
                  <a:srgbClr val="000000"/>
                </a:solidFill>
                <a:latin typeface="IMVGBJ+IVWNRP+MicrosoftYaHei"/>
                <a:cs typeface="IMVGBJ+IVWNRP+MicrosoftYaHei"/>
              </a:rPr>
              <a:t>90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年代，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随着城市化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程加速，城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轨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道交通得到大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模建</a:t>
            </a:r>
          </a:p>
          <a:p>
            <a:pPr marL="0" marR="0">
              <a:lnSpc>
                <a:spcPts val="1500"/>
              </a:lnSpc>
              <a:spcBef>
                <a:spcPts val="27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81708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VGBJ+IVWNRP+MicrosoftYaHei"/>
                <a:cs typeface="IMVGBJ+IVWNRP+MicrosoftYaHei"/>
              </a:rPr>
              <a:t>21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以来，城市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轨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道交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通逐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向智能化、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绿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色化、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络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化方向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城市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轨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道交通的分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与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组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OVUBCS+MS-UIGothic"/>
                <a:cs typeface="OVUBCS+MS-UIGothic"/>
              </a:rPr>
              <a:t>分</a:t>
            </a:r>
            <a:r>
              <a:rPr sz="2300">
                <a:solidFill>
                  <a:srgbClr val="EB554D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2991742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铁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轻轨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、有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轨电车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单轨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SimSun"/>
                <a:cs typeface="SimSun"/>
              </a:rPr>
              <a:t>组</a:t>
            </a:r>
            <a:r>
              <a:rPr sz="2300">
                <a:solidFill>
                  <a:srgbClr val="EB554D"/>
                </a:solidFill>
                <a:latin typeface="OVUBCS+MS-UIGothic"/>
                <a:cs typeface="OVUBCS+MS-UIGothic"/>
              </a:rPr>
              <a:t>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5035301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轨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道、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车辆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站、信号系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、供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、通信系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OVUBCS+MS-UIGothic"/>
                <a:cs typeface="OVUBCS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0165" y="1473449"/>
            <a:ext cx="238413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EB554D"/>
                </a:solidFill>
                <a:latin typeface="HNUHJS+UBUMCP+MicrosoftYaHei-Bold"/>
                <a:cs typeface="HNUHJS+UBUMCP+MicrosoftYaHei-Bold"/>
              </a:rPr>
              <a:t>PART</a:t>
            </a:r>
            <a:r>
              <a:rPr sz="3300" spc="-90">
                <a:solidFill>
                  <a:srgbClr val="EB554D"/>
                </a:solidFill>
                <a:latin typeface="HNUHJS+UBUMCP+MicrosoftYaHei-Bold"/>
                <a:cs typeface="HNUHJS+UBUMCP+MicrosoftYaHei-Bold"/>
              </a:rPr>
              <a:t> </a:t>
            </a:r>
            <a:r>
              <a:rPr sz="3300">
                <a:solidFill>
                  <a:srgbClr val="EB554D"/>
                </a:solidFill>
                <a:latin typeface="HNUHJS+UBUMCP+MicrosoftYaHei-Bold"/>
                <a:cs typeface="HNUHJS+UBUMCP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52750" y="3195296"/>
            <a:ext cx="7229475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OVUBCS+MS-UIGothic"/>
                <a:cs typeface="OVUBCS+MS-UIGothic"/>
              </a:rPr>
              <a:t>城市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轨</a:t>
            </a:r>
            <a:r>
              <a:rPr sz="4500">
                <a:solidFill>
                  <a:srgbClr val="EB554D"/>
                </a:solidFill>
                <a:latin typeface="OVUBCS+MS-UIGothic"/>
                <a:cs typeface="OVUBCS+MS-UIGothic"/>
              </a:rPr>
              <a:t>道交通行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车组织单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10250" y="4018256"/>
            <a:ext cx="1428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OVUBCS+MS-UIGothic"/>
                <a:cs typeface="OVUBCS+MS-UIGothic"/>
              </a:rPr>
              <a:t>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行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车组织单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元的定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与作用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8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行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车组织单</a:t>
            </a: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元定</a:t>
            </a:r>
            <a:r>
              <a:rPr sz="1550">
                <a:solidFill>
                  <a:srgbClr val="EB554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5467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车组织单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元是城市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轨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道交通系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中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的基本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单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位，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运行和运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输组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织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的管理。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20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OVUBCS+MS-UIGothic"/>
                <a:cs typeface="OVUBCS+MS-UIGothic"/>
              </a:rPr>
              <a:t>行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车组织单</a:t>
            </a:r>
            <a:r>
              <a:rPr sz="1550" spc="25">
                <a:solidFill>
                  <a:srgbClr val="FFFFFF"/>
                </a:solidFill>
                <a:latin typeface="OVUBCS+MS-UIGothic"/>
                <a:cs typeface="OVUBCS+MS-UIGothic"/>
              </a:rPr>
              <a:t>元的作用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15467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车组织单</a:t>
            </a: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列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开行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划的制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定和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施，确保列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按照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定的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刻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表安全、准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、高效地运行，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乘客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提供便捷、可靠的出行服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OVUBCS+MS-UIGothic"/>
                <a:cs typeface="OVUBCS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行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车组织单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元的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组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成与功能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MVGBJ+IVWNRP+MicrosoftYaHei"/>
                <a:cs typeface="IMVGBJ+IVWNRP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MVGBJ+IVWNRP+MicrosoftYaHei"/>
                <a:cs typeface="IMVGBJ+IVWNRP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MVGBJ+IVWNRP+MicrosoftYaHei"/>
                <a:cs typeface="IMVGBJ+IVWNRP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MVGBJ+IVWNRP+MicrosoftYaHei"/>
                <a:cs typeface="IMVGBJ+IVWNRP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7670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行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车调</a:t>
            </a: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度</a:t>
            </a:r>
            <a:r>
              <a:rPr sz="1550">
                <a:solidFill>
                  <a:srgbClr val="EB554D"/>
                </a:solidFill>
                <a:latin typeface="SimSun"/>
                <a:cs typeface="SimSun"/>
              </a:rPr>
              <a:t>员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483100" y="4788530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车辆</a:t>
            </a:r>
            <a:r>
              <a:rPr sz="1550">
                <a:solidFill>
                  <a:srgbClr val="EB554D"/>
                </a:solidFill>
                <a:latin typeface="OVUBCS+MS-UIGothic"/>
                <a:cs typeface="OVUBCS+MS-UIGothic"/>
              </a:rPr>
              <a:t>段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2820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车</a:t>
            </a:r>
            <a:r>
              <a:rPr sz="1550">
                <a:solidFill>
                  <a:srgbClr val="EB554D"/>
                </a:solidFill>
                <a:latin typeface="OVUBCS+MS-UIGothic"/>
                <a:cs typeface="OVUBCS+MS-UIGothic"/>
              </a:rPr>
              <a:t>站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信号系</a:t>
            </a:r>
            <a:r>
              <a:rPr sz="1550">
                <a:solidFill>
                  <a:srgbClr val="EB554D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0919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运行的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实时监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控和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调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整，确保列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划运行，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理突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情况，保障行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安全。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9350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修、保养、停放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等管理工作，确保列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保持良</a:t>
            </a:r>
          </a:p>
          <a:p>
            <a:pPr marL="51435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好的技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乘客的乘降、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出站、售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票等工作，提供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施和服</a:t>
            </a:r>
          </a:p>
          <a:p>
            <a:pPr marL="171449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，保障乘客出行便利。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运行的信号控制和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调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度指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挥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，保障列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运行的安全</a:t>
            </a:r>
          </a:p>
          <a:p>
            <a:pPr marL="771525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和效率。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行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车组织单</a:t>
            </a:r>
            <a:r>
              <a:rPr sz="3000">
                <a:solidFill>
                  <a:srgbClr val="EB554D"/>
                </a:solidFill>
                <a:latin typeface="OVUBCS+MS-UIGothic"/>
                <a:cs typeface="OVUBCS+MS-UIGothic"/>
              </a:rPr>
              <a:t>元的运作流程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09725" y="2105655"/>
            <a:ext cx="18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列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车</a:t>
            </a: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开行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计</a:t>
            </a: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划制定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突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发</a:t>
            </a: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情况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处</a:t>
            </a:r>
            <a:r>
              <a:rPr sz="1550">
                <a:solidFill>
                  <a:srgbClr val="EB554D"/>
                </a:solidFill>
                <a:latin typeface="OVUBCS+MS-UIGothic"/>
                <a:cs typeface="OVUBCS+MS-UIGothic"/>
              </a:rPr>
              <a:t>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1075" y="2537948"/>
            <a:ext cx="243070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根据客流需求、列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车编组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、运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63659" y="2537948"/>
            <a:ext cx="249694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遇到突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情况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，行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车调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要及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时调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整列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运行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划，采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取必要措施保障行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安全。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09625" y="2846558"/>
            <a:ext cx="282504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图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等因素，制定列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开行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划。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32000" y="47644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列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车</a:t>
            </a: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运行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监</a:t>
            </a:r>
            <a:r>
              <a:rPr sz="1550">
                <a:solidFill>
                  <a:srgbClr val="EB554D"/>
                </a:solidFill>
                <a:latin typeface="OVUBCS+MS-UIGothic"/>
                <a:cs typeface="OVUBCS+MS-UIGothic"/>
              </a:rPr>
              <a:t>控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107169" y="47644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OVUBCS+MS-UIGothic"/>
                <a:cs typeface="OVUBCS+MS-UIGothic"/>
              </a:rPr>
              <a:t>行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车组织优</a:t>
            </a:r>
            <a:r>
              <a:rPr sz="1550">
                <a:solidFill>
                  <a:srgbClr val="EB554D"/>
                </a:solidFill>
                <a:latin typeface="OVUBCS+MS-UIGothic"/>
                <a:cs typeface="OVUBCS+MS-UIGothic"/>
              </a:rPr>
              <a:t>化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32000" y="5183992"/>
            <a:ext cx="2563177" cy="921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信号系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和列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控制系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</a:p>
          <a:p>
            <a:pPr marL="0" marR="0">
              <a:lnSpc>
                <a:spcPts val="1350"/>
              </a:lnSpc>
              <a:spcBef>
                <a:spcPts val="59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实时监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控列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运行状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，确保</a:t>
            </a:r>
          </a:p>
          <a:p>
            <a:pPr marL="0" marR="0">
              <a:lnSpc>
                <a:spcPts val="1350"/>
              </a:lnSpc>
              <a:spcBef>
                <a:spcPts val="53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按照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划运行。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875269" y="5248762"/>
            <a:ext cx="2694109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根据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实际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运行情况和客流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化，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046719" y="5557373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不断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化行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车组织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，提高运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输</a:t>
            </a:r>
          </a:p>
          <a:p>
            <a:pPr marL="102870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效率和服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务质</a:t>
            </a:r>
            <a:r>
              <a:rPr sz="1350">
                <a:solidFill>
                  <a:srgbClr val="000000"/>
                </a:solidFill>
                <a:latin typeface="OVUBCS+MS-UIGothic"/>
                <a:cs typeface="OVUBCS+MS-UIGothic"/>
              </a:rPr>
              <a:t>量。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0165" y="1473449"/>
            <a:ext cx="238413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EB554D"/>
                </a:solidFill>
                <a:latin typeface="HNUHJS+UBUMCP+MicrosoftYaHei-Bold"/>
                <a:cs typeface="HNUHJS+UBUMCP+MicrosoftYaHei-Bold"/>
              </a:rPr>
              <a:t>PART</a:t>
            </a:r>
            <a:r>
              <a:rPr sz="3300" spc="-90">
                <a:solidFill>
                  <a:srgbClr val="EB554D"/>
                </a:solidFill>
                <a:latin typeface="HNUHJS+UBUMCP+MicrosoftYaHei-Bold"/>
                <a:cs typeface="HNUHJS+UBUMCP+MicrosoftYaHei-Bold"/>
              </a:rPr>
              <a:t> </a:t>
            </a:r>
            <a:r>
              <a:rPr sz="3300">
                <a:solidFill>
                  <a:srgbClr val="EB554D"/>
                </a:solidFill>
                <a:latin typeface="HNUHJS+UBUMCP+MicrosoftYaHei-Bold"/>
                <a:cs typeface="HNUHJS+UBUMCP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81500" y="3195296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OVUBCS+MS-UIGothic"/>
                <a:cs typeface="OVUBCS+MS-UIGothic"/>
              </a:rPr>
              <a:t>列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车</a:t>
            </a:r>
            <a:r>
              <a:rPr sz="4500">
                <a:solidFill>
                  <a:srgbClr val="EB554D"/>
                </a:solidFill>
                <a:latin typeface="OVUBCS+MS-UIGothic"/>
                <a:cs typeface="OVUBCS+MS-UIGothic"/>
              </a:rPr>
              <a:t>开行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计</a:t>
            </a:r>
            <a:r>
              <a:rPr sz="4500">
                <a:solidFill>
                  <a:srgbClr val="EB554D"/>
                </a:solidFill>
                <a:latin typeface="OVUBCS+MS-UIGothic"/>
                <a:cs typeface="OVUBCS+MS-UIGothic"/>
              </a:rPr>
              <a:t>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https://d.book118.com/856053241132010054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IMVGBJ+IVWNRP+MicrosoftYaHei</vt:lpstr>
      <vt:lpstr>OVUBCS+MS-UIGothic</vt:lpstr>
      <vt:lpstr>SimSun</vt:lpstr>
      <vt:lpstr>FJAPRV+IHIHSD+ArialMT</vt:lpstr>
      <vt:lpstr>Times New Roman</vt:lpstr>
      <vt:lpstr>HNUHJS+UBUMCP+MicrosoftYaHei-Bold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2024-09-21T16:30:04.312</cp:lastPrinted>
  <dcterms:created xsi:type="dcterms:W3CDTF">2024-09-21T08:30:04Z</dcterms:created>
  <dcterms:modified xsi:type="dcterms:W3CDTF">2024-09-21T08:30:05Z</dcterms:modified>
</cp:coreProperties>
</file>