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5706CC-2BE0-40D2-9687-6B73E0F936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7DED32-F0E1-4409-9FF8-A9780F514B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AB7642-6F25-4D33-80E4-743758E516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427873B-1D11-480D-9910-620C1BD5D5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7C25400-28CD-4C5C-BCCB-2AD1F1E61B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B1B2C2D-100B-408D-8679-7C25518668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AE55BD9-BD46-478A-8612-CC17DE08AA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D2D0C52-8860-454A-AF95-9645B9A8EA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160D1ED-3C90-45FC-847F-D4DF110F3A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5B146B-4E48-4A0D-B4F3-54A6E3B6C7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685A0F-EBF1-467E-969D-0C7ECE11DF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png" /><Relationship Id="rId3" Type="http://schemas.openxmlformats.org/officeDocument/2006/relationships/image" Target="../media/image10.png" /><Relationship Id="rId4" Type="http://schemas.openxmlformats.org/officeDocument/2006/relationships/image" Target="../media/image11.png" /><Relationship Id="rId5" Type="http://schemas.openxmlformats.org/officeDocument/2006/relationships/image" Target="../media/image12.png" /><Relationship Id="rId6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56100012021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262" y="795338"/>
            <a:ext cx="5016500" cy="494506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-474588" y="128588"/>
            <a:ext cx="5299075" cy="42576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-860351" y="60325"/>
            <a:ext cx="6002338" cy="4419600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-680963" y="144463"/>
            <a:ext cx="5773737" cy="4275137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-506338" y="209550"/>
            <a:ext cx="5546725" cy="4152900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-328538" y="271463"/>
            <a:ext cx="5319712" cy="4029075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-153913" y="334963"/>
            <a:ext cx="5092700" cy="3905250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0712" y="400050"/>
            <a:ext cx="4868862" cy="3783013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00099" y="461963"/>
            <a:ext cx="4637088" cy="3660775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74724" y="527050"/>
            <a:ext cx="4413250" cy="3538538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49349" y="587375"/>
            <a:ext cx="4189413" cy="34178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3974" y="647700"/>
            <a:ext cx="3962400" cy="3300413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93837" y="704850"/>
            <a:ext cx="3744912" cy="3186113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63699" y="765175"/>
            <a:ext cx="3521075" cy="306546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235149" y="822325"/>
            <a:ext cx="3302000" cy="2955925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385962" y="1095375"/>
            <a:ext cx="2995612" cy="2514600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46" y="7049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514549" y="1155700"/>
            <a:ext cx="2835275" cy="2395538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248" y="6961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641548" y="1219200"/>
            <a:ext cx="2674938" cy="2276475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424" y="6583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770137" y="1284288"/>
            <a:ext cx="2513012" cy="215741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5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893962" y="1343025"/>
            <a:ext cx="2357437" cy="2043113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12" y="5772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2017787" y="1403350"/>
            <a:ext cx="2205037" cy="1927225"/>
          </a:xfrm>
          <a:custGeom>
            <a:rect l="l" t="t" r="r" b="b"/>
            <a:pathLst>
              <a:path w="9614" h="8246">
                <a:moveTo>
                  <a:pt x="7489" y="830"/>
                </a:moveTo>
                <a:cubicBezTo>
                  <a:pt x="8799" y="1905"/>
                  <a:pt x="9560" y="2633"/>
                  <a:pt x="9613" y="4054"/>
                </a:cubicBezTo>
                <a:cubicBezTo>
                  <a:pt x="9666" y="5492"/>
                  <a:pt x="8516" y="6255"/>
                  <a:pt x="7613" y="7208"/>
                </a:cubicBezTo>
                <a:cubicBezTo>
                  <a:pt x="6055" y="8820"/>
                  <a:pt x="2976" y="8421"/>
                  <a:pt x="2551" y="6931"/>
                </a:cubicBezTo>
                <a:cubicBezTo>
                  <a:pt x="2197" y="5683"/>
                  <a:pt x="899" y="5406"/>
                  <a:pt x="285" y="4141"/>
                </a:cubicBezTo>
                <a:cubicBezTo>
                  <a:pt x="250" y="4089"/>
                  <a:pt x="179" y="4002"/>
                  <a:pt x="162" y="3933"/>
                </a:cubicBezTo>
                <a:cubicBezTo>
                  <a:pt x="2" y="3499"/>
                  <a:pt x="-334" y="2512"/>
                  <a:pt x="958" y="1610"/>
                </a:cubicBezTo>
                <a:cubicBezTo>
                  <a:pt x="1294" y="1021"/>
                  <a:pt x="5064" y="-1180"/>
                  <a:pt x="7489" y="830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2143199" y="1462088"/>
            <a:ext cx="2052638" cy="1819275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1010" y="4991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265437" y="1516063"/>
            <a:ext cx="1908175" cy="1712912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49" y="4360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rgbClr val="00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4537149" y="4105149"/>
            <a:ext cx="2384286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4537149" y="4568953"/>
            <a:ext cx="2815431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2024-01-17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4537149" y="2480589"/>
            <a:ext cx="4758620" cy="157456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战略思维与供应链协同管理的结合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806" y="-3306794"/>
            <a:ext cx="12363450" cy="9556718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-168307" y="-3457575"/>
            <a:ext cx="14004892" cy="9920288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50793" y="-3268694"/>
            <a:ext cx="13471492" cy="9596438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0368" y="-3125819"/>
            <a:ext cx="12942855" cy="9321832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073182" y="-2986087"/>
            <a:ext cx="12411075" cy="9042368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482757" y="-2844832"/>
            <a:ext cx="11882438" cy="8766143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87569" y="-2695575"/>
            <a:ext cx="11360182" cy="8491538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09813" y="-2559082"/>
            <a:ext cx="10818780" cy="8216932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716244" y="-2409825"/>
            <a:ext cx="10298145" cy="7942231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124200" y="-2274856"/>
            <a:ext cx="9774270" cy="76723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532156" y="-2141506"/>
            <a:ext cx="9244013" cy="7407307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24300" y="-2011394"/>
            <a:ext cx="8737568" cy="7151656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24350" y="-1878044"/>
            <a:ext cx="8215313" cy="688019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724400" y="-1750981"/>
            <a:ext cx="7704106" cy="6635782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72063" y="-1139857"/>
            <a:ext cx="6991350" cy="5648325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94" y="7027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376863" y="-1000125"/>
            <a:ext cx="6615113" cy="5380006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199" y="6765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670518" y="-854107"/>
            <a:ext cx="6238875" cy="5107019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349" y="6464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5969032" y="-714375"/>
            <a:ext cx="5864257" cy="484508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8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261068" y="-577882"/>
            <a:ext cx="5500688" cy="4586288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45" y="5921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51581" y="-446056"/>
            <a:ext cx="5145119" cy="4327493"/>
          </a:xfrm>
          <a:custGeom>
            <a:rect l="l" t="t" r="r" b="b"/>
            <a:pathLst>
              <a:path w="10000" h="10000">
                <a:moveTo>
                  <a:pt x="7790" y="1007"/>
                </a:moveTo>
                <a:cubicBezTo>
                  <a:pt x="9152" y="2310"/>
                  <a:pt x="9944" y="3193"/>
                  <a:pt x="9999" y="4916"/>
                </a:cubicBezTo>
                <a:cubicBezTo>
                  <a:pt x="10054" y="6660"/>
                  <a:pt x="8858" y="7585"/>
                  <a:pt x="7919" y="8741"/>
                </a:cubicBezTo>
                <a:cubicBezTo>
                  <a:pt x="6298" y="10696"/>
                  <a:pt x="3095" y="10212"/>
                  <a:pt x="2653" y="8405"/>
                </a:cubicBezTo>
                <a:cubicBezTo>
                  <a:pt x="2285" y="6892"/>
                  <a:pt x="877" y="6611"/>
                  <a:pt x="296" y="5022"/>
                </a:cubicBezTo>
                <a:cubicBezTo>
                  <a:pt x="260" y="4945"/>
                  <a:pt x="186" y="4853"/>
                  <a:pt x="169" y="4770"/>
                </a:cubicBezTo>
                <a:cubicBezTo>
                  <a:pt x="2" y="4243"/>
                  <a:pt x="-347" y="3046"/>
                  <a:pt x="996" y="1952"/>
                </a:cubicBezTo>
                <a:cubicBezTo>
                  <a:pt x="1346" y="1238"/>
                  <a:pt x="5267" y="-1431"/>
                  <a:pt x="7790" y="1007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840569" y="-314325"/>
            <a:ext cx="4787932" cy="4083082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965" y="4959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7126319" y="-190500"/>
            <a:ext cx="4451318" cy="3843338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51" y="4474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789956" y="954357"/>
            <a:ext cx="1592580" cy="10344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13356" y="301447"/>
            <a:ext cx="6015681" cy="616126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战略思维在供应链协同管理中的应用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供应链协同管理的核心要素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战略思维与供应链协同管理的实践案例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结合战略思维提升供应链协同管理效果的策略建议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3988009" y="3369210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30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253348" y="2896535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798029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8226425" y="0"/>
            <a:ext cx="3987800" cy="343852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  <p:sp>
        <p:nvSpPr>
          <p:cNvPr id="26" name="TextBox 26"/>
          <p:cNvSpPr txBox="1"/>
          <p:nvPr/>
        </p:nvSpPr>
        <p:spPr>
          <a:xfrm>
            <a:off x="454963" y="1491980"/>
            <a:ext cx="7520622" cy="1887389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随着全球化的深入发展，企业面临的市场竞争日益激烈，供应链管理的复杂性和不确定性增加，需要引入战略思维进行高效协同。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454963" y="1041492"/>
            <a:ext cx="7537132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全球化背景下的供应链管理挑战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4153723" y="4445298"/>
            <a:ext cx="7520622" cy="192682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战略思维能够帮助企业从全局和长远的角度审视供应链，优化资源配置，提高运营效率和竞争优势。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4137103" y="4014528"/>
            <a:ext cx="7537242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战略思维在供应链管理中的应用价值</a:t>
            </a:r>
          </a:p>
        </p:txBody>
      </p:sp>
      <p:pic>
        <p:nvPicPr>
          <p:cNvPr id="30" name="Picture 30"/>
          <p:cNvPicPr>
            <a:picLocks noChangeAspect="1"/>
          </p:cNvPicPr>
          <p:nvPr/>
        </p:nvPicPr>
        <p:blipFill>
          <a:blip r:embed="rId3"/>
          <a:srcRect l="16716" r="16716"/>
          <a:stretch>
            <a:fillRect/>
          </a:stretch>
        </p:blipFill>
        <p:spPr>
          <a:xfrm>
            <a:off x="9048606" y="874695"/>
            <a:ext cx="2745885" cy="2639930"/>
          </a:xfrm>
          <a:prstGeom prst="ellipse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93665" y="3514624"/>
            <a:ext cx="2857500" cy="2857500"/>
          </a:xfrm>
          <a:prstGeom prst="ellipse">
            <a:avLst/>
          </a:prstGeom>
        </p:spPr>
      </p:pic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8000" r="18000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战略思维强调整体性和长期性，能够指导企业在供应链管理中实现跨部门、跨企业的协同合作，提升整体绩效。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战略思维引导供应链协同管理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供应链协同管理要求企业在供应链各环节中实现信息共享、风险共担和利益共赢，体现了战略思维的全局性和协作性。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供应链协同管理体现战略思维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战略思维与供应链协同管理的关系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3988009" y="3369210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30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战略思维在供应链协同管理中的应用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253348" y="2896535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在供应链协同管理中，战略思维强调从整体角度出发，全面考虑供应链各个环节的相互影响和依存关系，确保整体效益最大化。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通过合理规划和布局，实现供应链资源的优化配置和高效利用，提高供应链的竞争力和适应性。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整体规划与布局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资源整合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全局观念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长期目标与短期计划的结合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长期目标导向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战略思维注重长远规划，明确供应链发展的长期目标，为短期计划的制定提供指导和方向。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短期计划执行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在确保长期目标实现的前提下，制定切实可行的短期计划，灵活应对市场变化和客户需求，保持供应链的稳定性和连续性。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风险识别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运用战略思维对供应链进行全面分析，识别潜在的风险和威胁，包括市场风险、技术风险、合作风险等。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风险应对策略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针对识别出的风险，制定相应的应对策略和措施，如风险规避、风险降低、风险转移等，确保供应链在不确定环境中的稳健运行。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风险识别与应对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3988009" y="3369210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30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供应链协同管理的核心要素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253348" y="2896535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2813" y="2127250"/>
            <a:ext cx="1092200" cy="282575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信息共享与透明度</a:t>
              </a:r>
            </a:p>
          </p:txBody>
        </p:sp>
      </p:grpSp>
      <p:sp>
        <p:nvSpPr>
          <p:cNvPr id="25" name="TextBox 25"/>
          <p:cNvSpPr txBox="1"/>
          <p:nvPr/>
        </p:nvSpPr>
        <p:spPr>
          <a:xfrm>
            <a:off x="1950266" y="2682352"/>
            <a:ext cx="2426717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实时数据共享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029744" y="3095526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通过先进的信息技术，实现供应链各环节实时数据共享，提高决策效率和准确性。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5795518" y="2682352"/>
            <a:ext cx="2426717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信息透明度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5874995" y="3095526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确保供应链各参与方能够获取所需信息，减少信息不对称，增强信任与合作。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688512" y="2682352"/>
            <a:ext cx="2426717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预测与规划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9767989" y="3095526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基于共享信息，进行市场需求预测和资源规划，优化库存管理和物流运作。</a:t>
            </a:r>
          </a:p>
        </p:txBody>
      </p:sp>
      <p:pic>
        <p:nvPicPr>
          <p:cNvPr id="31" name="Picture 31"/>
          <p:cNvPicPr>
            <a:picLocks noChangeAspect="1"/>
          </p:cNvPicPr>
          <p:nvPr/>
        </p:nvPicPr>
        <p:blipFill>
          <a:blip r:embed="rId3">
            <a:alphaModFix amt="70000"/>
          </a:blip>
          <a:stretch>
            <a:fillRect/>
          </a:stretch>
        </p:blipFill>
        <p:spPr>
          <a:xfrm>
            <a:off x="763829" y="2093912"/>
            <a:ext cx="1110530" cy="2859087"/>
          </a:xfrm>
          <a:prstGeom prst="rect">
            <a:avLst/>
          </a:prstGeom>
        </p:spPr>
      </p:pic>
      <p:pic>
        <p:nvPicPr>
          <p:cNvPr id="32" name="Picture 32"/>
          <p:cNvPicPr>
            <a:picLocks noChangeAspect="1"/>
          </p:cNvPicPr>
          <p:nvPr/>
        </p:nvPicPr>
        <p:blipFill>
          <a:blip r:embed="rId4">
            <a:alphaModFix amt="70000"/>
          </a:blip>
          <a:stretch>
            <a:fillRect/>
          </a:stretch>
        </p:blipFill>
        <p:spPr>
          <a:xfrm>
            <a:off x="4133677" y="2127250"/>
            <a:ext cx="1845865" cy="2859405"/>
          </a:xfrm>
          <a:prstGeom prst="rect">
            <a:avLst/>
          </a:prstGeom>
        </p:spPr>
      </p:pic>
      <p:pic>
        <p:nvPicPr>
          <p:cNvPr id="33" name="Picture 33"/>
          <p:cNvPicPr>
            <a:picLocks noChangeAspect="1"/>
          </p:cNvPicPr>
          <p:nvPr/>
        </p:nvPicPr>
        <p:blipFill>
          <a:blip r:embed="rId5">
            <a:alphaModFix amt="70000"/>
          </a:blip>
          <a:stretch>
            <a:fillRect/>
          </a:stretch>
        </p:blipFill>
        <p:spPr>
          <a:xfrm>
            <a:off x="8142758" y="2093595"/>
            <a:ext cx="1561421" cy="285940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23925" y="4246563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191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998538" y="4265613"/>
            <a:ext cx="2270125" cy="2249487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071563" y="4287838"/>
            <a:ext cx="2187575" cy="2128837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146175" y="4305300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201738" y="4324350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255713" y="4344988"/>
            <a:ext cx="2012950" cy="1776412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306513" y="4364038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358900" y="4384675"/>
            <a:ext cx="1933575" cy="1538288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1409700" y="4403725"/>
            <a:ext cx="1897063" cy="1420813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1462088" y="4424363"/>
            <a:ext cx="1854200" cy="1303337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1512888" y="4443413"/>
            <a:ext cx="1817687" cy="1185862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1566863" y="4462463"/>
            <a:ext cx="1774825" cy="1065212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616075" y="4483100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670050" y="4502150"/>
            <a:ext cx="1695450" cy="830263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722438" y="4522788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773238" y="4541838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827213" y="4560888"/>
            <a:ext cx="1574800" cy="474662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876425" y="4581525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1930400" y="4600575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191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1566863" y="4416743"/>
            <a:ext cx="754062" cy="30797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01</a:t>
            </a:r>
            <a:endParaRPr lang="en-US" sz="1100"/>
          </a:p>
        </p:txBody>
      </p:sp>
      <p:sp>
        <p:nvSpPr>
          <p:cNvPr id="22" name="Freeform 22"/>
          <p:cNvSpPr/>
          <p:nvPr/>
        </p:nvSpPr>
        <p:spPr>
          <a:xfrm>
            <a:off x="3670300" y="2686050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3744913" y="2705100"/>
            <a:ext cx="2270125" cy="2249488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3817938" y="2727325"/>
            <a:ext cx="2187575" cy="2128838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3892550" y="2744788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3948113" y="2763838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4002088" y="2784475"/>
            <a:ext cx="2012950" cy="1776413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4052888" y="2803525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4105275" y="2824163"/>
            <a:ext cx="1933575" cy="1538287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4156075" y="2843213"/>
            <a:ext cx="1897063" cy="1420812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4208463" y="2863850"/>
            <a:ext cx="1854200" cy="1303338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259263" y="2882900"/>
            <a:ext cx="1817687" cy="1185863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4313238" y="2901950"/>
            <a:ext cx="1774825" cy="1065213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362450" y="2922588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4416425" y="2941638"/>
            <a:ext cx="1695450" cy="830262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468813" y="2962275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4519613" y="2981325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573588" y="3000375"/>
            <a:ext cx="1574800" cy="474663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622800" y="3021013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4676775" y="3040063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2668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294188" y="2847975"/>
            <a:ext cx="754062" cy="30797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02</a:t>
            </a:r>
            <a:endParaRPr lang="en-US" sz="1100"/>
          </a:p>
        </p:txBody>
      </p:sp>
      <p:sp>
        <p:nvSpPr>
          <p:cNvPr id="42" name="Freeform 42"/>
          <p:cNvSpPr/>
          <p:nvPr/>
        </p:nvSpPr>
        <p:spPr>
          <a:xfrm>
            <a:off x="6318250" y="1019175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Freeform 43"/>
          <p:cNvSpPr/>
          <p:nvPr/>
        </p:nvSpPr>
        <p:spPr>
          <a:xfrm>
            <a:off x="6392863" y="1038225"/>
            <a:ext cx="2270125" cy="2249488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Freeform 44"/>
          <p:cNvSpPr/>
          <p:nvPr/>
        </p:nvSpPr>
        <p:spPr>
          <a:xfrm>
            <a:off x="6465888" y="1060450"/>
            <a:ext cx="2187575" cy="2128838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Freeform 45"/>
          <p:cNvSpPr/>
          <p:nvPr/>
        </p:nvSpPr>
        <p:spPr>
          <a:xfrm>
            <a:off x="6540500" y="1077913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Freeform 46"/>
          <p:cNvSpPr/>
          <p:nvPr/>
        </p:nvSpPr>
        <p:spPr>
          <a:xfrm>
            <a:off x="6596063" y="1096963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6650038" y="1117600"/>
            <a:ext cx="2012950" cy="1776413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Freeform 48"/>
          <p:cNvSpPr/>
          <p:nvPr/>
        </p:nvSpPr>
        <p:spPr>
          <a:xfrm>
            <a:off x="6700838" y="1136650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6753225" y="1157288"/>
            <a:ext cx="1933575" cy="1538287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6804025" y="1176338"/>
            <a:ext cx="1897063" cy="1420812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6856413" y="1196975"/>
            <a:ext cx="1854200" cy="1303338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Freeform 52"/>
          <p:cNvSpPr/>
          <p:nvPr/>
        </p:nvSpPr>
        <p:spPr>
          <a:xfrm>
            <a:off x="6907213" y="1216025"/>
            <a:ext cx="1817687" cy="1185863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Freeform 53"/>
          <p:cNvSpPr/>
          <p:nvPr/>
        </p:nvSpPr>
        <p:spPr>
          <a:xfrm>
            <a:off x="6961188" y="1235075"/>
            <a:ext cx="1774825" cy="1065213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4" name="Freeform 54"/>
          <p:cNvSpPr/>
          <p:nvPr/>
        </p:nvSpPr>
        <p:spPr>
          <a:xfrm>
            <a:off x="7010400" y="1255713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Freeform 55"/>
          <p:cNvSpPr/>
          <p:nvPr/>
        </p:nvSpPr>
        <p:spPr>
          <a:xfrm>
            <a:off x="7064375" y="1274763"/>
            <a:ext cx="1695450" cy="830262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6" name="Freeform 56"/>
          <p:cNvSpPr/>
          <p:nvPr/>
        </p:nvSpPr>
        <p:spPr>
          <a:xfrm>
            <a:off x="7116763" y="1295400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7" name="Freeform 57"/>
          <p:cNvSpPr/>
          <p:nvPr/>
        </p:nvSpPr>
        <p:spPr>
          <a:xfrm>
            <a:off x="7167563" y="1314450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8" name="Freeform 58"/>
          <p:cNvSpPr/>
          <p:nvPr/>
        </p:nvSpPr>
        <p:spPr>
          <a:xfrm>
            <a:off x="7221538" y="1333500"/>
            <a:ext cx="1574800" cy="474663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Freeform 59"/>
          <p:cNvSpPr/>
          <p:nvPr/>
        </p:nvSpPr>
        <p:spPr>
          <a:xfrm>
            <a:off x="7270750" y="1354138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0" name="AutoShape 60"/>
          <p:cNvSpPr/>
          <p:nvPr/>
        </p:nvSpPr>
        <p:spPr>
          <a:xfrm>
            <a:off x="7324725" y="1373188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2668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1" name="AutoShape 61"/>
          <p:cNvSpPr/>
          <p:nvPr/>
        </p:nvSpPr>
        <p:spPr>
          <a:xfrm>
            <a:off x="6942138" y="1160145"/>
            <a:ext cx="755650" cy="30797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03</a:t>
            </a:r>
            <a:endParaRPr lang="en-US" sz="1100"/>
          </a:p>
        </p:txBody>
      </p:sp>
      <p:grpSp>
        <p:nvGrpSpPr>
          <p:cNvPr id="62" name="Group 6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3" name="AutoShape 6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AutoShape 7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AutoShape 7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AutoShape 7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TextBox 8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合作与协同文化</a:t>
              </a:r>
            </a:p>
          </p:txBody>
        </p:sp>
      </p:grpSp>
      <p:sp>
        <p:nvSpPr>
          <p:cNvPr id="84" name="TextBox 84"/>
          <p:cNvSpPr txBox="1"/>
          <p:nvPr/>
        </p:nvSpPr>
        <p:spPr>
          <a:xfrm>
            <a:off x="923925" y="5145189"/>
            <a:ext cx="2426717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共同目标</a:t>
            </a:r>
          </a:p>
        </p:txBody>
      </p:sp>
      <p:sp>
        <p:nvSpPr>
          <p:cNvPr id="85" name="TextBox 85"/>
          <p:cNvSpPr txBox="1"/>
          <p:nvPr/>
        </p:nvSpPr>
        <p:spPr>
          <a:xfrm>
            <a:off x="6318250" y="3326131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培养供应链各参与方之间的信任关系，形成紧密的合作关系，共同应对市场挑战。</a:t>
            </a:r>
          </a:p>
        </p:txBody>
      </p:sp>
      <p:sp>
        <p:nvSpPr>
          <p:cNvPr id="86" name="TextBox 86"/>
          <p:cNvSpPr txBox="1"/>
          <p:nvPr/>
        </p:nvSpPr>
        <p:spPr>
          <a:xfrm>
            <a:off x="3670300" y="3625158"/>
            <a:ext cx="2426717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信任与合作</a:t>
            </a:r>
          </a:p>
        </p:txBody>
      </p:sp>
      <p:sp>
        <p:nvSpPr>
          <p:cNvPr id="87" name="TextBox 87"/>
          <p:cNvSpPr txBox="1"/>
          <p:nvPr/>
        </p:nvSpPr>
        <p:spPr>
          <a:xfrm>
            <a:off x="6318250" y="1917802"/>
            <a:ext cx="2426717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协同决策</a:t>
            </a:r>
          </a:p>
        </p:txBody>
      </p:sp>
      <p:sp>
        <p:nvSpPr>
          <p:cNvPr id="88" name="TextBox 88"/>
          <p:cNvSpPr txBox="1"/>
          <p:nvPr/>
        </p:nvSpPr>
        <p:spPr>
          <a:xfrm>
            <a:off x="8927905" y="1448118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鼓励供应链各参与方共同参与决策过程，发挥各自优势，实现协同增效。</a:t>
            </a:r>
          </a:p>
        </p:txBody>
      </p:sp>
      <p:sp>
        <p:nvSpPr>
          <p:cNvPr id="89" name="TextBox 89"/>
          <p:cNvSpPr txBox="1"/>
          <p:nvPr/>
        </p:nvSpPr>
        <p:spPr>
          <a:xfrm>
            <a:off x="3402013" y="4962843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建立供应链各参与方的共同目标，促进整体利益最大化，而非局部利益优化。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https://d.book118.com/856100012021010042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262626"/>
      </a:accent1>
      <a:accent2>
        <a:srgbClr val="6C6C6C"/>
      </a:accent2>
      <a:accent3>
        <a:srgbClr val="7B7F83"/>
      </a:accent3>
      <a:accent4>
        <a:srgbClr val="ADADAD"/>
      </a:accent4>
      <a:accent5>
        <a:srgbClr val="808080"/>
      </a:accent5>
      <a:accent6>
        <a:srgbClr val="A5A5A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2024-09-09T08:58:17.671</cp:lastPrinted>
  <dcterms:created xsi:type="dcterms:W3CDTF">2024-09-09T00:58:17Z</dcterms:created>
  <dcterms:modified xsi:type="dcterms:W3CDTF">2024-09-09T00:58:19Z</dcterms:modified>
</cp:coreProperties>
</file>