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2C00A-784F-44EA-ABFA-A6F625702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1EB7C-1C3F-40B0-A499-3052719A6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74F5B-2F40-490F-8720-95EDA4B3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0316A-434C-43BB-B99A-59C71239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DE239-9D5B-4FFB-B8A3-D7196E99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00106-425B-4879-B7ED-063D39AF4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D71C2-6D30-4596-BED9-60DFD844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CF9A1-8A2A-4A7B-A878-E1057657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15BC2-E3F3-45F4-B6F6-8F00D85F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DDA98-C042-4DF1-AC69-AA55ECBB9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6F1B2-7E26-4B7A-A88C-D4940744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612" r:id="rId2"/>
    <p:sldLayoutId id="2147488613" r:id="rId3"/>
    <p:sldLayoutId id="2147488614" r:id="rId4"/>
    <p:sldLayoutId id="2147488615" r:id="rId5"/>
    <p:sldLayoutId id="2147488616" r:id="rId6"/>
    <p:sldLayoutId id="2147488617" r:id="rId7"/>
    <p:sldLayoutId id="2147488618" r:id="rId8"/>
    <p:sldLayoutId id="2147488619" r:id="rId9"/>
    <p:sldLayoutId id="2147488620" r:id="rId10"/>
    <p:sldLayoutId id="214748862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01112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科室间手卫生执行差异分析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手卫生的重要性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科室间手卫生执行现状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影响科室间手卫生执行的因素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提高科室间手卫生执行率的措施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手卫生的重要性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手卫生对预防医院感染的作用</a:t>
            </a:r>
            <a:endParaRPr lang="zh-CN" altLang="en-US"/>
          </a:p>
        </p:txBody>
      </p:sp>
      <p:sp>
        <p:nvSpPr>
          <p:cNvPr id="1048874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手卫生可以提高医护人员和患者的健康水平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6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手卫生是预防医院感染的重要措施之一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手卫生可以减少细菌、病毒等病原体的传播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手卫生可以降低医院感染率，减少医疗费用支出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手卫生对保障患者安全的意义</a:t>
            </a:r>
            <a:endParaRPr lang="zh-CN" altLang="en-US"/>
          </a:p>
        </p:txBody>
      </p:sp>
      <p:sp>
        <p:nvSpPr>
          <p:cNvPr id="1048940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手卫生是预防医院感染最重要的措施之一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手卫生可以减少病原体传播，降低感染风险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手卫生可以提高患者满意度，增强信任感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手卫生可以降低医疗成本，提高医疗质量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科室间手卫生执行现状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不同科室手卫生执行率的统计数据</a:t>
            </a:r>
            <a:endParaRPr lang="zh-CN" altLang="en-US"/>
          </a:p>
        </p:txBody>
      </p:sp>
      <p:sp>
        <p:nvSpPr>
          <p:cNvPr id="1049034" name="矩形 3"/>
          <p:cNvSpPr/>
          <p:nvPr>
            <p:custDataLst>
              <p:tags r:id="rId2"/>
            </p:custDataLst>
          </p:nvPr>
        </p:nvSpPr>
        <p:spPr>
          <a:xfrm>
            <a:off x="1053364" y="1675869"/>
            <a:ext cx="4840460" cy="122198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3"/>
          <p:cNvSpPr/>
          <p:nvPr>
            <p:custDataLst>
              <p:tags r:id="rId3"/>
            </p:custDataLst>
          </p:nvPr>
        </p:nvSpPr>
        <p:spPr>
          <a:xfrm>
            <a:off x="694800" y="1675869"/>
            <a:ext cx="174863" cy="122198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"/>
          <p:cNvSpPr txBox="1"/>
          <p:nvPr>
            <p:custDataLst>
              <p:tags r:id="rId4"/>
            </p:custDataLst>
          </p:nvPr>
        </p:nvSpPr>
        <p:spPr>
          <a:xfrm>
            <a:off x="1238327" y="1781291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内科：执行率85%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39"/>
          <p:cNvSpPr/>
          <p:nvPr>
            <p:custDataLst>
              <p:tags r:id="rId5"/>
            </p:custDataLst>
          </p:nvPr>
        </p:nvSpPr>
        <p:spPr>
          <a:xfrm>
            <a:off x="1053364" y="3126537"/>
            <a:ext cx="4840460" cy="122198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5"/>
          <p:cNvSpPr/>
          <p:nvPr>
            <p:custDataLst>
              <p:tags r:id="rId6"/>
            </p:custDataLst>
          </p:nvPr>
        </p:nvSpPr>
        <p:spPr>
          <a:xfrm>
            <a:off x="694800" y="3126537"/>
            <a:ext cx="174863" cy="122198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41"/>
          <p:cNvSpPr txBox="1"/>
          <p:nvPr>
            <p:custDataLst>
              <p:tags r:id="rId7"/>
            </p:custDataLst>
          </p:nvPr>
        </p:nvSpPr>
        <p:spPr>
          <a:xfrm>
            <a:off x="1238327" y="3231959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外科：执行率90%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12"/>
          <p:cNvSpPr/>
          <p:nvPr>
            <p:custDataLst>
              <p:tags r:id="rId8"/>
            </p:custDataLst>
          </p:nvPr>
        </p:nvSpPr>
        <p:spPr>
          <a:xfrm>
            <a:off x="1053364" y="4577205"/>
            <a:ext cx="4840460" cy="122198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7"/>
          <p:cNvSpPr/>
          <p:nvPr>
            <p:custDataLst>
              <p:tags r:id="rId9"/>
            </p:custDataLst>
          </p:nvPr>
        </p:nvSpPr>
        <p:spPr>
          <a:xfrm>
            <a:off x="694800" y="4577205"/>
            <a:ext cx="174863" cy="122198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19"/>
          <p:cNvSpPr txBox="1"/>
          <p:nvPr>
            <p:custDataLst>
              <p:tags r:id="rId10"/>
            </p:custDataLst>
          </p:nvPr>
        </p:nvSpPr>
        <p:spPr>
          <a:xfrm>
            <a:off x="1238327" y="4682627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儿科：执行率80%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9"/>
          <p:cNvSpPr/>
          <p:nvPr>
            <p:custDataLst>
              <p:tags r:id="rId11"/>
            </p:custDataLst>
          </p:nvPr>
        </p:nvSpPr>
        <p:spPr>
          <a:xfrm>
            <a:off x="6650240" y="1675869"/>
            <a:ext cx="4840460" cy="122198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26"/>
          <p:cNvSpPr/>
          <p:nvPr>
            <p:custDataLst>
              <p:tags r:id="rId12"/>
            </p:custDataLst>
          </p:nvPr>
        </p:nvSpPr>
        <p:spPr>
          <a:xfrm>
            <a:off x="6291676" y="1675869"/>
            <a:ext cx="174863" cy="122198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27"/>
          <p:cNvSpPr txBox="1"/>
          <p:nvPr>
            <p:custDataLst>
              <p:tags r:id="rId13"/>
            </p:custDataLst>
          </p:nvPr>
        </p:nvSpPr>
        <p:spPr>
          <a:xfrm>
            <a:off x="6835204" y="1781291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妇科：执行率75%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64"/>
          <p:cNvSpPr/>
          <p:nvPr>
            <p:custDataLst>
              <p:tags r:id="rId14"/>
            </p:custDataLst>
          </p:nvPr>
        </p:nvSpPr>
        <p:spPr>
          <a:xfrm>
            <a:off x="6650240" y="3126537"/>
            <a:ext cx="4840460" cy="122198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65"/>
          <p:cNvSpPr/>
          <p:nvPr>
            <p:custDataLst>
              <p:tags r:id="rId15"/>
            </p:custDataLst>
          </p:nvPr>
        </p:nvSpPr>
        <p:spPr>
          <a:xfrm>
            <a:off x="6291676" y="3126537"/>
            <a:ext cx="174863" cy="122198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66"/>
          <p:cNvSpPr txBox="1"/>
          <p:nvPr>
            <p:custDataLst>
              <p:tags r:id="rId16"/>
            </p:custDataLst>
          </p:nvPr>
        </p:nvSpPr>
        <p:spPr>
          <a:xfrm>
            <a:off x="6835204" y="3231959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急诊科：执行率88%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67"/>
          <p:cNvSpPr/>
          <p:nvPr>
            <p:custDataLst>
              <p:tags r:id="rId17"/>
            </p:custDataLst>
          </p:nvPr>
        </p:nvSpPr>
        <p:spPr>
          <a:xfrm>
            <a:off x="6650240" y="4577205"/>
            <a:ext cx="4840460" cy="122198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68"/>
          <p:cNvSpPr/>
          <p:nvPr>
            <p:custDataLst>
              <p:tags r:id="rId18"/>
            </p:custDataLst>
          </p:nvPr>
        </p:nvSpPr>
        <p:spPr>
          <a:xfrm>
            <a:off x="6291676" y="4577205"/>
            <a:ext cx="174863" cy="122198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69"/>
          <p:cNvSpPr txBox="1"/>
          <p:nvPr>
            <p:custDataLst>
              <p:tags r:id="rId19"/>
            </p:custDataLst>
          </p:nvPr>
        </p:nvSpPr>
        <p:spPr>
          <a:xfrm>
            <a:off x="6835204" y="4682627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重症监护室：执行率95%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科室间手卫生执行率的差异分析</a:t>
            </a:r>
            <a:endParaRPr lang="zh-CN" altLang="en-US"/>
          </a:p>
        </p:txBody>
      </p:sp>
      <p:sp>
        <p:nvSpPr>
          <p:cNvPr id="1049104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内科与外科手卫生执行率的比较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不同科室手卫生执行率的影响因素分析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急诊科与重症监护室手卫生执行率的比较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儿科与妇科手卫生执行率的比较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影响科室间手卫生执行的因素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医护人员手卫生意识</a:t>
            </a:r>
            <a:endParaRPr lang="zh-CN" altLang="en-US"/>
          </a:p>
        </p:txBody>
      </p:sp>
      <p:sp>
        <p:nvSpPr>
          <p:cNvPr id="1049218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医护人员对手卫生执行困难的认识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医护人员对手卫生重要性的认识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医护人员对手卫生执行情况的了解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医护人员对手卫生执行效果的评价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手卫生设施配备情况</a:t>
            </a:r>
            <a:endParaRPr lang="zh-CN" altLang="en-US"/>
          </a:p>
        </p:txBody>
      </p:sp>
      <p:sp>
        <p:nvSpPr>
          <p:cNvPr id="10492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洗手液：是否配备，是否充足，是否方便使用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干手器：是否配备，是否方便使用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纸巾：是否配备，是否充足，是否方便使用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0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手卫生宣传海报：是否张贴，是否醒目，是否易于理解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医院管理层的重视程度</a:t>
            </a:r>
            <a:endParaRPr lang="zh-CN" altLang="en-US"/>
          </a:p>
        </p:txBody>
      </p:sp>
      <p:sp>
        <p:nvSpPr>
          <p:cNvPr id="1049342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医院管理层对手卫生的重视程度直接影响到科室的执行情况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8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管理层的监管和考核机制会影响科室的执行效果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4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管理层的培训和教育活动可以提高科室的手卫生意识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0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管理层的投入和支持可以改善科室的手卫生设施和环境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https://d.book118.com/856101112140010035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科室间手卫生执行差异分析</vt:lpstr>
      <vt:lpstr>目录</vt:lpstr>
      <vt:lpstr>手卫生的重要性</vt:lpstr>
      <vt:lpstr>手卫生对预防医院感染的作用</vt:lpstr>
      <vt:lpstr>手卫生对保障患者安全的意义</vt:lpstr>
      <vt:lpstr>科室间手卫生执行现状</vt:lpstr>
      <vt:lpstr>不同科室手卫生执行率的统计数据</vt:lpstr>
      <vt:lpstr>科室间手卫生执行率的差异分析</vt:lpstr>
      <vt:lpstr>影响科室间手卫生执行的因素</vt:lpstr>
      <vt:lpstr>医护人员手卫生意识</vt:lpstr>
      <vt:lpstr>手卫生设施配备情况</vt:lpstr>
      <vt:lpstr>医院管理层的重视程度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2024-09-05T11:45:36.960</cp:lastPrinted>
  <dcterms:created xsi:type="dcterms:W3CDTF">2024-09-05T03:45:36Z</dcterms:created>
  <dcterms:modified xsi:type="dcterms:W3CDTF">2024-09-05T03:45:39Z</dcterms:modified>
</cp:coreProperties>
</file>