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3"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7F584D3-D6C4-4913-8D8F-9CDA67F5817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47" name="PlaceHolder 1"/>
          <p:cNvSpPr>
            <a:spLocks noGrp="1"/>
          </p:cNvSpPr>
          <p:nvPr>
            <p:ph type="sldImg"/>
          </p:nvPr>
        </p:nvSpPr>
        <p:spPr>
          <a:xfrm>
            <a:off x="685800" y="1143000"/>
            <a:ext cx="5486040" cy="3085920"/>
          </a:xfrm>
          <a:prstGeom prst="rect">
            <a:avLst/>
          </a:prstGeom>
          <a:ln w="0">
            <a:noFill/>
          </a:ln>
        </p:spPr>
      </p:sp>
      <p:sp>
        <p:nvSpPr>
          <p:cNvPr id="54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4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0" name="PlaceHolder 1"/>
          <p:cNvSpPr>
            <a:spLocks noGrp="1"/>
          </p:cNvSpPr>
          <p:nvPr>
            <p:ph type="sldImg"/>
          </p:nvPr>
        </p:nvSpPr>
        <p:spPr>
          <a:xfrm>
            <a:off x="685800" y="1143000"/>
            <a:ext cx="5486040" cy="3085920"/>
          </a:xfrm>
          <a:prstGeom prst="rect">
            <a:avLst/>
          </a:prstGeom>
          <a:ln w="0">
            <a:noFill/>
          </a:ln>
        </p:spPr>
      </p:sp>
      <p:sp>
        <p:nvSpPr>
          <p:cNvPr id="55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5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3" name="PlaceHolder 1"/>
          <p:cNvSpPr>
            <a:spLocks noGrp="1"/>
          </p:cNvSpPr>
          <p:nvPr>
            <p:ph type="sldImg"/>
          </p:nvPr>
        </p:nvSpPr>
        <p:spPr>
          <a:xfrm>
            <a:off x="685800" y="1143000"/>
            <a:ext cx="5486040" cy="3085920"/>
          </a:xfrm>
          <a:prstGeom prst="rect">
            <a:avLst/>
          </a:prstGeom>
          <a:ln w="0">
            <a:noFill/>
          </a:ln>
        </p:spPr>
      </p:sp>
      <p:sp>
        <p:nvSpPr>
          <p:cNvPr id="55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5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6" name="PlaceHolder 1"/>
          <p:cNvSpPr>
            <a:spLocks noGrp="1"/>
          </p:cNvSpPr>
          <p:nvPr>
            <p:ph type="sldImg"/>
          </p:nvPr>
        </p:nvSpPr>
        <p:spPr>
          <a:xfrm>
            <a:off x="685800" y="1143000"/>
            <a:ext cx="5486040" cy="3085920"/>
          </a:xfrm>
          <a:prstGeom prst="rect">
            <a:avLst/>
          </a:prstGeom>
          <a:ln w="0">
            <a:noFill/>
          </a:ln>
        </p:spPr>
      </p:sp>
      <p:sp>
        <p:nvSpPr>
          <p:cNvPr id="55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5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59" name="PlaceHolder 1"/>
          <p:cNvSpPr>
            <a:spLocks noGrp="1"/>
          </p:cNvSpPr>
          <p:nvPr>
            <p:ph type="sldImg"/>
          </p:nvPr>
        </p:nvSpPr>
        <p:spPr>
          <a:xfrm>
            <a:off x="685800" y="1143000"/>
            <a:ext cx="5486040" cy="3085920"/>
          </a:xfrm>
          <a:prstGeom prst="rect">
            <a:avLst/>
          </a:prstGeom>
          <a:ln w="0">
            <a:noFill/>
          </a:ln>
        </p:spPr>
      </p:sp>
      <p:sp>
        <p:nvSpPr>
          <p:cNvPr id="56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6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62" name="PlaceHolder 1"/>
          <p:cNvSpPr>
            <a:spLocks noGrp="1"/>
          </p:cNvSpPr>
          <p:nvPr>
            <p:ph type="sldImg"/>
          </p:nvPr>
        </p:nvSpPr>
        <p:spPr>
          <a:xfrm>
            <a:off x="685800" y="1143000"/>
            <a:ext cx="5486040" cy="3085920"/>
          </a:xfrm>
          <a:prstGeom prst="rect">
            <a:avLst/>
          </a:prstGeom>
          <a:ln w="0">
            <a:noFill/>
          </a:ln>
        </p:spPr>
      </p:sp>
      <p:sp>
        <p:nvSpPr>
          <p:cNvPr id="56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6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AEF708-1238-4E2D-825B-D01FA55C85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543E76-DB94-4082-80B5-B5F6C3C13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03ECC2-13EA-4F02-91A9-3F4ECFFE71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37587B-D9C7-4159-9868-543712CF3A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53E3F3-E04C-4A2A-AF56-7CBAD0C1DB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444ED9-EAC4-4CF5-90BB-8E29B59627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294865-9A6A-4E3C-B2CD-2BE0A2C4EB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284EAE-B606-4761-8EDD-C6C2E15319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6158B7-9BD5-4A63-A439-B896054002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0E033F-9262-4903-9A88-CC82882343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CB0ED1-5BAF-430C-BBDE-39456BCB1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1EF662F-ECC4-4053-90CF-2F532A54B89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4CD568D-F183-417F-9562-27011E98322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103121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实用的售后服务绩效考核培训指导</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概述售后服务绩效考核</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售后服务绩效考核指导的内容和方式</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实用的售后服务绩效考核指导的技巧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实用的售后服务绩效考核指导的案例分享</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实用的售后服务绩效考核指导的未来展望</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概述售后服务绩效考核</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5833"/>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什么是售后服务绩效考核？</a:t>
            </a:r>
            <a:endParaRPr lang="en-US" sz="3600" b="0" strike="noStrike" spc="-1">
              <a:solidFill>
                <a:schemeClr val="dk1"/>
              </a:solidFill>
              <a:latin typeface="Arial"/>
            </a:endParaRPr>
          </a:p>
        </p:txBody>
      </p:sp>
      <p:sp>
        <p:nvSpPr>
          <p:cNvPr id="85"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售后服务绩效考核是指对公司售后服务团队在服务质量、效率、客户满意度等方面的表现进行评估和指导的过程。它是为了帮助公司提升售后服务水平，提高客户满意度，增强市场竞争力而进行的重要管理工作。</a:t>
            </a:r>
            <a:endParaRPr lang="en-US" sz="2000" b="0" strike="noStrike" spc="-1">
              <a:solidFill>
                <a:srgbClr val="000000"/>
              </a:solidFill>
              <a:latin typeface="Arial"/>
            </a:endParaRPr>
          </a:p>
        </p:txBody>
      </p:sp>
      <p:pic>
        <p:nvPicPr>
          <p:cNvPr id="86"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86"/>
                                        </p:tgtEl>
                                        <p:attrNameLst>
                                          <p:attrName>style.visibility</p:attrName>
                                        </p:attrNameLst>
                                      </p:cBhvr>
                                      <p:to>
                                        <p:strVal val="visible"/>
                                      </p:to>
                                    </p:set>
                                    <p:anim calcmode="lin" valueType="num">
                                      <p:cBhvr additive="repl">
                                        <p:cTn id="7" dur="500" fill="hold"/>
                                        <p:tgtEl>
                                          <p:spTgt spid="86"/>
                                        </p:tgtEl>
                                        <p:attrNameLst>
                                          <p:attrName>ppt_w</p:attrName>
                                        </p:attrNameLst>
                                      </p:cBhvr>
                                      <p:tavLst>
                                        <p:tav tm="0">
                                          <p:val>
                                            <p:fltVal val="0"/>
                                          </p:val>
                                        </p:tav>
                                        <p:tav tm="100000">
                                          <p:val>
                                            <p:strVal val="#ppt_w"/>
                                          </p:val>
                                        </p:tav>
                                      </p:tavLst>
                                    </p:anim>
                                    <p:anim calcmode="lin" valueType="num">
                                      <p:cBhvr additive="repl">
                                        <p:cTn id="8" dur="500" fill="hold"/>
                                        <p:tgtEl>
                                          <p:spTgt spid="86"/>
                                        </p:tgtEl>
                                        <p:attrNameLst>
                                          <p:attrName>ppt_h</p:attrName>
                                        </p:attrNameLst>
                                      </p:cBhvr>
                                      <p:tavLst>
                                        <p:tav tm="0">
                                          <p:val>
                                            <p:fltVal val="0"/>
                                          </p:val>
                                        </p:tav>
                                        <p:tav tm="100000">
                                          <p:val>
                                            <p:strVal val="#ppt_h"/>
                                          </p:val>
                                        </p:tav>
                                      </p:tavLst>
                                    </p:anim>
                                    <p:animEffect transition="in" filter="fade">
                                      <p:cBhvr additive="repl">
                                        <p:cTn id="9" dur="50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88"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9"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提高服务质量</a:t>
            </a:r>
            <a:endParaRPr lang="en-US" sz="1800" b="0" strike="noStrike" spc="-1">
              <a:solidFill>
                <a:srgbClr val="000000"/>
              </a:solidFill>
              <a:latin typeface="Arial"/>
            </a:endParaRPr>
          </a:p>
        </p:txBody>
      </p:sp>
      <p:sp>
        <p:nvSpPr>
          <p:cNvPr id="90"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91"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2"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激励团队</a:t>
            </a:r>
            <a:endParaRPr lang="en-US" sz="1800" b="0" strike="noStrike" spc="-1">
              <a:solidFill>
                <a:srgbClr val="000000"/>
              </a:solidFill>
              <a:latin typeface="Arial"/>
            </a:endParaRPr>
          </a:p>
        </p:txBody>
      </p:sp>
      <p:sp>
        <p:nvSpPr>
          <p:cNvPr id="93"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94"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5"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提升绩效水平</a:t>
            </a:r>
            <a:endParaRPr lang="en-US" sz="1800" b="0" strike="noStrike" spc="-1">
              <a:solidFill>
                <a:srgbClr val="000000"/>
              </a:solidFill>
              <a:latin typeface="Arial"/>
            </a:endParaRPr>
          </a:p>
        </p:txBody>
      </p:sp>
      <p:sp>
        <p:nvSpPr>
          <p:cNvPr id="96"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9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售后服务绩效考核的重要性</a:t>
            </a:r>
            <a:endParaRPr lang="en-US" sz="3600" b="0" strike="noStrike" spc="-1">
              <a:solidFill>
                <a:schemeClr val="dk1"/>
              </a:solidFill>
              <a:latin typeface="Arial"/>
            </a:endParaRPr>
          </a:p>
        </p:txBody>
      </p:sp>
      <p:sp>
        <p:nvSpPr>
          <p:cNvPr id="98"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9"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发现问题</a:t>
            </a:r>
            <a:endParaRPr lang="en-US" sz="1800" b="0" strike="noStrike" spc="-1">
              <a:solidFill>
                <a:srgbClr val="000000"/>
              </a:solidFill>
              <a:latin typeface="Arial"/>
            </a:endParaRPr>
          </a:p>
        </p:txBody>
      </p:sp>
      <p:sp>
        <p:nvSpPr>
          <p:cNvPr id="100"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grpSp>
        <p:nvGrpSpPr>
          <p:cNvPr id="101" name="组合 4"/>
          <p:cNvGrpSpPr/>
          <p:nvPr/>
        </p:nvGrpSpPr>
        <p:grpSpPr>
          <a:xfrm>
            <a:off x="0" y="497520"/>
            <a:ext cx="3060720" cy="2445480"/>
            <a:chOff x="0" y="497520"/>
            <a:chExt cx="3060720" cy="2445480"/>
          </a:xfrm>
        </p:grpSpPr>
        <p:grpSp>
          <p:nvGrpSpPr>
            <p:cNvPr id="102" name="组合 19"/>
            <p:cNvGrpSpPr/>
            <p:nvPr/>
          </p:nvGrpSpPr>
          <p:grpSpPr>
            <a:xfrm>
              <a:off x="0" y="497520"/>
              <a:ext cx="3060720" cy="2040480"/>
              <a:chOff x="0" y="497520"/>
              <a:chExt cx="3060720" cy="2040480"/>
            </a:xfrm>
          </p:grpSpPr>
          <p:graphicFrame>
            <p:nvGraphicFramePr>
              <p:cNvPr id="103"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104" name="组合 25"/>
              <p:cNvGrpSpPr/>
              <p:nvPr/>
            </p:nvGrpSpPr>
            <p:grpSpPr>
              <a:xfrm>
                <a:off x="810000" y="812520"/>
                <a:ext cx="1394640" cy="1394640"/>
                <a:chOff x="810000" y="812520"/>
                <a:chExt cx="1394640" cy="1394640"/>
              </a:xfrm>
            </p:grpSpPr>
            <p:sp>
              <p:nvSpPr>
                <p:cNvPr id="105"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06"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07"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08" name="组合 8"/>
          <p:cNvGrpSpPr/>
          <p:nvPr/>
        </p:nvGrpSpPr>
        <p:grpSpPr>
          <a:xfrm>
            <a:off x="2778120" y="497520"/>
            <a:ext cx="3060720" cy="2445480"/>
            <a:chOff x="2778120" y="497520"/>
            <a:chExt cx="3060720" cy="2445480"/>
          </a:xfrm>
        </p:grpSpPr>
        <p:sp>
          <p:nvSpPr>
            <p:cNvPr id="109"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10" name="组合 6"/>
            <p:cNvGrpSpPr/>
            <p:nvPr/>
          </p:nvGrpSpPr>
          <p:grpSpPr>
            <a:xfrm>
              <a:off x="2778120" y="497520"/>
              <a:ext cx="3060720" cy="2445480"/>
              <a:chOff x="2778120" y="497520"/>
              <a:chExt cx="3060720" cy="2445480"/>
            </a:xfrm>
          </p:grpSpPr>
          <p:grpSp>
            <p:nvGrpSpPr>
              <p:cNvPr id="111" name="组合 13"/>
              <p:cNvGrpSpPr/>
              <p:nvPr/>
            </p:nvGrpSpPr>
            <p:grpSpPr>
              <a:xfrm>
                <a:off x="2778120" y="497520"/>
                <a:ext cx="3060720" cy="2040480"/>
                <a:chOff x="2778120" y="497520"/>
                <a:chExt cx="3060720" cy="2040480"/>
              </a:xfrm>
            </p:grpSpPr>
            <p:graphicFrame>
              <p:nvGraphicFramePr>
                <p:cNvPr id="112"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113"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4"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15" name="组合 10"/>
          <p:cNvGrpSpPr/>
          <p:nvPr/>
        </p:nvGrpSpPr>
        <p:grpSpPr>
          <a:xfrm>
            <a:off x="5469480" y="508320"/>
            <a:ext cx="3060720" cy="2445480"/>
            <a:chOff x="5469480" y="508320"/>
            <a:chExt cx="3060720" cy="2445480"/>
          </a:xfrm>
        </p:grpSpPr>
        <p:grpSp>
          <p:nvGrpSpPr>
            <p:cNvPr id="116" name="组合 11"/>
            <p:cNvGrpSpPr/>
            <p:nvPr/>
          </p:nvGrpSpPr>
          <p:grpSpPr>
            <a:xfrm>
              <a:off x="5469480" y="508320"/>
              <a:ext cx="3060720" cy="2445480"/>
              <a:chOff x="5469480" y="508320"/>
              <a:chExt cx="3060720" cy="2445480"/>
            </a:xfrm>
          </p:grpSpPr>
          <p:grpSp>
            <p:nvGrpSpPr>
              <p:cNvPr id="117" name="组合 14"/>
              <p:cNvGrpSpPr/>
              <p:nvPr/>
            </p:nvGrpSpPr>
            <p:grpSpPr>
              <a:xfrm>
                <a:off x="5469480" y="508320"/>
                <a:ext cx="3060720" cy="2040480"/>
                <a:chOff x="5469480" y="508320"/>
                <a:chExt cx="3060720" cy="2040480"/>
              </a:xfrm>
            </p:grpSpPr>
            <p:graphicFrame>
              <p:nvGraphicFramePr>
                <p:cNvPr id="118"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119"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20"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21" name="Group 65"/>
            <p:cNvGrpSpPr/>
            <p:nvPr/>
          </p:nvGrpSpPr>
          <p:grpSpPr>
            <a:xfrm>
              <a:off x="6753240" y="1356480"/>
              <a:ext cx="479880" cy="476640"/>
              <a:chOff x="6753240" y="1356480"/>
              <a:chExt cx="479880" cy="476640"/>
            </a:xfrm>
          </p:grpSpPr>
          <p:sp>
            <p:nvSpPr>
              <p:cNvPr id="122"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3"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4"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25" name="组合 15"/>
          <p:cNvGrpSpPr/>
          <p:nvPr/>
        </p:nvGrpSpPr>
        <p:grpSpPr>
          <a:xfrm>
            <a:off x="8161920" y="389520"/>
            <a:ext cx="3060720" cy="2445840"/>
            <a:chOff x="8161920" y="389520"/>
            <a:chExt cx="3060720" cy="2445840"/>
          </a:xfrm>
        </p:grpSpPr>
        <p:sp>
          <p:nvSpPr>
            <p:cNvPr id="126"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7" name="组合 16"/>
            <p:cNvGrpSpPr/>
            <p:nvPr/>
          </p:nvGrpSpPr>
          <p:grpSpPr>
            <a:xfrm>
              <a:off x="8161920" y="389520"/>
              <a:ext cx="3060720" cy="2445840"/>
              <a:chOff x="8161920" y="389520"/>
              <a:chExt cx="3060720" cy="2445840"/>
            </a:xfrm>
          </p:grpSpPr>
          <p:grpSp>
            <p:nvGrpSpPr>
              <p:cNvPr id="128" name="组合 14"/>
              <p:cNvGrpSpPr/>
              <p:nvPr/>
            </p:nvGrpSpPr>
            <p:grpSpPr>
              <a:xfrm>
                <a:off x="8161920" y="389520"/>
                <a:ext cx="3060720" cy="2040480"/>
                <a:chOff x="8161920" y="389520"/>
                <a:chExt cx="3060720" cy="2040480"/>
              </a:xfrm>
            </p:grpSpPr>
            <p:graphicFrame>
              <p:nvGraphicFramePr>
                <p:cNvPr id="129"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130"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31"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 calcmode="lin" valueType="num">
                                      <p:cBhvr additive="repl">
                                        <p:cTn id="7" dur="500" fill="hold"/>
                                        <p:tgtEl>
                                          <p:spTgt spid="87"/>
                                        </p:tgtEl>
                                        <p:attrNameLst>
                                          <p:attrName>ppt_x</p:attrName>
                                        </p:attrNameLst>
                                      </p:cBhvr>
                                      <p:tavLst>
                                        <p:tav tm="0">
                                          <p:val>
                                            <p:strVal val="#ppt_x"/>
                                          </p:val>
                                        </p:tav>
                                        <p:tav tm="100000">
                                          <p:val>
                                            <p:strVal val="#ppt_x"/>
                                          </p:val>
                                        </p:tav>
                                      </p:tavLst>
                                    </p:anim>
                                    <p:anim calcmode="lin" valueType="num">
                                      <p:cBhvr additive="repl">
                                        <p:cTn id="8" dur="500" fill="hold"/>
                                        <p:tgtEl>
                                          <p:spTgt spid="87"/>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01"/>
                                        </p:tgtEl>
                                        <p:attrNameLst>
                                          <p:attrName>style.visibility</p:attrName>
                                        </p:attrNameLst>
                                      </p:cBhvr>
                                      <p:to>
                                        <p:strVal val="visible"/>
                                      </p:to>
                                    </p:set>
                                    <p:anim calcmode="lin" valueType="num">
                                      <p:cBhvr additive="repl">
                                        <p:cTn id="11" dur="500" fill="hold"/>
                                        <p:tgtEl>
                                          <p:spTgt spid="101"/>
                                        </p:tgtEl>
                                        <p:attrNameLst>
                                          <p:attrName>ppt_w</p:attrName>
                                        </p:attrNameLst>
                                      </p:cBhvr>
                                      <p:tavLst>
                                        <p:tav tm="0">
                                          <p:val>
                                            <p:fltVal val="0"/>
                                          </p:val>
                                        </p:tav>
                                        <p:tav tm="100000">
                                          <p:val>
                                            <p:strVal val="#ppt_w"/>
                                          </p:val>
                                        </p:tav>
                                      </p:tavLst>
                                    </p:anim>
                                    <p:anim calcmode="lin" valueType="num">
                                      <p:cBhvr additive="repl">
                                        <p:cTn id="12" dur="500" fill="hold"/>
                                        <p:tgtEl>
                                          <p:spTgt spid="101"/>
                                        </p:tgtEl>
                                        <p:attrNameLst>
                                          <p:attrName>ppt_h</p:attrName>
                                        </p:attrNameLst>
                                      </p:cBhvr>
                                      <p:tavLst>
                                        <p:tav tm="0">
                                          <p:val>
                                            <p:fltVal val="0"/>
                                          </p:val>
                                        </p:tav>
                                        <p:tav tm="100000">
                                          <p:val>
                                            <p:strVal val="#ppt_h"/>
                                          </p:val>
                                        </p:tav>
                                      </p:tavLst>
                                    </p:anim>
                                    <p:animEffect transition="in" filter="fade">
                                      <p:cBhvr additive="repl">
                                        <p:cTn id="13" dur="500"/>
                                        <p:tgtEl>
                                          <p:spTgt spid="101"/>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08"/>
                                        </p:tgtEl>
                                        <p:attrNameLst>
                                          <p:attrName>style.visibility</p:attrName>
                                        </p:attrNameLst>
                                      </p:cBhvr>
                                      <p:to>
                                        <p:strVal val="visible"/>
                                      </p:to>
                                    </p:set>
                                    <p:anim calcmode="lin" valueType="num">
                                      <p:cBhvr additive="repl">
                                        <p:cTn id="18" dur="500" fill="hold"/>
                                        <p:tgtEl>
                                          <p:spTgt spid="108"/>
                                        </p:tgtEl>
                                        <p:attrNameLst>
                                          <p:attrName>ppt_w</p:attrName>
                                        </p:attrNameLst>
                                      </p:cBhvr>
                                      <p:tavLst>
                                        <p:tav tm="0">
                                          <p:val>
                                            <p:fltVal val="0"/>
                                          </p:val>
                                        </p:tav>
                                        <p:tav tm="100000">
                                          <p:val>
                                            <p:strVal val="#ppt_w"/>
                                          </p:val>
                                        </p:tav>
                                      </p:tavLst>
                                    </p:anim>
                                    <p:anim calcmode="lin" valueType="num">
                                      <p:cBhvr additive="repl">
                                        <p:cTn id="19" dur="500" fill="hold"/>
                                        <p:tgtEl>
                                          <p:spTgt spid="108"/>
                                        </p:tgtEl>
                                        <p:attrNameLst>
                                          <p:attrName>ppt_h</p:attrName>
                                        </p:attrNameLst>
                                      </p:cBhvr>
                                      <p:tavLst>
                                        <p:tav tm="0">
                                          <p:val>
                                            <p:fltVal val="0"/>
                                          </p:val>
                                        </p:tav>
                                        <p:tav tm="100000">
                                          <p:val>
                                            <p:strVal val="#ppt_h"/>
                                          </p:val>
                                        </p:tav>
                                      </p:tavLst>
                                    </p:anim>
                                    <p:animEffect transition="in" filter="fade">
                                      <p:cBhvr additive="repl">
                                        <p:cTn id="20" dur="500"/>
                                        <p:tgtEl>
                                          <p:spTgt spid="108"/>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15"/>
                                        </p:tgtEl>
                                        <p:attrNameLst>
                                          <p:attrName>style.visibility</p:attrName>
                                        </p:attrNameLst>
                                      </p:cBhvr>
                                      <p:to>
                                        <p:strVal val="visible"/>
                                      </p:to>
                                    </p:set>
                                    <p:anim calcmode="lin" valueType="num">
                                      <p:cBhvr additive="repl">
                                        <p:cTn id="23" dur="500" fill="hold"/>
                                        <p:tgtEl>
                                          <p:spTgt spid="115"/>
                                        </p:tgtEl>
                                        <p:attrNameLst>
                                          <p:attrName>ppt_w</p:attrName>
                                        </p:attrNameLst>
                                      </p:cBhvr>
                                      <p:tavLst>
                                        <p:tav tm="0">
                                          <p:val>
                                            <p:fltVal val="0"/>
                                          </p:val>
                                        </p:tav>
                                        <p:tav tm="100000">
                                          <p:val>
                                            <p:strVal val="#ppt_w"/>
                                          </p:val>
                                        </p:tav>
                                      </p:tavLst>
                                    </p:anim>
                                    <p:anim calcmode="lin" valueType="num">
                                      <p:cBhvr additive="repl">
                                        <p:cTn id="24" dur="500" fill="hold"/>
                                        <p:tgtEl>
                                          <p:spTgt spid="115"/>
                                        </p:tgtEl>
                                        <p:attrNameLst>
                                          <p:attrName>ppt_h</p:attrName>
                                        </p:attrNameLst>
                                      </p:cBhvr>
                                      <p:tavLst>
                                        <p:tav tm="0">
                                          <p:val>
                                            <p:fltVal val="0"/>
                                          </p:val>
                                        </p:tav>
                                        <p:tav tm="100000">
                                          <p:val>
                                            <p:strVal val="#ppt_h"/>
                                          </p:val>
                                        </p:tav>
                                      </p:tavLst>
                                    </p:anim>
                                    <p:animEffect transition="in" filter="fade">
                                      <p:cBhvr additive="repl">
                                        <p:cTn id="25" dur="500"/>
                                        <p:tgtEl>
                                          <p:spTgt spid="115"/>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25"/>
                                        </p:tgtEl>
                                        <p:attrNameLst>
                                          <p:attrName>style.visibility</p:attrName>
                                        </p:attrNameLst>
                                      </p:cBhvr>
                                      <p:to>
                                        <p:strVal val="visible"/>
                                      </p:to>
                                    </p:set>
                                    <p:anim calcmode="lin" valueType="num">
                                      <p:cBhvr additive="repl">
                                        <p:cTn id="28" dur="500" fill="hold"/>
                                        <p:tgtEl>
                                          <p:spTgt spid="125"/>
                                        </p:tgtEl>
                                        <p:attrNameLst>
                                          <p:attrName>ppt_w</p:attrName>
                                        </p:attrNameLst>
                                      </p:cBhvr>
                                      <p:tavLst>
                                        <p:tav tm="0">
                                          <p:val>
                                            <p:fltVal val="0"/>
                                          </p:val>
                                        </p:tav>
                                        <p:tav tm="100000">
                                          <p:val>
                                            <p:strVal val="#ppt_w"/>
                                          </p:val>
                                        </p:tav>
                                      </p:tavLst>
                                    </p:anim>
                                    <p:anim calcmode="lin" valueType="num">
                                      <p:cBhvr additive="repl">
                                        <p:cTn id="29" dur="500" fill="hold"/>
                                        <p:tgtEl>
                                          <p:spTgt spid="125"/>
                                        </p:tgtEl>
                                        <p:attrNameLst>
                                          <p:attrName>ppt_h</p:attrName>
                                        </p:attrNameLst>
                                      </p:cBhvr>
                                      <p:tavLst>
                                        <p:tav tm="0">
                                          <p:val>
                                            <p:fltVal val="0"/>
                                          </p:val>
                                        </p:tav>
                                        <p:tav tm="100000">
                                          <p:val>
                                            <p:strVal val="#ppt_h"/>
                                          </p:val>
                                        </p:tav>
                                      </p:tavLst>
                                    </p:anim>
                                    <p:animEffect transition="in" filter="fade">
                                      <p:cBhvr additive="repl">
                                        <p:cTn id="30" dur="500"/>
                                        <p:tgtEl>
                                          <p:spTgt spid="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实用的售后服务绩效考核指导的意义</a:t>
            </a:r>
            <a:endParaRPr lang="en-US" sz="3600" b="0" strike="noStrike" spc="-1">
              <a:solidFill>
                <a:schemeClr val="dk1"/>
              </a:solidFill>
              <a:latin typeface="Arial"/>
            </a:endParaRPr>
          </a:p>
        </p:txBody>
      </p:sp>
      <p:sp>
        <p:nvSpPr>
          <p:cNvPr id="13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制定明确考核标准和指标</a:t>
            </a:r>
            <a:endParaRPr lang="en-US" sz="1600" b="0" strike="noStrike" spc="-1">
              <a:solidFill>
                <a:srgbClr val="000000"/>
              </a:solidFill>
              <a:latin typeface="Arial"/>
            </a:endParaRPr>
          </a:p>
        </p:txBody>
      </p:sp>
      <p:sp>
        <p:nvSpPr>
          <p:cNvPr id="13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建立科学体系</a:t>
            </a:r>
            <a:endParaRPr lang="en-US" sz="2000" b="0" strike="noStrike" spc="-1">
              <a:solidFill>
                <a:srgbClr val="000000"/>
              </a:solidFill>
              <a:latin typeface="Arial"/>
            </a:endParaRPr>
          </a:p>
        </p:txBody>
      </p:sp>
      <p:sp>
        <p:nvSpPr>
          <p:cNvPr id="13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3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3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针对性指导团队成员</a:t>
            </a:r>
            <a:endParaRPr lang="en-US" sz="1600" b="0" strike="noStrike" spc="-1">
              <a:solidFill>
                <a:srgbClr val="000000"/>
              </a:solidFill>
              <a:latin typeface="Arial"/>
            </a:endParaRPr>
          </a:p>
        </p:txBody>
      </p:sp>
      <p:sp>
        <p:nvSpPr>
          <p:cNvPr id="13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指导和培训</a:t>
            </a:r>
            <a:endParaRPr lang="en-US" sz="2000" b="0" strike="noStrike" spc="-1">
              <a:solidFill>
                <a:srgbClr val="000000"/>
              </a:solidFill>
              <a:latin typeface="Arial"/>
            </a:endParaRPr>
          </a:p>
        </p:txBody>
      </p:sp>
      <p:sp>
        <p:nvSpPr>
          <p:cNvPr id="13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4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提高工作效率和质量</a:t>
            </a:r>
            <a:endParaRPr lang="en-US" sz="1600" b="0" strike="noStrike" spc="-1">
              <a:solidFill>
                <a:srgbClr val="000000"/>
              </a:solidFill>
              <a:latin typeface="Arial"/>
            </a:endParaRPr>
          </a:p>
        </p:txBody>
      </p:sp>
      <p:sp>
        <p:nvSpPr>
          <p:cNvPr id="14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清晰工作目标</a:t>
            </a:r>
            <a:endParaRPr lang="en-US" sz="2000" b="0" strike="noStrike" spc="-1">
              <a:solidFill>
                <a:srgbClr val="000000"/>
              </a:solidFill>
              <a:latin typeface="Arial"/>
            </a:endParaRPr>
          </a:p>
        </p:txBody>
      </p:sp>
      <p:sp>
        <p:nvSpPr>
          <p:cNvPr id="142"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43"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42"/>
                                        </p:tgtEl>
                                        <p:attrNameLst>
                                          <p:attrName>style.visibility</p:attrName>
                                        </p:attrNameLst>
                                      </p:cBhvr>
                                      <p:to>
                                        <p:strVal val="visible"/>
                                      </p:to>
                                    </p:set>
                                    <p:animEffect transition="in" filter="fade">
                                      <p:cBhvr additive="repl">
                                        <p:cTn id="7" dur="500"/>
                                        <p:tgtEl>
                                          <p:spTgt spid="1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售后服务绩效考核指导实施的难点</a:t>
            </a:r>
            <a:endParaRPr lang="en-US" sz="3600" b="0" strike="noStrike" spc="-1">
              <a:solidFill>
                <a:schemeClr val="dk1"/>
              </a:solidFill>
              <a:latin typeface="Arial"/>
            </a:endParaRPr>
          </a:p>
        </p:txBody>
      </p:sp>
      <p:sp>
        <p:nvSpPr>
          <p:cNvPr id="145"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针对性的指导和培训</a:t>
            </a:r>
            <a:endParaRPr lang="en-US" sz="1600" b="0" strike="noStrike" spc="-1">
              <a:solidFill>
                <a:srgbClr val="000000"/>
              </a:solidFill>
              <a:latin typeface="Arial"/>
            </a:endParaRPr>
          </a:p>
        </p:txBody>
      </p:sp>
      <p:sp>
        <p:nvSpPr>
          <p:cNvPr id="146"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个体差异</a:t>
            </a:r>
            <a:endParaRPr lang="en-US" sz="2000" b="0" strike="noStrike" spc="-1">
              <a:solidFill>
                <a:srgbClr val="000000"/>
              </a:solidFill>
              <a:latin typeface="Arial"/>
            </a:endParaRPr>
          </a:p>
        </p:txBody>
      </p:sp>
      <p:sp>
        <p:nvSpPr>
          <p:cNvPr id="147"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指导内容具体到不同环节</a:t>
            </a:r>
            <a:endParaRPr lang="en-US" sz="1600" b="0" strike="noStrike" spc="-1">
              <a:solidFill>
                <a:srgbClr val="000000"/>
              </a:solidFill>
              <a:latin typeface="Arial"/>
            </a:endParaRPr>
          </a:p>
        </p:txBody>
      </p:sp>
      <p:sp>
        <p:nvSpPr>
          <p:cNvPr id="148"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复杂工作性质</a:t>
            </a:r>
            <a:endParaRPr lang="en-US" sz="2000" b="0" strike="noStrike" spc="-1">
              <a:solidFill>
                <a:srgbClr val="000000"/>
              </a:solidFill>
              <a:latin typeface="Arial"/>
            </a:endParaRPr>
          </a:p>
        </p:txBody>
      </p:sp>
      <p:sp>
        <p:nvSpPr>
          <p:cNvPr id="149"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0"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1"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2"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3"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54" name="组合 4"/>
          <p:cNvGrpSpPr/>
          <p:nvPr/>
        </p:nvGrpSpPr>
        <p:grpSpPr>
          <a:xfrm>
            <a:off x="577800" y="381240"/>
            <a:ext cx="3060720" cy="2445480"/>
            <a:chOff x="577800" y="381240"/>
            <a:chExt cx="3060720" cy="2445480"/>
          </a:xfrm>
        </p:grpSpPr>
        <p:grpSp>
          <p:nvGrpSpPr>
            <p:cNvPr id="155" name="组合 19"/>
            <p:cNvGrpSpPr/>
            <p:nvPr/>
          </p:nvGrpSpPr>
          <p:grpSpPr>
            <a:xfrm>
              <a:off x="577800" y="381240"/>
              <a:ext cx="3060720" cy="2040480"/>
              <a:chOff x="577800" y="381240"/>
              <a:chExt cx="3060720" cy="2040480"/>
            </a:xfrm>
          </p:grpSpPr>
          <p:graphicFrame>
            <p:nvGraphicFramePr>
              <p:cNvPr id="156"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57" name="组合 25"/>
              <p:cNvGrpSpPr/>
              <p:nvPr/>
            </p:nvGrpSpPr>
            <p:grpSpPr>
              <a:xfrm>
                <a:off x="1387800" y="696600"/>
                <a:ext cx="1394640" cy="1394640"/>
                <a:chOff x="1387800" y="696600"/>
                <a:chExt cx="1394640" cy="1394640"/>
              </a:xfrm>
            </p:grpSpPr>
            <p:sp>
              <p:nvSpPr>
                <p:cNvPr id="158"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59"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60"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61" name="组合 7"/>
          <p:cNvGrpSpPr/>
          <p:nvPr/>
        </p:nvGrpSpPr>
        <p:grpSpPr>
          <a:xfrm>
            <a:off x="3127320" y="385200"/>
            <a:ext cx="3060720" cy="2445480"/>
            <a:chOff x="3127320" y="385200"/>
            <a:chExt cx="3060720" cy="2445480"/>
          </a:xfrm>
        </p:grpSpPr>
        <p:sp>
          <p:nvSpPr>
            <p:cNvPr id="162"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63" name="组合 9"/>
            <p:cNvGrpSpPr/>
            <p:nvPr/>
          </p:nvGrpSpPr>
          <p:grpSpPr>
            <a:xfrm>
              <a:off x="3127320" y="385200"/>
              <a:ext cx="3060720" cy="2445480"/>
              <a:chOff x="3127320" y="385200"/>
              <a:chExt cx="3060720" cy="2445480"/>
            </a:xfrm>
          </p:grpSpPr>
          <p:grpSp>
            <p:nvGrpSpPr>
              <p:cNvPr id="164" name="组合 13"/>
              <p:cNvGrpSpPr/>
              <p:nvPr/>
            </p:nvGrpSpPr>
            <p:grpSpPr>
              <a:xfrm>
                <a:off x="3127320" y="385200"/>
                <a:ext cx="3060720" cy="2040480"/>
                <a:chOff x="3127320" y="385200"/>
                <a:chExt cx="3060720" cy="2040480"/>
              </a:xfrm>
            </p:grpSpPr>
            <p:graphicFrame>
              <p:nvGraphicFramePr>
                <p:cNvPr id="165"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66"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67"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68" name="组合 10"/>
          <p:cNvGrpSpPr/>
          <p:nvPr/>
        </p:nvGrpSpPr>
        <p:grpSpPr>
          <a:xfrm>
            <a:off x="5771880" y="380880"/>
            <a:ext cx="3060720" cy="2445480"/>
            <a:chOff x="5771880" y="380880"/>
            <a:chExt cx="3060720" cy="2445480"/>
          </a:xfrm>
        </p:grpSpPr>
        <p:grpSp>
          <p:nvGrpSpPr>
            <p:cNvPr id="169" name="组合 11"/>
            <p:cNvGrpSpPr/>
            <p:nvPr/>
          </p:nvGrpSpPr>
          <p:grpSpPr>
            <a:xfrm>
              <a:off x="5771880" y="380880"/>
              <a:ext cx="3060720" cy="2445480"/>
              <a:chOff x="5771880" y="380880"/>
              <a:chExt cx="3060720" cy="2445480"/>
            </a:xfrm>
          </p:grpSpPr>
          <p:grpSp>
            <p:nvGrpSpPr>
              <p:cNvPr id="170" name="组合 14"/>
              <p:cNvGrpSpPr/>
              <p:nvPr/>
            </p:nvGrpSpPr>
            <p:grpSpPr>
              <a:xfrm>
                <a:off x="5771880" y="380880"/>
                <a:ext cx="3060720" cy="2040480"/>
                <a:chOff x="5771880" y="380880"/>
                <a:chExt cx="3060720" cy="2040480"/>
              </a:xfrm>
            </p:grpSpPr>
            <p:graphicFrame>
              <p:nvGraphicFramePr>
                <p:cNvPr id="171"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72"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3"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74" name="Group 65"/>
            <p:cNvGrpSpPr/>
            <p:nvPr/>
          </p:nvGrpSpPr>
          <p:grpSpPr>
            <a:xfrm>
              <a:off x="7055640" y="1229040"/>
              <a:ext cx="479880" cy="476640"/>
              <a:chOff x="7055640" y="1229040"/>
              <a:chExt cx="479880" cy="476640"/>
            </a:xfrm>
          </p:grpSpPr>
          <p:sp>
            <p:nvSpPr>
              <p:cNvPr id="175"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76"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77"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78" name="组合 12"/>
          <p:cNvGrpSpPr/>
          <p:nvPr/>
        </p:nvGrpSpPr>
        <p:grpSpPr>
          <a:xfrm>
            <a:off x="8371800" y="384480"/>
            <a:ext cx="3060720" cy="2445480"/>
            <a:chOff x="8371800" y="384480"/>
            <a:chExt cx="3060720" cy="2445480"/>
          </a:xfrm>
        </p:grpSpPr>
        <p:sp>
          <p:nvSpPr>
            <p:cNvPr id="179"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80" name="组合 13"/>
            <p:cNvGrpSpPr/>
            <p:nvPr/>
          </p:nvGrpSpPr>
          <p:grpSpPr>
            <a:xfrm>
              <a:off x="8371800" y="384480"/>
              <a:ext cx="3060720" cy="2445480"/>
              <a:chOff x="8371800" y="384480"/>
              <a:chExt cx="3060720" cy="2445480"/>
            </a:xfrm>
          </p:grpSpPr>
          <p:grpSp>
            <p:nvGrpSpPr>
              <p:cNvPr id="181" name="组合 14"/>
              <p:cNvGrpSpPr/>
              <p:nvPr/>
            </p:nvGrpSpPr>
            <p:grpSpPr>
              <a:xfrm>
                <a:off x="8371800" y="384480"/>
                <a:ext cx="3060720" cy="2040480"/>
                <a:chOff x="8371800" y="384480"/>
                <a:chExt cx="3060720" cy="2040480"/>
              </a:xfrm>
            </p:grpSpPr>
            <p:graphicFrame>
              <p:nvGraphicFramePr>
                <p:cNvPr id="182"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83"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84"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53"/>
                                        </p:tgtEl>
                                        <p:attrNameLst>
                                          <p:attrName>style.visibility</p:attrName>
                                        </p:attrNameLst>
                                      </p:cBhvr>
                                      <p:to>
                                        <p:strVal val="visible"/>
                                      </p:to>
                                    </p:set>
                                    <p:anim calcmode="lin" valueType="num">
                                      <p:cBhvr additive="repl">
                                        <p:cTn id="7" dur="500" fill="hold"/>
                                        <p:tgtEl>
                                          <p:spTgt spid="153"/>
                                        </p:tgtEl>
                                        <p:attrNameLst>
                                          <p:attrName>ppt_x</p:attrName>
                                        </p:attrNameLst>
                                      </p:cBhvr>
                                      <p:tavLst>
                                        <p:tav tm="0">
                                          <p:val>
                                            <p:strVal val="#ppt_x"/>
                                          </p:val>
                                        </p:tav>
                                        <p:tav tm="100000">
                                          <p:val>
                                            <p:strVal val="#ppt_x"/>
                                          </p:val>
                                        </p:tav>
                                      </p:tavLst>
                                    </p:anim>
                                    <p:anim calcmode="lin" valueType="num">
                                      <p:cBhvr additive="repl">
                                        <p:cTn id="8" dur="500" fill="hold"/>
                                        <p:tgtEl>
                                          <p:spTgt spid="153"/>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54"/>
                                        </p:tgtEl>
                                        <p:attrNameLst>
                                          <p:attrName>style.visibility</p:attrName>
                                        </p:attrNameLst>
                                      </p:cBhvr>
                                      <p:to>
                                        <p:strVal val="visible"/>
                                      </p:to>
                                    </p:set>
                                    <p:anim calcmode="lin" valueType="num">
                                      <p:cBhvr additive="repl">
                                        <p:cTn id="11" dur="500" fill="hold"/>
                                        <p:tgtEl>
                                          <p:spTgt spid="154"/>
                                        </p:tgtEl>
                                        <p:attrNameLst>
                                          <p:attrName>ppt_w</p:attrName>
                                        </p:attrNameLst>
                                      </p:cBhvr>
                                      <p:tavLst>
                                        <p:tav tm="0">
                                          <p:val>
                                            <p:fltVal val="0"/>
                                          </p:val>
                                        </p:tav>
                                        <p:tav tm="100000">
                                          <p:val>
                                            <p:strVal val="#ppt_w"/>
                                          </p:val>
                                        </p:tav>
                                      </p:tavLst>
                                    </p:anim>
                                    <p:anim calcmode="lin" valueType="num">
                                      <p:cBhvr additive="repl">
                                        <p:cTn id="12" dur="500" fill="hold"/>
                                        <p:tgtEl>
                                          <p:spTgt spid="154"/>
                                        </p:tgtEl>
                                        <p:attrNameLst>
                                          <p:attrName>ppt_h</p:attrName>
                                        </p:attrNameLst>
                                      </p:cBhvr>
                                      <p:tavLst>
                                        <p:tav tm="0">
                                          <p:val>
                                            <p:fltVal val="0"/>
                                          </p:val>
                                        </p:tav>
                                        <p:tav tm="100000">
                                          <p:val>
                                            <p:strVal val="#ppt_h"/>
                                          </p:val>
                                        </p:tav>
                                      </p:tavLst>
                                    </p:anim>
                                    <p:animEffect transition="in" filter="fade">
                                      <p:cBhvr additive="repl">
                                        <p:cTn id="13" dur="500"/>
                                        <p:tgtEl>
                                          <p:spTgt spid="154"/>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61"/>
                                        </p:tgtEl>
                                        <p:attrNameLst>
                                          <p:attrName>style.visibility</p:attrName>
                                        </p:attrNameLst>
                                      </p:cBhvr>
                                      <p:to>
                                        <p:strVal val="visible"/>
                                      </p:to>
                                    </p:set>
                                    <p:anim calcmode="lin" valueType="num">
                                      <p:cBhvr additive="repl">
                                        <p:cTn id="18" dur="500" fill="hold"/>
                                        <p:tgtEl>
                                          <p:spTgt spid="161"/>
                                        </p:tgtEl>
                                        <p:attrNameLst>
                                          <p:attrName>ppt_w</p:attrName>
                                        </p:attrNameLst>
                                      </p:cBhvr>
                                      <p:tavLst>
                                        <p:tav tm="0">
                                          <p:val>
                                            <p:fltVal val="0"/>
                                          </p:val>
                                        </p:tav>
                                        <p:tav tm="100000">
                                          <p:val>
                                            <p:strVal val="#ppt_w"/>
                                          </p:val>
                                        </p:tav>
                                      </p:tavLst>
                                    </p:anim>
                                    <p:anim calcmode="lin" valueType="num">
                                      <p:cBhvr additive="repl">
                                        <p:cTn id="19" dur="500" fill="hold"/>
                                        <p:tgtEl>
                                          <p:spTgt spid="161"/>
                                        </p:tgtEl>
                                        <p:attrNameLst>
                                          <p:attrName>ppt_h</p:attrName>
                                        </p:attrNameLst>
                                      </p:cBhvr>
                                      <p:tavLst>
                                        <p:tav tm="0">
                                          <p:val>
                                            <p:fltVal val="0"/>
                                          </p:val>
                                        </p:tav>
                                        <p:tav tm="100000">
                                          <p:val>
                                            <p:strVal val="#ppt_h"/>
                                          </p:val>
                                        </p:tav>
                                      </p:tavLst>
                                    </p:anim>
                                    <p:animEffect transition="in" filter="fade">
                                      <p:cBhvr additive="repl">
                                        <p:cTn id="20" dur="500"/>
                                        <p:tgtEl>
                                          <p:spTgt spid="161"/>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68"/>
                                        </p:tgtEl>
                                        <p:attrNameLst>
                                          <p:attrName>style.visibility</p:attrName>
                                        </p:attrNameLst>
                                      </p:cBhvr>
                                      <p:to>
                                        <p:strVal val="visible"/>
                                      </p:to>
                                    </p:set>
                                    <p:anim calcmode="lin" valueType="num">
                                      <p:cBhvr additive="repl">
                                        <p:cTn id="23" dur="500" fill="hold"/>
                                        <p:tgtEl>
                                          <p:spTgt spid="168"/>
                                        </p:tgtEl>
                                        <p:attrNameLst>
                                          <p:attrName>ppt_w</p:attrName>
                                        </p:attrNameLst>
                                      </p:cBhvr>
                                      <p:tavLst>
                                        <p:tav tm="0">
                                          <p:val>
                                            <p:fltVal val="0"/>
                                          </p:val>
                                        </p:tav>
                                        <p:tav tm="100000">
                                          <p:val>
                                            <p:strVal val="#ppt_w"/>
                                          </p:val>
                                        </p:tav>
                                      </p:tavLst>
                                    </p:anim>
                                    <p:anim calcmode="lin" valueType="num">
                                      <p:cBhvr additive="repl">
                                        <p:cTn id="24" dur="500" fill="hold"/>
                                        <p:tgtEl>
                                          <p:spTgt spid="168"/>
                                        </p:tgtEl>
                                        <p:attrNameLst>
                                          <p:attrName>ppt_h</p:attrName>
                                        </p:attrNameLst>
                                      </p:cBhvr>
                                      <p:tavLst>
                                        <p:tav tm="0">
                                          <p:val>
                                            <p:fltVal val="0"/>
                                          </p:val>
                                        </p:tav>
                                        <p:tav tm="100000">
                                          <p:val>
                                            <p:strVal val="#ppt_h"/>
                                          </p:val>
                                        </p:tav>
                                      </p:tavLst>
                                    </p:anim>
                                    <p:animEffect transition="in" filter="fade">
                                      <p:cBhvr additive="repl">
                                        <p:cTn id="25" dur="500"/>
                                        <p:tgtEl>
                                          <p:spTgt spid="168"/>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78"/>
                                        </p:tgtEl>
                                        <p:attrNameLst>
                                          <p:attrName>style.visibility</p:attrName>
                                        </p:attrNameLst>
                                      </p:cBhvr>
                                      <p:to>
                                        <p:strVal val="visible"/>
                                      </p:to>
                                    </p:set>
                                    <p:anim calcmode="lin" valueType="num">
                                      <p:cBhvr additive="repl">
                                        <p:cTn id="28" dur="500" fill="hold"/>
                                        <p:tgtEl>
                                          <p:spTgt spid="178"/>
                                        </p:tgtEl>
                                        <p:attrNameLst>
                                          <p:attrName>ppt_w</p:attrName>
                                        </p:attrNameLst>
                                      </p:cBhvr>
                                      <p:tavLst>
                                        <p:tav tm="0">
                                          <p:val>
                                            <p:fltVal val="0"/>
                                          </p:val>
                                        </p:tav>
                                        <p:tav tm="100000">
                                          <p:val>
                                            <p:strVal val="#ppt_w"/>
                                          </p:val>
                                        </p:tav>
                                      </p:tavLst>
                                    </p:anim>
                                    <p:anim calcmode="lin" valueType="num">
                                      <p:cBhvr additive="repl">
                                        <p:cTn id="29" dur="500" fill="hold"/>
                                        <p:tgtEl>
                                          <p:spTgt spid="178"/>
                                        </p:tgtEl>
                                        <p:attrNameLst>
                                          <p:attrName>ppt_h</p:attrName>
                                        </p:attrNameLst>
                                      </p:cBhvr>
                                      <p:tavLst>
                                        <p:tav tm="0">
                                          <p:val>
                                            <p:fltVal val="0"/>
                                          </p:val>
                                        </p:tav>
                                        <p:tav tm="100000">
                                          <p:val>
                                            <p:strVal val="#ppt_h"/>
                                          </p:val>
                                        </p:tav>
                                      </p:tavLst>
                                    </p:anim>
                                    <p:animEffect transition="in" filter="fade">
                                      <p:cBhvr additive="repl">
                                        <p:cTn id="30" dur="500"/>
                                        <p:tgtEl>
                                          <p:spTgt spid="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5"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建立有效的绩效考核体系</a:t>
            </a:r>
            <a:endParaRPr lang="en-US" sz="2800" b="0" strike="noStrike" spc="-1">
              <a:solidFill>
                <a:srgbClr val="000000"/>
              </a:solidFill>
              <a:latin typeface="Arial"/>
            </a:endParaRPr>
          </a:p>
        </p:txBody>
      </p:sp>
      <p:sp>
        <p:nvSpPr>
          <p:cNvPr id="18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建立有效的绩效考核体系是售后服务绩效考核的核心。只有建立了科学合理的考核标准和指标，才能对售后服务团队进行有效的评估和指导，帮助团队不断优化工作，提升服务水平。</a:t>
            </a:r>
            <a:endParaRPr lang="en-US" sz="1800" b="0" strike="noStrike" spc="-1">
              <a:solidFill>
                <a:srgbClr val="000000"/>
              </a:solidFill>
              <a:latin typeface="Arial"/>
            </a:endParaRPr>
          </a:p>
        </p:txBody>
      </p:sp>
      <p:sp>
        <p:nvSpPr>
          <p:cNvPr id="18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90"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85"/>
                                        </p:tgtEl>
                                        <p:attrNameLst>
                                          <p:attrName>style.visibility</p:attrName>
                                        </p:attrNameLst>
                                      </p:cBhvr>
                                      <p:to>
                                        <p:strVal val="visible"/>
                                      </p:to>
                                    </p:set>
                                    <p:animEffect transition="in" filter="fade">
                                      <p:cBhvr additive="repl">
                                        <p:cTn id="7" dur="500"/>
                                        <p:tgtEl>
                                          <p:spTgt spid="1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91" name="图片 7"/>
          <p:cNvPicPr/>
          <p:nvPr/>
        </p:nvPicPr>
        <p:blipFill>
          <a:blip r:embed="rId3"/>
          <a:srcRect l="22204" r="2142"/>
          <a:stretch>
            <a:fillRect/>
          </a:stretch>
        </p:blipFill>
        <p:spPr>
          <a:xfrm>
            <a:off x="0" y="0"/>
            <a:ext cx="12191760" cy="6857640"/>
          </a:xfrm>
          <a:prstGeom prst="rect">
            <a:avLst/>
          </a:prstGeom>
          <a:ln w="0">
            <a:noFill/>
          </a:ln>
        </p:spPr>
      </p:pic>
      <p:sp>
        <p:nvSpPr>
          <p:cNvPr id="19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9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售后服务绩效考核指导的内容和方式</a:t>
            </a:r>
            <a:endParaRPr lang="en-US" sz="3600" b="0" strike="noStrike" spc="-1">
              <a:solidFill>
                <a:schemeClr val="dk1"/>
              </a:solidFill>
              <a:latin typeface="Arial"/>
            </a:endParaRPr>
          </a:p>
        </p:txBody>
      </p:sp>
      <p:sp>
        <p:nvSpPr>
          <p:cNvPr id="19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5"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96"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7"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工作技巧培训</a:t>
            </a:r>
            <a:endParaRPr lang="en-US" sz="1800" b="0" strike="noStrike" spc="-1">
              <a:solidFill>
                <a:srgbClr val="000000"/>
              </a:solidFill>
              <a:latin typeface="Arial"/>
            </a:endParaRPr>
          </a:p>
        </p:txBody>
      </p:sp>
      <p:sp>
        <p:nvSpPr>
          <p:cNvPr id="198"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提高团队成员的技能水平</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不断学习和积累实战经验</a:t>
            </a:r>
            <a:endParaRPr lang="en-US" sz="1400" b="0" strike="noStrike" spc="-1">
              <a:solidFill>
                <a:srgbClr val="000000"/>
              </a:solidFill>
              <a:latin typeface="Arial"/>
            </a:endParaRPr>
          </a:p>
        </p:txBody>
      </p:sp>
      <p:sp>
        <p:nvSpPr>
          <p:cNvPr id="199"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0"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客户关系维护</a:t>
            </a:r>
            <a:endParaRPr lang="en-US" sz="1800" b="0" strike="noStrike" spc="-1">
              <a:solidFill>
                <a:srgbClr val="000000"/>
              </a:solidFill>
              <a:latin typeface="Arial"/>
            </a:endParaRPr>
          </a:p>
        </p:txBody>
      </p:sp>
      <p:sp>
        <p:nvSpPr>
          <p:cNvPr id="201"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建立良好的客户关系</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提升客户满意度和忠诚度</a:t>
            </a:r>
            <a:endParaRPr lang="en-US" sz="1400" b="0" strike="noStrike" spc="-1">
              <a:solidFill>
                <a:srgbClr val="000000"/>
              </a:solidFill>
              <a:latin typeface="Arial"/>
            </a:endParaRPr>
          </a:p>
        </p:txBody>
      </p:sp>
      <p:sp>
        <p:nvSpPr>
          <p:cNvPr id="202"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3"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04"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0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售后服务绩效考核指导内容</a:t>
            </a:r>
            <a:endParaRPr lang="en-US" sz="3600" b="0" strike="noStrike" spc="-1">
              <a:solidFill>
                <a:schemeClr val="dk1"/>
              </a:solidFill>
              <a:latin typeface="Arial"/>
            </a:endParaRPr>
          </a:p>
        </p:txBody>
      </p:sp>
      <p:sp>
        <p:nvSpPr>
          <p:cNvPr id="206"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7"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服务流程规范</a:t>
            </a:r>
            <a:endParaRPr lang="en-US" sz="1800" b="0" strike="noStrike" spc="-1">
              <a:solidFill>
                <a:srgbClr val="000000"/>
              </a:solidFill>
              <a:latin typeface="Arial"/>
            </a:endParaRPr>
          </a:p>
        </p:txBody>
      </p:sp>
      <p:sp>
        <p:nvSpPr>
          <p:cNvPr id="208"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确保售后服务流程有序、高效</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规范操作流程，提升服务质量</a:t>
            </a:r>
            <a:endParaRPr lang="en-US" sz="1400" b="0" strike="noStrike" spc="-1">
              <a:solidFill>
                <a:srgbClr val="000000"/>
              </a:solidFill>
              <a:latin typeface="Arial"/>
            </a:endParaRPr>
          </a:p>
        </p:txBody>
      </p:sp>
      <p:grpSp>
        <p:nvGrpSpPr>
          <p:cNvPr id="209" name="组合 4"/>
          <p:cNvGrpSpPr/>
          <p:nvPr/>
        </p:nvGrpSpPr>
        <p:grpSpPr>
          <a:xfrm>
            <a:off x="0" y="497520"/>
            <a:ext cx="3060720" cy="2445480"/>
            <a:chOff x="0" y="497520"/>
            <a:chExt cx="3060720" cy="2445480"/>
          </a:xfrm>
        </p:grpSpPr>
        <p:grpSp>
          <p:nvGrpSpPr>
            <p:cNvPr id="210" name="组合 19"/>
            <p:cNvGrpSpPr/>
            <p:nvPr/>
          </p:nvGrpSpPr>
          <p:grpSpPr>
            <a:xfrm>
              <a:off x="0" y="497520"/>
              <a:ext cx="3060720" cy="2040480"/>
              <a:chOff x="0" y="497520"/>
              <a:chExt cx="3060720" cy="2040480"/>
            </a:xfrm>
          </p:grpSpPr>
          <p:graphicFrame>
            <p:nvGraphicFramePr>
              <p:cNvPr id="211"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212" name="组合 25"/>
              <p:cNvGrpSpPr/>
              <p:nvPr/>
            </p:nvGrpSpPr>
            <p:grpSpPr>
              <a:xfrm>
                <a:off x="810000" y="812520"/>
                <a:ext cx="1394640" cy="1394640"/>
                <a:chOff x="810000" y="812520"/>
                <a:chExt cx="1394640" cy="1394640"/>
              </a:xfrm>
            </p:grpSpPr>
            <p:sp>
              <p:nvSpPr>
                <p:cNvPr id="213"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14"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15"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16" name="组合 8"/>
          <p:cNvGrpSpPr/>
          <p:nvPr/>
        </p:nvGrpSpPr>
        <p:grpSpPr>
          <a:xfrm>
            <a:off x="2778120" y="497520"/>
            <a:ext cx="3060720" cy="2445480"/>
            <a:chOff x="2778120" y="497520"/>
            <a:chExt cx="3060720" cy="2445480"/>
          </a:xfrm>
        </p:grpSpPr>
        <p:sp>
          <p:nvSpPr>
            <p:cNvPr id="217"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18" name="组合 6"/>
            <p:cNvGrpSpPr/>
            <p:nvPr/>
          </p:nvGrpSpPr>
          <p:grpSpPr>
            <a:xfrm>
              <a:off x="2778120" y="497520"/>
              <a:ext cx="3060720" cy="2445480"/>
              <a:chOff x="2778120" y="497520"/>
              <a:chExt cx="3060720" cy="2445480"/>
            </a:xfrm>
          </p:grpSpPr>
          <p:grpSp>
            <p:nvGrpSpPr>
              <p:cNvPr id="219" name="组合 13"/>
              <p:cNvGrpSpPr/>
              <p:nvPr/>
            </p:nvGrpSpPr>
            <p:grpSpPr>
              <a:xfrm>
                <a:off x="2778120" y="497520"/>
                <a:ext cx="3060720" cy="2040480"/>
                <a:chOff x="2778120" y="497520"/>
                <a:chExt cx="3060720" cy="2040480"/>
              </a:xfrm>
            </p:grpSpPr>
            <p:graphicFrame>
              <p:nvGraphicFramePr>
                <p:cNvPr id="220"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221"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22"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23" name="组合 10"/>
          <p:cNvGrpSpPr/>
          <p:nvPr/>
        </p:nvGrpSpPr>
        <p:grpSpPr>
          <a:xfrm>
            <a:off x="5469480" y="508320"/>
            <a:ext cx="3060720" cy="2445480"/>
            <a:chOff x="5469480" y="508320"/>
            <a:chExt cx="3060720" cy="2445480"/>
          </a:xfrm>
        </p:grpSpPr>
        <p:grpSp>
          <p:nvGrpSpPr>
            <p:cNvPr id="224" name="组合 11"/>
            <p:cNvGrpSpPr/>
            <p:nvPr/>
          </p:nvGrpSpPr>
          <p:grpSpPr>
            <a:xfrm>
              <a:off x="5469480" y="508320"/>
              <a:ext cx="3060720" cy="2445480"/>
              <a:chOff x="5469480" y="508320"/>
              <a:chExt cx="3060720" cy="2445480"/>
            </a:xfrm>
          </p:grpSpPr>
          <p:grpSp>
            <p:nvGrpSpPr>
              <p:cNvPr id="225" name="组合 14"/>
              <p:cNvGrpSpPr/>
              <p:nvPr/>
            </p:nvGrpSpPr>
            <p:grpSpPr>
              <a:xfrm>
                <a:off x="5469480" y="508320"/>
                <a:ext cx="3060720" cy="2040480"/>
                <a:chOff x="5469480" y="508320"/>
                <a:chExt cx="3060720" cy="2040480"/>
              </a:xfrm>
            </p:grpSpPr>
            <p:graphicFrame>
              <p:nvGraphicFramePr>
                <p:cNvPr id="226"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227"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28"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29" name="Group 65"/>
            <p:cNvGrpSpPr/>
            <p:nvPr/>
          </p:nvGrpSpPr>
          <p:grpSpPr>
            <a:xfrm>
              <a:off x="6753240" y="1356480"/>
              <a:ext cx="479880" cy="476640"/>
              <a:chOff x="6753240" y="1356480"/>
              <a:chExt cx="479880" cy="476640"/>
            </a:xfrm>
          </p:grpSpPr>
          <p:sp>
            <p:nvSpPr>
              <p:cNvPr id="230"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31"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32"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33" name="组合 15"/>
          <p:cNvGrpSpPr/>
          <p:nvPr/>
        </p:nvGrpSpPr>
        <p:grpSpPr>
          <a:xfrm>
            <a:off x="8161920" y="389520"/>
            <a:ext cx="3060720" cy="2445840"/>
            <a:chOff x="8161920" y="389520"/>
            <a:chExt cx="3060720" cy="2445840"/>
          </a:xfrm>
        </p:grpSpPr>
        <p:sp>
          <p:nvSpPr>
            <p:cNvPr id="234"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35" name="组合 16"/>
            <p:cNvGrpSpPr/>
            <p:nvPr/>
          </p:nvGrpSpPr>
          <p:grpSpPr>
            <a:xfrm>
              <a:off x="8161920" y="389520"/>
              <a:ext cx="3060720" cy="2445840"/>
              <a:chOff x="8161920" y="389520"/>
              <a:chExt cx="3060720" cy="2445840"/>
            </a:xfrm>
          </p:grpSpPr>
          <p:grpSp>
            <p:nvGrpSpPr>
              <p:cNvPr id="236" name="组合 14"/>
              <p:cNvGrpSpPr/>
              <p:nvPr/>
            </p:nvGrpSpPr>
            <p:grpSpPr>
              <a:xfrm>
                <a:off x="8161920" y="389520"/>
                <a:ext cx="3060720" cy="2040480"/>
                <a:chOff x="8161920" y="389520"/>
                <a:chExt cx="3060720" cy="2040480"/>
              </a:xfrm>
            </p:grpSpPr>
            <p:graphicFrame>
              <p:nvGraphicFramePr>
                <p:cNvPr id="237"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238"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39"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95"/>
                                        </p:tgtEl>
                                        <p:attrNameLst>
                                          <p:attrName>style.visibility</p:attrName>
                                        </p:attrNameLst>
                                      </p:cBhvr>
                                      <p:to>
                                        <p:strVal val="visible"/>
                                      </p:to>
                                    </p:set>
                                    <p:anim calcmode="lin" valueType="num">
                                      <p:cBhvr additive="repl">
                                        <p:cTn id="7" dur="500" fill="hold"/>
                                        <p:tgtEl>
                                          <p:spTgt spid="195"/>
                                        </p:tgtEl>
                                        <p:attrNameLst>
                                          <p:attrName>ppt_x</p:attrName>
                                        </p:attrNameLst>
                                      </p:cBhvr>
                                      <p:tavLst>
                                        <p:tav tm="0">
                                          <p:val>
                                            <p:strVal val="#ppt_x"/>
                                          </p:val>
                                        </p:tav>
                                        <p:tav tm="100000">
                                          <p:val>
                                            <p:strVal val="#ppt_x"/>
                                          </p:val>
                                        </p:tav>
                                      </p:tavLst>
                                    </p:anim>
                                    <p:anim calcmode="lin" valueType="num">
                                      <p:cBhvr additive="repl">
                                        <p:cTn id="8" dur="500" fill="hold"/>
                                        <p:tgtEl>
                                          <p:spTgt spid="195"/>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09"/>
                                        </p:tgtEl>
                                        <p:attrNameLst>
                                          <p:attrName>style.visibility</p:attrName>
                                        </p:attrNameLst>
                                      </p:cBhvr>
                                      <p:to>
                                        <p:strVal val="visible"/>
                                      </p:to>
                                    </p:set>
                                    <p:anim calcmode="lin" valueType="num">
                                      <p:cBhvr additive="repl">
                                        <p:cTn id="11" dur="500" fill="hold"/>
                                        <p:tgtEl>
                                          <p:spTgt spid="209"/>
                                        </p:tgtEl>
                                        <p:attrNameLst>
                                          <p:attrName>ppt_w</p:attrName>
                                        </p:attrNameLst>
                                      </p:cBhvr>
                                      <p:tavLst>
                                        <p:tav tm="0">
                                          <p:val>
                                            <p:fltVal val="0"/>
                                          </p:val>
                                        </p:tav>
                                        <p:tav tm="100000">
                                          <p:val>
                                            <p:strVal val="#ppt_w"/>
                                          </p:val>
                                        </p:tav>
                                      </p:tavLst>
                                    </p:anim>
                                    <p:anim calcmode="lin" valueType="num">
                                      <p:cBhvr additive="repl">
                                        <p:cTn id="12" dur="500" fill="hold"/>
                                        <p:tgtEl>
                                          <p:spTgt spid="209"/>
                                        </p:tgtEl>
                                        <p:attrNameLst>
                                          <p:attrName>ppt_h</p:attrName>
                                        </p:attrNameLst>
                                      </p:cBhvr>
                                      <p:tavLst>
                                        <p:tav tm="0">
                                          <p:val>
                                            <p:fltVal val="0"/>
                                          </p:val>
                                        </p:tav>
                                        <p:tav tm="100000">
                                          <p:val>
                                            <p:strVal val="#ppt_h"/>
                                          </p:val>
                                        </p:tav>
                                      </p:tavLst>
                                    </p:anim>
                                    <p:animEffect transition="in" filter="fade">
                                      <p:cBhvr additive="repl">
                                        <p:cTn id="13" dur="500"/>
                                        <p:tgtEl>
                                          <p:spTgt spid="209"/>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16"/>
                                        </p:tgtEl>
                                        <p:attrNameLst>
                                          <p:attrName>style.visibility</p:attrName>
                                        </p:attrNameLst>
                                      </p:cBhvr>
                                      <p:to>
                                        <p:strVal val="visible"/>
                                      </p:to>
                                    </p:set>
                                    <p:anim calcmode="lin" valueType="num">
                                      <p:cBhvr additive="repl">
                                        <p:cTn id="18" dur="500" fill="hold"/>
                                        <p:tgtEl>
                                          <p:spTgt spid="216"/>
                                        </p:tgtEl>
                                        <p:attrNameLst>
                                          <p:attrName>ppt_w</p:attrName>
                                        </p:attrNameLst>
                                      </p:cBhvr>
                                      <p:tavLst>
                                        <p:tav tm="0">
                                          <p:val>
                                            <p:fltVal val="0"/>
                                          </p:val>
                                        </p:tav>
                                        <p:tav tm="100000">
                                          <p:val>
                                            <p:strVal val="#ppt_w"/>
                                          </p:val>
                                        </p:tav>
                                      </p:tavLst>
                                    </p:anim>
                                    <p:anim calcmode="lin" valueType="num">
                                      <p:cBhvr additive="repl">
                                        <p:cTn id="19" dur="500" fill="hold"/>
                                        <p:tgtEl>
                                          <p:spTgt spid="216"/>
                                        </p:tgtEl>
                                        <p:attrNameLst>
                                          <p:attrName>ppt_h</p:attrName>
                                        </p:attrNameLst>
                                      </p:cBhvr>
                                      <p:tavLst>
                                        <p:tav tm="0">
                                          <p:val>
                                            <p:fltVal val="0"/>
                                          </p:val>
                                        </p:tav>
                                        <p:tav tm="100000">
                                          <p:val>
                                            <p:strVal val="#ppt_h"/>
                                          </p:val>
                                        </p:tav>
                                      </p:tavLst>
                                    </p:anim>
                                    <p:animEffect transition="in" filter="fade">
                                      <p:cBhvr additive="repl">
                                        <p:cTn id="20" dur="500"/>
                                        <p:tgtEl>
                                          <p:spTgt spid="216"/>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23"/>
                                        </p:tgtEl>
                                        <p:attrNameLst>
                                          <p:attrName>style.visibility</p:attrName>
                                        </p:attrNameLst>
                                      </p:cBhvr>
                                      <p:to>
                                        <p:strVal val="visible"/>
                                      </p:to>
                                    </p:set>
                                    <p:anim calcmode="lin" valueType="num">
                                      <p:cBhvr additive="repl">
                                        <p:cTn id="23" dur="500" fill="hold"/>
                                        <p:tgtEl>
                                          <p:spTgt spid="223"/>
                                        </p:tgtEl>
                                        <p:attrNameLst>
                                          <p:attrName>ppt_w</p:attrName>
                                        </p:attrNameLst>
                                      </p:cBhvr>
                                      <p:tavLst>
                                        <p:tav tm="0">
                                          <p:val>
                                            <p:fltVal val="0"/>
                                          </p:val>
                                        </p:tav>
                                        <p:tav tm="100000">
                                          <p:val>
                                            <p:strVal val="#ppt_w"/>
                                          </p:val>
                                        </p:tav>
                                      </p:tavLst>
                                    </p:anim>
                                    <p:anim calcmode="lin" valueType="num">
                                      <p:cBhvr additive="repl">
                                        <p:cTn id="24" dur="500" fill="hold"/>
                                        <p:tgtEl>
                                          <p:spTgt spid="223"/>
                                        </p:tgtEl>
                                        <p:attrNameLst>
                                          <p:attrName>ppt_h</p:attrName>
                                        </p:attrNameLst>
                                      </p:cBhvr>
                                      <p:tavLst>
                                        <p:tav tm="0">
                                          <p:val>
                                            <p:fltVal val="0"/>
                                          </p:val>
                                        </p:tav>
                                        <p:tav tm="100000">
                                          <p:val>
                                            <p:strVal val="#ppt_h"/>
                                          </p:val>
                                        </p:tav>
                                      </p:tavLst>
                                    </p:anim>
                                    <p:animEffect transition="in" filter="fade">
                                      <p:cBhvr additive="repl">
                                        <p:cTn id="25" dur="500"/>
                                        <p:tgtEl>
                                          <p:spTgt spid="223"/>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33"/>
                                        </p:tgtEl>
                                        <p:attrNameLst>
                                          <p:attrName>style.visibility</p:attrName>
                                        </p:attrNameLst>
                                      </p:cBhvr>
                                      <p:to>
                                        <p:strVal val="visible"/>
                                      </p:to>
                                    </p:set>
                                    <p:anim calcmode="lin" valueType="num">
                                      <p:cBhvr additive="repl">
                                        <p:cTn id="28" dur="500" fill="hold"/>
                                        <p:tgtEl>
                                          <p:spTgt spid="233"/>
                                        </p:tgtEl>
                                        <p:attrNameLst>
                                          <p:attrName>ppt_w</p:attrName>
                                        </p:attrNameLst>
                                      </p:cBhvr>
                                      <p:tavLst>
                                        <p:tav tm="0">
                                          <p:val>
                                            <p:fltVal val="0"/>
                                          </p:val>
                                        </p:tav>
                                        <p:tav tm="100000">
                                          <p:val>
                                            <p:strVal val="#ppt_w"/>
                                          </p:val>
                                        </p:tav>
                                      </p:tavLst>
                                    </p:anim>
                                    <p:anim calcmode="lin" valueType="num">
                                      <p:cBhvr additive="repl">
                                        <p:cTn id="29" dur="500" fill="hold"/>
                                        <p:tgtEl>
                                          <p:spTgt spid="233"/>
                                        </p:tgtEl>
                                        <p:attrNameLst>
                                          <p:attrName>ppt_h</p:attrName>
                                        </p:attrNameLst>
                                      </p:cBhvr>
                                      <p:tavLst>
                                        <p:tav tm="0">
                                          <p:val>
                                            <p:fltVal val="0"/>
                                          </p:val>
                                        </p:tav>
                                        <p:tav tm="100000">
                                          <p:val>
                                            <p:strVal val="#ppt_h"/>
                                          </p:val>
                                        </p:tav>
                                      </p:tavLst>
                                    </p:anim>
                                    <p:animEffect transition="in" filter="fade">
                                      <p:cBhvr additive="repl">
                                        <p:cTn id="30" dur="500"/>
                                        <p:tgtEl>
                                          <p:spTgt spid="2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售后服务绩效考核指导方式</a:t>
            </a:r>
            <a:endParaRPr lang="en-US" sz="3600" b="0" strike="noStrike" spc="-1">
              <a:solidFill>
                <a:schemeClr val="dk1"/>
              </a:solidFill>
              <a:latin typeface="Arial"/>
            </a:endParaRPr>
          </a:p>
        </p:txBody>
      </p:sp>
      <p:sp>
        <p:nvSpPr>
          <p:cNvPr id="24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持续提升团队专业技能</a:t>
            </a:r>
            <a:endParaRPr lang="en-US" sz="1600" b="0" strike="noStrike" spc="-1">
              <a:solidFill>
                <a:srgbClr val="000000"/>
              </a:solidFill>
              <a:latin typeface="Arial"/>
            </a:endParaRPr>
          </a:p>
        </p:txBody>
      </p:sp>
      <p:sp>
        <p:nvSpPr>
          <p:cNvPr id="24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定期培训</a:t>
            </a:r>
            <a:endParaRPr lang="en-US" sz="2000" b="0" strike="noStrike" spc="-1">
              <a:solidFill>
                <a:srgbClr val="000000"/>
              </a:solidFill>
              <a:latin typeface="Arial"/>
            </a:endParaRPr>
          </a:p>
        </p:txBody>
      </p:sp>
      <p:sp>
        <p:nvSpPr>
          <p:cNvPr id="24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4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4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借鉴经验教训，提升解决能力</a:t>
            </a:r>
            <a:endParaRPr lang="en-US" sz="1600" b="0" strike="noStrike" spc="-1">
              <a:solidFill>
                <a:srgbClr val="000000"/>
              </a:solidFill>
              <a:latin typeface="Arial"/>
            </a:endParaRPr>
          </a:p>
        </p:txBody>
      </p:sp>
      <p:sp>
        <p:nvSpPr>
          <p:cNvPr id="24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案例分析</a:t>
            </a:r>
            <a:endParaRPr lang="en-US" sz="2000" b="0" strike="noStrike" spc="-1">
              <a:solidFill>
                <a:srgbClr val="000000"/>
              </a:solidFill>
              <a:latin typeface="Arial"/>
            </a:endParaRPr>
          </a:p>
        </p:txBody>
      </p:sp>
      <p:sp>
        <p:nvSpPr>
          <p:cNvPr id="2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4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实时解决售后服务问题</a:t>
            </a:r>
            <a:endParaRPr lang="en-US" sz="1600" b="0" strike="noStrike" spc="-1">
              <a:solidFill>
                <a:srgbClr val="000000"/>
              </a:solidFill>
              <a:latin typeface="Arial"/>
            </a:endParaRPr>
          </a:p>
        </p:txBody>
      </p:sp>
      <p:sp>
        <p:nvSpPr>
          <p:cNvPr id="24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现场指导</a:t>
            </a:r>
            <a:endParaRPr lang="en-US" sz="2000" b="0" strike="noStrike" spc="-1">
              <a:solidFill>
                <a:srgbClr val="000000"/>
              </a:solidFill>
              <a:latin typeface="Arial"/>
            </a:endParaRPr>
          </a:p>
        </p:txBody>
      </p:sp>
      <p:sp>
        <p:nvSpPr>
          <p:cNvPr id="250"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51"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50"/>
                                        </p:tgtEl>
                                        <p:attrNameLst>
                                          <p:attrName>style.visibility</p:attrName>
                                        </p:attrNameLst>
                                      </p:cBhvr>
                                      <p:to>
                                        <p:strVal val="visible"/>
                                      </p:to>
                                    </p:set>
                                    <p:animEffect transition="in" filter="fade">
                                      <p:cBhvr additive="repl">
                                        <p:cTn id="7" dur="500"/>
                                        <p:tgtEl>
                                          <p:spTgt spid="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售后服务绩效考核指导的实施步骤</a:t>
            </a:r>
            <a:endParaRPr lang="en-US" sz="3600" b="0" strike="noStrike" spc="-1">
              <a:solidFill>
                <a:schemeClr val="dk1"/>
              </a:solidFill>
              <a:latin typeface="Arial"/>
            </a:endParaRPr>
          </a:p>
        </p:txBody>
      </p:sp>
      <p:sp>
        <p:nvSpPr>
          <p:cNvPr id="253"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确定培训内容和方向</a:t>
            </a:r>
            <a:endParaRPr lang="en-US" sz="1600" b="0" strike="noStrike" spc="-1">
              <a:solidFill>
                <a:srgbClr val="000000"/>
              </a:solidFill>
              <a:latin typeface="Arial"/>
            </a:endParaRPr>
          </a:p>
        </p:txBody>
      </p:sp>
      <p:sp>
        <p:nvSpPr>
          <p:cNvPr id="254"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明确指导目标和要求</a:t>
            </a:r>
            <a:endParaRPr lang="en-US" sz="2000" b="0" strike="noStrike" spc="-1">
              <a:solidFill>
                <a:srgbClr val="000000"/>
              </a:solidFill>
              <a:latin typeface="Arial"/>
            </a:endParaRPr>
          </a:p>
        </p:txBody>
      </p:sp>
      <p:sp>
        <p:nvSpPr>
          <p:cNvPr id="255"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传授知识和技能</a:t>
            </a:r>
            <a:endParaRPr lang="en-US" sz="1600" b="0" strike="noStrike" spc="-1">
              <a:solidFill>
                <a:srgbClr val="000000"/>
              </a:solidFill>
              <a:latin typeface="Arial"/>
            </a:endParaRPr>
          </a:p>
        </p:txBody>
      </p:sp>
      <p:sp>
        <p:nvSpPr>
          <p:cNvPr id="256"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组织培训和指导</a:t>
            </a:r>
            <a:endParaRPr lang="en-US" sz="2000" b="0" strike="noStrike" spc="-1">
              <a:solidFill>
                <a:srgbClr val="000000"/>
              </a:solidFill>
              <a:latin typeface="Arial"/>
            </a:endParaRPr>
          </a:p>
        </p:txBody>
      </p:sp>
      <p:sp>
        <p:nvSpPr>
          <p:cNvPr id="257"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发现问题并调整培训方向</a:t>
            </a:r>
            <a:endParaRPr lang="en-US" sz="1600" b="0" strike="noStrike" spc="-1">
              <a:solidFill>
                <a:srgbClr val="000000"/>
              </a:solidFill>
              <a:latin typeface="Arial"/>
            </a:endParaRPr>
          </a:p>
        </p:txBody>
      </p:sp>
      <p:sp>
        <p:nvSpPr>
          <p:cNvPr id="258"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定期跟踪和评估</a:t>
            </a:r>
            <a:endParaRPr lang="en-US" sz="2000" b="0" strike="noStrike" spc="-1">
              <a:solidFill>
                <a:srgbClr val="000000"/>
              </a:solidFill>
              <a:latin typeface="Arial"/>
            </a:endParaRPr>
          </a:p>
        </p:txBody>
      </p:sp>
      <p:sp>
        <p:nvSpPr>
          <p:cNvPr id="259"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60"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6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62" name="组合 4"/>
          <p:cNvGrpSpPr/>
          <p:nvPr/>
        </p:nvGrpSpPr>
        <p:grpSpPr>
          <a:xfrm>
            <a:off x="577800" y="381240"/>
            <a:ext cx="3060720" cy="2445480"/>
            <a:chOff x="577800" y="381240"/>
            <a:chExt cx="3060720" cy="2445480"/>
          </a:xfrm>
        </p:grpSpPr>
        <p:grpSp>
          <p:nvGrpSpPr>
            <p:cNvPr id="263" name="组合 19"/>
            <p:cNvGrpSpPr/>
            <p:nvPr/>
          </p:nvGrpSpPr>
          <p:grpSpPr>
            <a:xfrm>
              <a:off x="577800" y="381240"/>
              <a:ext cx="3060720" cy="2040480"/>
              <a:chOff x="577800" y="381240"/>
              <a:chExt cx="3060720" cy="2040480"/>
            </a:xfrm>
          </p:grpSpPr>
          <p:graphicFrame>
            <p:nvGraphicFramePr>
              <p:cNvPr id="264"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65" name="组合 25"/>
              <p:cNvGrpSpPr/>
              <p:nvPr/>
            </p:nvGrpSpPr>
            <p:grpSpPr>
              <a:xfrm>
                <a:off x="1387800" y="696600"/>
                <a:ext cx="1394640" cy="1394640"/>
                <a:chOff x="1387800" y="696600"/>
                <a:chExt cx="1394640" cy="1394640"/>
              </a:xfrm>
            </p:grpSpPr>
            <p:sp>
              <p:nvSpPr>
                <p:cNvPr id="266"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67"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68"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69" name="组合 7"/>
          <p:cNvGrpSpPr/>
          <p:nvPr/>
        </p:nvGrpSpPr>
        <p:grpSpPr>
          <a:xfrm>
            <a:off x="3127320" y="385200"/>
            <a:ext cx="3060720" cy="2445480"/>
            <a:chOff x="3127320" y="385200"/>
            <a:chExt cx="3060720" cy="2445480"/>
          </a:xfrm>
        </p:grpSpPr>
        <p:sp>
          <p:nvSpPr>
            <p:cNvPr id="270"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71" name="组合 9"/>
            <p:cNvGrpSpPr/>
            <p:nvPr/>
          </p:nvGrpSpPr>
          <p:grpSpPr>
            <a:xfrm>
              <a:off x="3127320" y="385200"/>
              <a:ext cx="3060720" cy="2445480"/>
              <a:chOff x="3127320" y="385200"/>
              <a:chExt cx="3060720" cy="2445480"/>
            </a:xfrm>
          </p:grpSpPr>
          <p:grpSp>
            <p:nvGrpSpPr>
              <p:cNvPr id="272" name="组合 13"/>
              <p:cNvGrpSpPr/>
              <p:nvPr/>
            </p:nvGrpSpPr>
            <p:grpSpPr>
              <a:xfrm>
                <a:off x="3127320" y="385200"/>
                <a:ext cx="3060720" cy="2040480"/>
                <a:chOff x="3127320" y="385200"/>
                <a:chExt cx="3060720" cy="2040480"/>
              </a:xfrm>
            </p:grpSpPr>
            <p:graphicFrame>
              <p:nvGraphicFramePr>
                <p:cNvPr id="273"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74"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75"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76" name="组合 10"/>
          <p:cNvGrpSpPr/>
          <p:nvPr/>
        </p:nvGrpSpPr>
        <p:grpSpPr>
          <a:xfrm>
            <a:off x="5771880" y="380880"/>
            <a:ext cx="3060720" cy="2445480"/>
            <a:chOff x="5771880" y="380880"/>
            <a:chExt cx="3060720" cy="2445480"/>
          </a:xfrm>
        </p:grpSpPr>
        <p:grpSp>
          <p:nvGrpSpPr>
            <p:cNvPr id="277" name="组合 11"/>
            <p:cNvGrpSpPr/>
            <p:nvPr/>
          </p:nvGrpSpPr>
          <p:grpSpPr>
            <a:xfrm>
              <a:off x="5771880" y="380880"/>
              <a:ext cx="3060720" cy="2445480"/>
              <a:chOff x="5771880" y="380880"/>
              <a:chExt cx="3060720" cy="2445480"/>
            </a:xfrm>
          </p:grpSpPr>
          <p:grpSp>
            <p:nvGrpSpPr>
              <p:cNvPr id="278" name="组合 14"/>
              <p:cNvGrpSpPr/>
              <p:nvPr/>
            </p:nvGrpSpPr>
            <p:grpSpPr>
              <a:xfrm>
                <a:off x="5771880" y="380880"/>
                <a:ext cx="3060720" cy="2040480"/>
                <a:chOff x="5771880" y="380880"/>
                <a:chExt cx="3060720" cy="2040480"/>
              </a:xfrm>
            </p:grpSpPr>
            <p:graphicFrame>
              <p:nvGraphicFramePr>
                <p:cNvPr id="279"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80"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81"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82" name="Group 65"/>
            <p:cNvGrpSpPr/>
            <p:nvPr/>
          </p:nvGrpSpPr>
          <p:grpSpPr>
            <a:xfrm>
              <a:off x="7055640" y="1229040"/>
              <a:ext cx="479880" cy="476640"/>
              <a:chOff x="7055640" y="1229040"/>
              <a:chExt cx="479880" cy="476640"/>
            </a:xfrm>
          </p:grpSpPr>
          <p:sp>
            <p:nvSpPr>
              <p:cNvPr id="283"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84"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85"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86" name="组合 12"/>
          <p:cNvGrpSpPr/>
          <p:nvPr/>
        </p:nvGrpSpPr>
        <p:grpSpPr>
          <a:xfrm>
            <a:off x="8371800" y="384480"/>
            <a:ext cx="3060720" cy="2445480"/>
            <a:chOff x="8371800" y="384480"/>
            <a:chExt cx="3060720" cy="2445480"/>
          </a:xfrm>
        </p:grpSpPr>
        <p:sp>
          <p:nvSpPr>
            <p:cNvPr id="287"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88" name="组合 13"/>
            <p:cNvGrpSpPr/>
            <p:nvPr/>
          </p:nvGrpSpPr>
          <p:grpSpPr>
            <a:xfrm>
              <a:off x="8371800" y="384480"/>
              <a:ext cx="3060720" cy="2445480"/>
              <a:chOff x="8371800" y="384480"/>
              <a:chExt cx="3060720" cy="2445480"/>
            </a:xfrm>
          </p:grpSpPr>
          <p:grpSp>
            <p:nvGrpSpPr>
              <p:cNvPr id="289" name="组合 14"/>
              <p:cNvGrpSpPr/>
              <p:nvPr/>
            </p:nvGrpSpPr>
            <p:grpSpPr>
              <a:xfrm>
                <a:off x="8371800" y="384480"/>
                <a:ext cx="3060720" cy="2040480"/>
                <a:chOff x="8371800" y="384480"/>
                <a:chExt cx="3060720" cy="2040480"/>
              </a:xfrm>
            </p:grpSpPr>
            <p:graphicFrame>
              <p:nvGraphicFramePr>
                <p:cNvPr id="290"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91"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92"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61"/>
                                        </p:tgtEl>
                                        <p:attrNameLst>
                                          <p:attrName>style.visibility</p:attrName>
                                        </p:attrNameLst>
                                      </p:cBhvr>
                                      <p:to>
                                        <p:strVal val="visible"/>
                                      </p:to>
                                    </p:set>
                                    <p:anim calcmode="lin" valueType="num">
                                      <p:cBhvr additive="repl">
                                        <p:cTn id="7" dur="500" fill="hold"/>
                                        <p:tgtEl>
                                          <p:spTgt spid="261"/>
                                        </p:tgtEl>
                                        <p:attrNameLst>
                                          <p:attrName>ppt_x</p:attrName>
                                        </p:attrNameLst>
                                      </p:cBhvr>
                                      <p:tavLst>
                                        <p:tav tm="0">
                                          <p:val>
                                            <p:strVal val="#ppt_x"/>
                                          </p:val>
                                        </p:tav>
                                        <p:tav tm="100000">
                                          <p:val>
                                            <p:strVal val="#ppt_x"/>
                                          </p:val>
                                        </p:tav>
                                      </p:tavLst>
                                    </p:anim>
                                    <p:anim calcmode="lin" valueType="num">
                                      <p:cBhvr additive="repl">
                                        <p:cTn id="8" dur="500" fill="hold"/>
                                        <p:tgtEl>
                                          <p:spTgt spid="26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62"/>
                                        </p:tgtEl>
                                        <p:attrNameLst>
                                          <p:attrName>style.visibility</p:attrName>
                                        </p:attrNameLst>
                                      </p:cBhvr>
                                      <p:to>
                                        <p:strVal val="visible"/>
                                      </p:to>
                                    </p:set>
                                    <p:anim calcmode="lin" valueType="num">
                                      <p:cBhvr additive="repl">
                                        <p:cTn id="11" dur="500" fill="hold"/>
                                        <p:tgtEl>
                                          <p:spTgt spid="262"/>
                                        </p:tgtEl>
                                        <p:attrNameLst>
                                          <p:attrName>ppt_w</p:attrName>
                                        </p:attrNameLst>
                                      </p:cBhvr>
                                      <p:tavLst>
                                        <p:tav tm="0">
                                          <p:val>
                                            <p:fltVal val="0"/>
                                          </p:val>
                                        </p:tav>
                                        <p:tav tm="100000">
                                          <p:val>
                                            <p:strVal val="#ppt_w"/>
                                          </p:val>
                                        </p:tav>
                                      </p:tavLst>
                                    </p:anim>
                                    <p:anim calcmode="lin" valueType="num">
                                      <p:cBhvr additive="repl">
                                        <p:cTn id="12" dur="500" fill="hold"/>
                                        <p:tgtEl>
                                          <p:spTgt spid="262"/>
                                        </p:tgtEl>
                                        <p:attrNameLst>
                                          <p:attrName>ppt_h</p:attrName>
                                        </p:attrNameLst>
                                      </p:cBhvr>
                                      <p:tavLst>
                                        <p:tav tm="0">
                                          <p:val>
                                            <p:fltVal val="0"/>
                                          </p:val>
                                        </p:tav>
                                        <p:tav tm="100000">
                                          <p:val>
                                            <p:strVal val="#ppt_h"/>
                                          </p:val>
                                        </p:tav>
                                      </p:tavLst>
                                    </p:anim>
                                    <p:animEffect transition="in" filter="fade">
                                      <p:cBhvr additive="repl">
                                        <p:cTn id="13" dur="500"/>
                                        <p:tgtEl>
                                          <p:spTgt spid="262"/>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69"/>
                                        </p:tgtEl>
                                        <p:attrNameLst>
                                          <p:attrName>style.visibility</p:attrName>
                                        </p:attrNameLst>
                                      </p:cBhvr>
                                      <p:to>
                                        <p:strVal val="visible"/>
                                      </p:to>
                                    </p:set>
                                    <p:anim calcmode="lin" valueType="num">
                                      <p:cBhvr additive="repl">
                                        <p:cTn id="18" dur="500" fill="hold"/>
                                        <p:tgtEl>
                                          <p:spTgt spid="269"/>
                                        </p:tgtEl>
                                        <p:attrNameLst>
                                          <p:attrName>ppt_w</p:attrName>
                                        </p:attrNameLst>
                                      </p:cBhvr>
                                      <p:tavLst>
                                        <p:tav tm="0">
                                          <p:val>
                                            <p:fltVal val="0"/>
                                          </p:val>
                                        </p:tav>
                                        <p:tav tm="100000">
                                          <p:val>
                                            <p:strVal val="#ppt_w"/>
                                          </p:val>
                                        </p:tav>
                                      </p:tavLst>
                                    </p:anim>
                                    <p:anim calcmode="lin" valueType="num">
                                      <p:cBhvr additive="repl">
                                        <p:cTn id="19" dur="500" fill="hold"/>
                                        <p:tgtEl>
                                          <p:spTgt spid="269"/>
                                        </p:tgtEl>
                                        <p:attrNameLst>
                                          <p:attrName>ppt_h</p:attrName>
                                        </p:attrNameLst>
                                      </p:cBhvr>
                                      <p:tavLst>
                                        <p:tav tm="0">
                                          <p:val>
                                            <p:fltVal val="0"/>
                                          </p:val>
                                        </p:tav>
                                        <p:tav tm="100000">
                                          <p:val>
                                            <p:strVal val="#ppt_h"/>
                                          </p:val>
                                        </p:tav>
                                      </p:tavLst>
                                    </p:anim>
                                    <p:animEffect transition="in" filter="fade">
                                      <p:cBhvr additive="repl">
                                        <p:cTn id="20" dur="500"/>
                                        <p:tgtEl>
                                          <p:spTgt spid="269"/>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76"/>
                                        </p:tgtEl>
                                        <p:attrNameLst>
                                          <p:attrName>style.visibility</p:attrName>
                                        </p:attrNameLst>
                                      </p:cBhvr>
                                      <p:to>
                                        <p:strVal val="visible"/>
                                      </p:to>
                                    </p:set>
                                    <p:anim calcmode="lin" valueType="num">
                                      <p:cBhvr additive="repl">
                                        <p:cTn id="23" dur="500" fill="hold"/>
                                        <p:tgtEl>
                                          <p:spTgt spid="276"/>
                                        </p:tgtEl>
                                        <p:attrNameLst>
                                          <p:attrName>ppt_w</p:attrName>
                                        </p:attrNameLst>
                                      </p:cBhvr>
                                      <p:tavLst>
                                        <p:tav tm="0">
                                          <p:val>
                                            <p:fltVal val="0"/>
                                          </p:val>
                                        </p:tav>
                                        <p:tav tm="100000">
                                          <p:val>
                                            <p:strVal val="#ppt_w"/>
                                          </p:val>
                                        </p:tav>
                                      </p:tavLst>
                                    </p:anim>
                                    <p:anim calcmode="lin" valueType="num">
                                      <p:cBhvr additive="repl">
                                        <p:cTn id="24" dur="500" fill="hold"/>
                                        <p:tgtEl>
                                          <p:spTgt spid="276"/>
                                        </p:tgtEl>
                                        <p:attrNameLst>
                                          <p:attrName>ppt_h</p:attrName>
                                        </p:attrNameLst>
                                      </p:cBhvr>
                                      <p:tavLst>
                                        <p:tav tm="0">
                                          <p:val>
                                            <p:fltVal val="0"/>
                                          </p:val>
                                        </p:tav>
                                        <p:tav tm="100000">
                                          <p:val>
                                            <p:strVal val="#ppt_h"/>
                                          </p:val>
                                        </p:tav>
                                      </p:tavLst>
                                    </p:anim>
                                    <p:animEffect transition="in" filter="fade">
                                      <p:cBhvr additive="repl">
                                        <p:cTn id="25" dur="500"/>
                                        <p:tgtEl>
                                          <p:spTgt spid="276"/>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86"/>
                                        </p:tgtEl>
                                        <p:attrNameLst>
                                          <p:attrName>style.visibility</p:attrName>
                                        </p:attrNameLst>
                                      </p:cBhvr>
                                      <p:to>
                                        <p:strVal val="visible"/>
                                      </p:to>
                                    </p:set>
                                    <p:anim calcmode="lin" valueType="num">
                                      <p:cBhvr additive="repl">
                                        <p:cTn id="28" dur="500" fill="hold"/>
                                        <p:tgtEl>
                                          <p:spTgt spid="286"/>
                                        </p:tgtEl>
                                        <p:attrNameLst>
                                          <p:attrName>ppt_w</p:attrName>
                                        </p:attrNameLst>
                                      </p:cBhvr>
                                      <p:tavLst>
                                        <p:tav tm="0">
                                          <p:val>
                                            <p:fltVal val="0"/>
                                          </p:val>
                                        </p:tav>
                                        <p:tav tm="100000">
                                          <p:val>
                                            <p:strVal val="#ppt_w"/>
                                          </p:val>
                                        </p:tav>
                                      </p:tavLst>
                                    </p:anim>
                                    <p:anim calcmode="lin" valueType="num">
                                      <p:cBhvr additive="repl">
                                        <p:cTn id="29" dur="500" fill="hold"/>
                                        <p:tgtEl>
                                          <p:spTgt spid="286"/>
                                        </p:tgtEl>
                                        <p:attrNameLst>
                                          <p:attrName>ppt_h</p:attrName>
                                        </p:attrNameLst>
                                      </p:cBhvr>
                                      <p:tavLst>
                                        <p:tav tm="0">
                                          <p:val>
                                            <p:fltVal val="0"/>
                                          </p:val>
                                        </p:tav>
                                        <p:tav tm="100000">
                                          <p:val>
                                            <p:strVal val="#ppt_h"/>
                                          </p:val>
                                        </p:tav>
                                      </p:tavLst>
                                    </p:anim>
                                    <p:animEffect transition="in" filter="fade">
                                      <p:cBhvr additive="repl">
                                        <p:cTn id="30" dur="500"/>
                                        <p:tgtEl>
                                          <p:spTgt spid="2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3"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售后服务绩效考核指导的效果评估</a:t>
            </a:r>
            <a:endParaRPr lang="en-US" sz="2800" b="0" strike="noStrike" spc="-1">
              <a:solidFill>
                <a:srgbClr val="000000"/>
              </a:solidFill>
              <a:latin typeface="Arial"/>
            </a:endParaRPr>
          </a:p>
        </p:txBody>
      </p:sp>
      <p:sp>
        <p:nvSpPr>
          <p:cNvPr id="29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售后服务绩效考核指导的效果评估是衡量培训成果的重要方法。通过评估，可以更好地了解培训的效果，及时调整方向。同时，评估结果也可以激励团队成员，鞭策他们在未来工作中持续进步。</a:t>
            </a:r>
            <a:endParaRPr lang="en-US" sz="1800" b="0" strike="noStrike" spc="-1">
              <a:solidFill>
                <a:srgbClr val="000000"/>
              </a:solidFill>
              <a:latin typeface="Arial"/>
            </a:endParaRPr>
          </a:p>
        </p:txBody>
      </p:sp>
      <p:sp>
        <p:nvSpPr>
          <p:cNvPr id="2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98"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93"/>
                                        </p:tgtEl>
                                        <p:attrNameLst>
                                          <p:attrName>style.visibility</p:attrName>
                                        </p:attrNameLst>
                                      </p:cBhvr>
                                      <p:to>
                                        <p:strVal val="visible"/>
                                      </p:to>
                                    </p:set>
                                    <p:animEffect transition="in" filter="fade">
                                      <p:cBhvr additive="repl">
                                        <p:cTn id="7" dur="500"/>
                                        <p:tgtEl>
                                          <p:spTgt spid="2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75000" lnSpcReduction="20000"/>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售后服务绩效考核指导的意义</a:t>
            </a:r>
            <a:endParaRPr lang="en-US" sz="3600" b="0" strike="noStrike" spc="-1">
              <a:solidFill>
                <a:schemeClr val="dk1"/>
              </a:solidFill>
              <a:latin typeface="Arial"/>
            </a:endParaRPr>
          </a:p>
        </p:txBody>
      </p:sp>
      <p:sp>
        <p:nvSpPr>
          <p:cNvPr id="300"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售后服务绩效考核指导对于团队成员的个人成长和团队整体绩效提升都具有重要意义。通过系统的培训和指导，团队成员能够不断提升专业能力，为客户提供更优质的服务，从而提升客户满意度和忠诚度。同时，定期的考核和评估可以帮助团队发现问题，及时调整工作方向，使整个团队保持高效运转。</a:t>
            </a:r>
            <a:endParaRPr lang="en-US" sz="2000" b="0" strike="noStrike" spc="-1">
              <a:solidFill>
                <a:srgbClr val="000000"/>
              </a:solidFill>
              <a:latin typeface="Arial"/>
            </a:endParaRPr>
          </a:p>
        </p:txBody>
      </p:sp>
      <p:pic>
        <p:nvPicPr>
          <p:cNvPr id="301"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01"/>
                                        </p:tgtEl>
                                        <p:attrNameLst>
                                          <p:attrName>style.visibility</p:attrName>
                                        </p:attrNameLst>
                                      </p:cBhvr>
                                      <p:to>
                                        <p:strVal val="visible"/>
                                      </p:to>
                                    </p:set>
                                    <p:anim calcmode="lin" valueType="num">
                                      <p:cBhvr additive="repl">
                                        <p:cTn id="7" dur="500" fill="hold"/>
                                        <p:tgtEl>
                                          <p:spTgt spid="301"/>
                                        </p:tgtEl>
                                        <p:attrNameLst>
                                          <p:attrName>ppt_w</p:attrName>
                                        </p:attrNameLst>
                                      </p:cBhvr>
                                      <p:tavLst>
                                        <p:tav tm="0">
                                          <p:val>
                                            <p:fltVal val="0"/>
                                          </p:val>
                                        </p:tav>
                                        <p:tav tm="100000">
                                          <p:val>
                                            <p:strVal val="#ppt_w"/>
                                          </p:val>
                                        </p:tav>
                                      </p:tavLst>
                                    </p:anim>
                                    <p:anim calcmode="lin" valueType="num">
                                      <p:cBhvr additive="repl">
                                        <p:cTn id="8" dur="500" fill="hold"/>
                                        <p:tgtEl>
                                          <p:spTgt spid="301"/>
                                        </p:tgtEl>
                                        <p:attrNameLst>
                                          <p:attrName>ppt_h</p:attrName>
                                        </p:attrNameLst>
                                      </p:cBhvr>
                                      <p:tavLst>
                                        <p:tav tm="0">
                                          <p:val>
                                            <p:fltVal val="0"/>
                                          </p:val>
                                        </p:tav>
                                        <p:tav tm="100000">
                                          <p:val>
                                            <p:strVal val="#ppt_h"/>
                                          </p:val>
                                        </p:tav>
                                      </p:tavLst>
                                    </p:anim>
                                    <p:animEffect transition="in" filter="fade">
                                      <p:cBhvr additive="repl">
                                        <p:cTn id="9" dur="500"/>
                                        <p:tgtEl>
                                          <p:spTgt spid="3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2" name="图片 7"/>
          <p:cNvPicPr/>
          <p:nvPr/>
        </p:nvPicPr>
        <p:blipFill>
          <a:blip r:embed="rId3"/>
          <a:srcRect l="22204" r="2142"/>
          <a:stretch>
            <a:fillRect/>
          </a:stretch>
        </p:blipFill>
        <p:spPr>
          <a:xfrm>
            <a:off x="0" y="0"/>
            <a:ext cx="12191760" cy="6857640"/>
          </a:xfrm>
          <a:prstGeom prst="rect">
            <a:avLst/>
          </a:prstGeom>
          <a:ln w="0">
            <a:noFill/>
          </a:ln>
        </p:spPr>
      </p:pic>
      <p:sp>
        <p:nvSpPr>
          <p:cNvPr id="30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0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实用的售后服务绩效考核指导的技巧</a:t>
            </a:r>
            <a:endParaRPr lang="en-US" sz="3600" b="0" strike="noStrike" spc="-1">
              <a:solidFill>
                <a:schemeClr val="dk1"/>
              </a:solidFill>
              <a:latin typeface="Arial"/>
            </a:endParaRPr>
          </a:p>
        </p:txBody>
      </p:sp>
      <p:sp>
        <p:nvSpPr>
          <p:cNvPr id="30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https://d.book118.com/856103121013010104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16</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微软雅黑</vt:lpstr>
      <vt:lpstr>Times New Roman</vt:lpstr>
      <vt:lpstr>Wingdings</vt:lpstr>
      <vt:lpstr>Symbol</vt:lpstr>
      <vt:lpstr>Helvetica Light</vt:lpstr>
      <vt:lpstr>DejaVu Sans</vt:lpstr>
      <vt:lpstr>Office Theme</vt:lpstr>
      <vt:lpstr>实用的售后服务绩效考核培训指导</vt:lpstr>
      <vt:lpstr>目录</vt:lpstr>
      <vt:lpstr>第1章 概述售后服务绩效考核</vt:lpstr>
      <vt:lpstr>什么是售后服务绩效考核？</vt:lpstr>
      <vt:lpstr>售后服务绩效考核的重要性</vt:lpstr>
      <vt:lpstr>实用的售后服务绩效考核指导的意义</vt:lpstr>
      <vt:lpstr>售后服务绩效考核指导实施的难点</vt:lpstr>
      <vt:lpstr> </vt:lpstr>
      <vt:lpstr>第2章 售后服务绩效考核指导的内容和方式</vt:lpstr>
      <vt:lpstr>售后服务绩效考核指导内容</vt:lpstr>
      <vt:lpstr>售后服务绩效考核指导方式</vt:lpstr>
      <vt:lpstr>售后服务绩效考核指导的实施步骤</vt:lpstr>
      <vt:lpstr> </vt:lpstr>
      <vt:lpstr>售后服务绩效考核指导的意义</vt:lpstr>
      <vt:lpstr>第3章 实用的售后服务绩效考核指导的技巧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2024-09-29T15:10:51.504</cp:lastPrinted>
  <dcterms:created xsi:type="dcterms:W3CDTF">2024-09-29T07:10:51Z</dcterms:created>
  <dcterms:modified xsi:type="dcterms:W3CDTF">2024-09-29T07:10:54Z</dcterms:modified>
</cp:coreProperties>
</file>