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BEOGP+MS-UIGothic"/>
      <p:regular r:id="rId17"/>
    </p:embeddedFont>
    <p:embeddedFont>
      <p:font typeface="SWDBGA+RIDEAO+ArialMT"/>
      <p:regular r:id="rId18"/>
    </p:embeddedFont>
    <p:embeddedFont>
      <p:font typeface="TEDKIL+PGHSLG+MicrosoftYaHei-Bold"/>
      <p:regular r:id="rId19"/>
    </p:embeddedFont>
    <p:embeddedFont>
      <p:font typeface="LGUDOM+LMGNKP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B8C4E-837E-413B-8C73-E7F4D1BB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22E7-D9C0-4DD1-90DA-90C5F2C4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6B630-29CD-47E3-971E-156B9019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02501-B511-4680-9CD3-4056B484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2B7A7-EEA7-4E14-AD5A-009239E9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E1368-CD23-43AD-8A7D-2BFF4050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4CE930-5BDB-44D3-9188-510A1446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ABF7B-0A1C-43CE-A033-C4C7BF27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752DE-8091-4D7C-BD49-33E55A25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B4C0A-E2AF-424A-A46A-7A4EDE0B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56F43-CC73-4D07-99FB-9BBA38BA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401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MBEOGP+MS-UIGothic"/>
                <a:cs typeface="MBEOGP+MS-UIGothic"/>
              </a:rPr>
              <a:t>孔子生平及主要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 经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SimSun"/>
                <a:cs typeface="SimSun"/>
              </a:rPr>
              <a:t>历课</a:t>
            </a:r>
            <a:r>
              <a:rPr sz="5750">
                <a:solidFill>
                  <a:srgbClr val="083800"/>
                </a:solidFill>
                <a:latin typeface="MBEOGP+MS-UIGothic"/>
                <a:cs typeface="MBEOG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介与背景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孔子教育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404502" cy="242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孔子思想形成与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孔子主要成就与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贡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史地位与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WDBGA+RIDEAO+ArialMT"/>
                <a:cs typeface="SWDBGA+RIDEAO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孔子文化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59AE93"/>
                </a:solidFill>
                <a:latin typeface="MBEOGP+MS-UIGothic"/>
                <a:cs typeface="MBEOGP+MS-UIGothic"/>
              </a:rPr>
              <a:t>承与弘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MBEOGP+MS-UIGothic"/>
                <a:cs typeface="MBEOGP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TEDKIL+PGHSLG+MicrosoftYaHei-Bold"/>
                <a:cs typeface="TEDKIL+PGHSL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MBEOGP+MS-UIGothic"/>
                <a:cs typeface="MBEOGP+MS-UIGothic"/>
              </a:rPr>
              <a:t>孔子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简</a:t>
            </a:r>
            <a:r>
              <a:rPr sz="4200">
                <a:solidFill>
                  <a:srgbClr val="F6FFF4"/>
                </a:solidFill>
                <a:latin typeface="MBEOGP+MS-UIGothic"/>
                <a:cs typeface="MBEOGP+MS-UIGothic"/>
              </a:rPr>
              <a:t>介与背景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孔子生平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DKIL+PGHSLG+MicrosoftYaHei-Bold"/>
                <a:cs typeface="TEDKIL+PGHSL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DKIL+PGHSLG+MicrosoftYaHei-Bold"/>
                <a:cs typeface="TEDKIL+PGHSL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DKIL+PGHSLG+MicrosoftYaHei-Bold"/>
                <a:cs typeface="TEDKIL+PGHSL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出生与成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教育背景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MBEOGP+MS-UIGothic"/>
                <a:cs typeface="MBEOGP+MS-UIGothic"/>
              </a:rPr>
              <a:t>游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与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讲</a:t>
            </a:r>
            <a:r>
              <a:rPr sz="2000">
                <a:solidFill>
                  <a:srgbClr val="59AE93"/>
                </a:solidFill>
                <a:latin typeface="MBEOGP+MS-UIGothic"/>
                <a:cs typeface="MBEOGP+MS-UIGothic"/>
              </a:rPr>
              <a:t>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189261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孔子，名丘，字仲尼，出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生于公元前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551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811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孔子自幼好学，受教于老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子、郯子等人，精通六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孔子周游列国，宣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自己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，广收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徒，教授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弟子。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春秋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期背景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社会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59AE93"/>
                </a:solidFill>
                <a:latin typeface="MBEOGP+MS-UIGothic"/>
                <a:cs typeface="MBEOGP+MS-UIGothic"/>
              </a:rPr>
              <a:t>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思想繁荣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孔子思想形成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春秋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期，周王室衰微，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侯争霸，社会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不安。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春秋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期是百家争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孔子在游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历过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形成了自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己的思想体系。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期，各种思想流派交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锋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激烈。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孔子家庭背景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教育影响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亲对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孔子教育非常重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小就教育他要有道德、有学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家庭状况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家道中落，父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早逝，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由母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亲抚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家庭关系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孔子与母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感情深厚，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非常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，他也非常关心自己的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弟子和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TEDKIL+PGHSLG+MicrosoftYaHei-Bold"/>
                <a:cs typeface="TEDKIL+PGHSL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MBEOGP+MS-UIGothic"/>
                <a:cs typeface="MBEOGP+MS-UIGothic"/>
              </a:rPr>
              <a:t>孔子教育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私塾教育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BEOGP+MS-UIGothic"/>
                <a:cs typeface="MBEOGP+MS-UIGothic"/>
              </a:rPr>
              <a:t>早年家学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BEOGP+MS-UIGothic"/>
                <a:cs typeface="MBEOGP+MS-UIGothic"/>
              </a:rPr>
              <a:t>自学成才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孔子早年接受的是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的家学教育，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了《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》、《尚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》等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典古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孔子在私塾教育的基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上，通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自学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不断深化自己的学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，形成了自己的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教育思想。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BEOGP+MS-UIGothic"/>
                <a:cs typeface="MBEOGP+MS-UIGothic"/>
              </a:rPr>
              <a:t>私塾启蒙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孔子在青少年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入私塾接受启蒙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教育，学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了《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论语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》、《大学》等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儒家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MBEOGP+MS-UIGothic"/>
                <a:cs typeface="MBEOGP+MS-UIGothic"/>
              </a:rPr>
              <a:t>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游学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MBEOGP+MS-UIGothic"/>
                <a:cs typeface="MBEOGP+MS-UIGothic"/>
              </a:rPr>
              <a:t>游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历诸</a:t>
            </a:r>
            <a:r>
              <a:rPr sz="2000">
                <a:solidFill>
                  <a:srgbClr val="59AE93"/>
                </a:solidFill>
                <a:latin typeface="MBEOGP+MS-UIGothic"/>
                <a:cs typeface="MBEOGP+MS-UIGothic"/>
              </a:rPr>
              <a:t>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MBEOGP+MS-UIGothic"/>
                <a:cs typeface="MBEOGP+MS-UIGothic"/>
              </a:rPr>
              <a:t>拜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访</a:t>
            </a: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名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播文化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孔子在中年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期开始游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历诸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国，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考察各地的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俗民情，了解各地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的政治、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和文化状况。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在游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历过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程中，孔子拜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了各地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，向他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们请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教学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术问题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不断丰富自己的知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历诸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国，将中原文化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播到各地，促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了不同地区之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的文化交流。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创办</a:t>
            </a: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私学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办</a:t>
            </a: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学理念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2142863"/>
            <a:ext cx="62059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教育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面向大众，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更多的人接受教育，因此他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创办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私学，打破了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垄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断教育的局面。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310632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招生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59AE93"/>
                </a:solidFill>
                <a:latin typeface="MBEOGP+MS-UIGothic"/>
                <a:cs typeface="MBEOGP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959" y="3638922"/>
            <a:ext cx="6205983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孔子在招生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没有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第限制，只要愿意学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的人都可以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名参加，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有教无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的教育思想。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959" y="46950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MBEOGP+MS-UIGothic"/>
                <a:cs typeface="MBEOGP+MS-UIGothic"/>
              </a:rPr>
              <a:t>教学内容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959" y="522769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孔子在教学内容上注重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德治的理念，注重培养学生的品德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和修养。同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，他也教授学生各种知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技能，如礼、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、射、御等。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TEDKIL+PGHSLG+MicrosoftYaHei-Bold"/>
                <a:cs typeface="TEDKIL+PGHSL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MBEOGP+MS-UIGothic"/>
                <a:cs typeface="MBEOGP+MS-UIGothic"/>
              </a:rPr>
              <a:t>孔子思想形成与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发</a:t>
            </a:r>
            <a:r>
              <a:rPr sz="4200">
                <a:solidFill>
                  <a:srgbClr val="F6FFF4"/>
                </a:solidFill>
                <a:latin typeface="MBEOGP+MS-UIGothic"/>
                <a:cs typeface="MBEOGP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59AE93"/>
                </a:solidFill>
                <a:latin typeface="MBEOGP+MS-UIGothic"/>
                <a:cs typeface="MBEOGP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仁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思想的核心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仁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是人的本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，是人与人相互友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、互助、尊重的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仁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思想的形成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132388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孔子在春秋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期的社会背景下，看到了社会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失序，提出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了以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仁</a:t>
            </a:r>
            <a:r>
              <a:rPr sz="1500">
                <a:solidFill>
                  <a:srgbClr val="000000"/>
                </a:solidFill>
                <a:latin typeface="LGUDOM+LMGNKP+MicrosoftYaHei"/>
                <a:cs typeface="LGUDOM+LMGNKP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核心的思想体系。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仁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爱</a:t>
            </a:r>
            <a:r>
              <a:rPr sz="2300" spc="25">
                <a:solidFill>
                  <a:srgbClr val="59AE93"/>
                </a:solidFill>
                <a:latin typeface="MBEOGP+MS-UIGothic"/>
                <a:cs typeface="MBEOGP+MS-UIGothic"/>
              </a:rPr>
              <a:t>思想的内容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598519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人、己所不欲，勿施于人、老者安之、朋友信之、少者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等，体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了孔子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MBEOGP+MS-UIGothic"/>
                <a:cs typeface="MBEOGP+MS-UIGothic"/>
              </a:rPr>
              <a:t>、互助、尊重的追求。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https://d.book118.com/856104010140010040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MBEOGP+MS-UIGothic</vt:lpstr>
      <vt:lpstr>SimSun</vt:lpstr>
      <vt:lpstr>SWDBGA+RIDEAO+ArialMT</vt:lpstr>
      <vt:lpstr>Times New Roman</vt:lpstr>
      <vt:lpstr>TEDKIL+PGHSLG+MicrosoftYaHei-Bold</vt:lpstr>
      <vt:lpstr>LGUDOM+LMGNKP+MicrosoftYaHei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2024-09-07T02:38:27.110</cp:lastPrinted>
  <dcterms:created xsi:type="dcterms:W3CDTF">2024-09-06T18:38:27Z</dcterms:created>
  <dcterms:modified xsi:type="dcterms:W3CDTF">2024-09-06T18:38:28Z</dcterms:modified>
</cp:coreProperties>
</file>