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E334C42-865B-4976-B1AA-AD71E5A045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4D4CA4-2893-4299-AD5A-8C63C9291C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766474B-AAB5-4874-9FBF-E12E6AFF22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A4AC697-87C5-4AF7-A8B4-64AC3AB7E2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FA5947A-20BC-43EF-8FB8-6475687F2CA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A36FCB6-6F9D-42AF-9E66-2A682CEB2A5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C0F7506-05F7-4B8C-A0EC-4148C461866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996D39-AF77-4294-973C-F0BE6DF0DA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DC7840F-9B7B-455A-A6A8-2416DCC2A9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3E4AF9-2512-4A27-B4BF-5AF4ACFC1A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EDB3B0-E165-4957-ADD0-93638538BB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6104125011010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绿色节能网络设计</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绿色节能网络设计原则
 能效优化的网络架构
 节能硬件设备选择
 动态资源调配策略
 数据中心能源管理
 网络流量调度技术
 绿色节能标准与认证
 案例研究与趋势分析</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绿色节能网络设计原则</a:t>
            </a:r>
          </a:p>
        </p:txBody>
      </p:sp>
      <p:sp>
        <p:nvSpPr>
          <p:cNvPr id="3" name="Subtitle 2"/>
          <p:cNvSpPr>
            <a:spLocks noGrp="1"/>
          </p:cNvSpPr>
          <p:nvPr>
            <p:ph type="subTitle" idx="1"/>
          </p:nvPr>
        </p:nvSpPr>
        <p:spPr/>
        <p:txBody>
          <a:bodyPr/>
          <a:lstStyle/>
          <a:p>
            <a:r>
              <a:t>绿色节能网络设计</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绿色节能网络设计原则</a:t>
            </a:r>
          </a:p>
        </p:txBody>
      </p:sp>
      <p:sp>
        <p:nvSpPr>
          <p:cNvPr id="3" name="Text Placeholder 2"/>
          <p:cNvSpPr>
            <a:spLocks noGrp="1"/>
          </p:cNvSpPr>
          <p:nvPr>
            <p:ph type="body" idx="1"/>
          </p:nvPr>
        </p:nvSpPr>
        <p:spPr/>
        <p:txBody>
          <a:bodyPr/>
          <a:lstStyle/>
          <a:p>
            <a:r>
              <a:t>绿色节能网络设计原则</a:t>
            </a:r>
          </a:p>
        </p:txBody>
      </p:sp>
      <p:sp>
        <p:nvSpPr>
          <p:cNvPr id="4" name="Content Placeholder 3"/>
          <p:cNvSpPr>
            <a:spLocks noGrp="1"/>
          </p:cNvSpPr>
          <p:nvPr>
            <p:ph sz="half" idx="2"/>
          </p:nvPr>
        </p:nvSpPr>
        <p:spPr/>
        <p:txBody>
          <a:bodyPr/>
          <a:lstStyle/>
          <a:p>
            <a:r>
              <a:t>1. 能效优化：在设计阶段，应考虑采用高能效的网络设备和能源管理系统，以降低整体能耗。例如，使用节能型路由器、交换机等硬件设备，并集成智能电源管理功能，实现设备的动态功率调整。</a:t>
            </a:r>
          </a:p>
          <a:p>
            <a:r>
              <a:t>2. 资源利用率提升：通过虚拟化和软件定义网络（SDN）技术，提高网络资源的利用率，减少闲置和浪费的资源消耗。实施精细化的流量管理和调度策略，确保网络带宽得到合理分配。</a:t>
            </a:r>
          </a:p>
          <a:p>
            <a:r>
              <a:t>3. 环境意识材料选择：在硬件选型时，优先选用可回收或生物降解的材料，减少电子垃圾的产生。同时，关注产品的生命周期评估（LCA），选择低环境影响的产品。</a:t>
            </a:r>
          </a:p>
        </p:txBody>
      </p:sp>
      <p:sp>
        <p:nvSpPr>
          <p:cNvPr id="5" name="Text Placeholder 4"/>
          <p:cNvSpPr>
            <a:spLocks noGrp="1"/>
          </p:cNvSpPr>
          <p:nvPr>
            <p:ph type="body" idx="3"/>
          </p:nvPr>
        </p:nvSpPr>
        <p:spPr/>
        <p:txBody>
          <a:bodyPr/>
          <a:lstStyle/>
          <a:p>
            <a:r>
              <a:t>绿色节能网络架构</a:t>
            </a:r>
          </a:p>
        </p:txBody>
      </p:sp>
      <p:sp>
        <p:nvSpPr>
          <p:cNvPr id="6" name="Content Placeholder 5"/>
          <p:cNvSpPr>
            <a:spLocks noGrp="1"/>
          </p:cNvSpPr>
          <p:nvPr>
            <p:ph sz="half" idx="4"/>
          </p:nvPr>
        </p:nvSpPr>
        <p:spPr/>
        <p:txBody>
          <a:bodyPr/>
          <a:lstStyle/>
          <a:p>
            <a:r>
              <a:t>1. 分布式架构：推广分布式网络架构，以减少长距离传输带来的能量损耗。通过构建边缘计算节点，将处理任务靠近数据源，从而降低核心网络的负载和能耗。</a:t>
            </a:r>
          </a:p>
          <a:p>
            <a:r>
              <a:t>2. 冗余与故障切换：在网络设计中引入适当的冗余机制，确保在部分组件发生故障时，网络仍能正常运行，避免不必要的能源浪费。同时，通过智能故障检测和自愈技术，快速恢复服务，减少能源消耗。</a:t>
            </a:r>
          </a:p>
          <a:p>
            <a:r>
              <a:t>3. 模块化设计：采用模块化设计理念，使得网络升级和维护更加灵活，减少不必要的硬件更换，延长设备的使用寿命，从而降低总体能耗。</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绿色节能网络设计原则</a:t>
            </a:r>
          </a:p>
        </p:txBody>
      </p:sp>
      <p:sp>
        <p:nvSpPr>
          <p:cNvPr id="3" name="Text Placeholder 2"/>
          <p:cNvSpPr>
            <a:spLocks noGrp="1"/>
          </p:cNvSpPr>
          <p:nvPr>
            <p:ph type="body" idx="1"/>
          </p:nvPr>
        </p:nvSpPr>
        <p:spPr/>
        <p:txBody>
          <a:bodyPr/>
          <a:lstStyle/>
          <a:p>
            <a:r>
              <a:t>网络能源效率监测与管理</a:t>
            </a:r>
          </a:p>
        </p:txBody>
      </p:sp>
      <p:sp>
        <p:nvSpPr>
          <p:cNvPr id="4" name="Content Placeholder 3"/>
          <p:cNvSpPr>
            <a:spLocks noGrp="1"/>
          </p:cNvSpPr>
          <p:nvPr>
            <p:ph sz="half" idx="2"/>
          </p:nvPr>
        </p:nvSpPr>
        <p:spPr/>
        <p:txBody>
          <a:bodyPr/>
          <a:lstStyle/>
          <a:p>
            <a:r>
              <a:t>1. 实时监控系统：建立实时的网络能源效率监控系统，收集和分析网络设备的能耗数据，为节能措施提供数据支持。利用物联网（IoT）技术，实现对网络设备的远程监控和管理。</a:t>
            </a:r>
          </a:p>
          <a:p>
            <a:r>
              <a:t>2. 智能调优算法：开发智能调优算法，根据网络流量和负载的变化，动态调整网络设备的运行状态，如关闭空闲端口，降低非活跃设备的功耗等。</a:t>
            </a:r>
          </a:p>
          <a:p>
            <a:r>
              <a:t>3. 能源成本分析：进行能源成本分析，将能源消耗与运营成本直接关联，为管理层提供决策支持，推动节能措施的实施。</a:t>
            </a:r>
          </a:p>
        </p:txBody>
      </p:sp>
      <p:sp>
        <p:nvSpPr>
          <p:cNvPr id="5" name="Text Placeholder 4"/>
          <p:cNvSpPr>
            <a:spLocks noGrp="1"/>
          </p:cNvSpPr>
          <p:nvPr>
            <p:ph type="body" idx="3"/>
          </p:nvPr>
        </p:nvSpPr>
        <p:spPr/>
        <p:txBody>
          <a:bodyPr/>
          <a:lstStyle/>
          <a:p>
            <a:r>
              <a:t>绿色网络运维实践</a:t>
            </a:r>
          </a:p>
        </p:txBody>
      </p:sp>
      <p:sp>
        <p:nvSpPr>
          <p:cNvPr id="6" name="Content Placeholder 5"/>
          <p:cNvSpPr>
            <a:spLocks noGrp="1"/>
          </p:cNvSpPr>
          <p:nvPr>
            <p:ph sz="half" idx="4"/>
          </p:nvPr>
        </p:nvSpPr>
        <p:spPr/>
        <p:txBody>
          <a:bodyPr/>
          <a:lstStyle/>
          <a:p>
            <a:r>
              <a:t>1. 节能配置标准：制定网络设备的节能配置标准，如默认关闭不必要的功能和端口，限制最大功率消耗等，从源头降低能耗。</a:t>
            </a:r>
          </a:p>
          <a:p>
            <a:r>
              <a:t>2. 定期维护与优化：定期对网络进行维护和优化，包括设备清理、线缆整理、软件更新等，以提高网络设备的运行效率和可靠性。</a:t>
            </a:r>
          </a:p>
          <a:p>
            <a:r>
              <a:t>3. 员工培训与意识提升：加强员工的绿色网络运维培训，提高员工对节能减排重要性的认识，鼓励在日常工作中采取节能措施。</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绿色节能网络设计原则</a:t>
            </a:r>
          </a:p>
        </p:txBody>
      </p:sp>
      <p:sp>
        <p:nvSpPr>
          <p:cNvPr id="3" name="Text Placeholder 2"/>
          <p:cNvSpPr>
            <a:spLocks noGrp="1"/>
          </p:cNvSpPr>
          <p:nvPr>
            <p:ph type="body" idx="1"/>
          </p:nvPr>
        </p:nvSpPr>
        <p:spPr/>
        <p:txBody>
          <a:bodyPr/>
          <a:lstStyle/>
          <a:p>
            <a:r>
              <a:t>可再生能源应用</a:t>
            </a:r>
          </a:p>
        </p:txBody>
      </p:sp>
      <p:sp>
        <p:nvSpPr>
          <p:cNvPr id="4" name="Content Placeholder 3"/>
          <p:cNvSpPr>
            <a:spLocks noGrp="1"/>
          </p:cNvSpPr>
          <p:nvPr>
            <p:ph sz="half" idx="2"/>
          </p:nvPr>
        </p:nvSpPr>
        <p:spPr/>
        <p:txBody>
          <a:bodyPr/>
          <a:lstStyle/>
          <a:p>
            <a:r>
              <a:t>1. 太阳能供电系统：对于地理位置适宜的网络设施，可以考虑安装太阳能供电系统，利用可再生能源为网络设备供电，减少对非可再生能源的依赖。</a:t>
            </a:r>
          </a:p>
          <a:p>
            <a:r>
              <a:t>2. 风力发电：在风资源丰富的地区，可以探索风力发电作为网络设施的补充能源，进一步降低碳排放。</a:t>
            </a:r>
          </a:p>
          <a:p>
            <a:r>
              <a:t>3. 储能技术：结合储能技术，如蓄电池或超级电容器，平衡可再生能源的不稳定供应，确保网络设备的稳定运行。</a:t>
            </a:r>
          </a:p>
        </p:txBody>
      </p:sp>
      <p:sp>
        <p:nvSpPr>
          <p:cNvPr id="5" name="Text Placeholder 4"/>
          <p:cNvSpPr>
            <a:spLocks noGrp="1"/>
          </p:cNvSpPr>
          <p:nvPr>
            <p:ph type="body" idx="3"/>
          </p:nvPr>
        </p:nvSpPr>
        <p:spPr/>
        <p:txBody>
          <a:bodyPr/>
          <a:lstStyle/>
          <a:p>
            <a:r>
              <a:t>绿色网络政策与标准</a:t>
            </a:r>
          </a:p>
        </p:txBody>
      </p:sp>
      <p:sp>
        <p:nvSpPr>
          <p:cNvPr id="6" name="Content Placeholder 5"/>
          <p:cNvSpPr>
            <a:spLocks noGrp="1"/>
          </p:cNvSpPr>
          <p:nvPr>
            <p:ph sz="half" idx="4"/>
          </p:nvPr>
        </p:nvSpPr>
        <p:spPr/>
        <p:txBody>
          <a:bodyPr/>
          <a:lstStyle/>
          <a:p>
            <a:r>
              <a:t>1. 政策法规遵循：遵守国家和地区的绿色网络相关政策法规，确保网络建设与运营符合环保要求。</a:t>
            </a:r>
          </a:p>
          <a:p>
            <a:r>
              <a:t>2. 国际标准接轨：跟踪国际绿色网络相关标准的发展，如能源之星（Energy Star）等，不断提升网络设计的全球竞争力。</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能效优化的网络架构</a:t>
            </a:r>
          </a:p>
        </p:txBody>
      </p:sp>
      <p:sp>
        <p:nvSpPr>
          <p:cNvPr id="3" name="Subtitle 2"/>
          <p:cNvSpPr>
            <a:spLocks noGrp="1"/>
          </p:cNvSpPr>
          <p:nvPr>
            <p:ph type="subTitle" idx="1"/>
          </p:nvPr>
        </p:nvSpPr>
        <p:spPr/>
        <p:txBody>
          <a:bodyPr/>
          <a:lstStyle/>
          <a:p>
            <a:r>
              <a:t>绿色节能网络设计</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能效优化的网络架构</a:t>
            </a:r>
          </a:p>
        </p:txBody>
      </p:sp>
      <p:sp>
        <p:nvSpPr>
          <p:cNvPr id="3" name="Text Placeholder 2"/>
          <p:cNvSpPr>
            <a:spLocks noGrp="1"/>
          </p:cNvSpPr>
          <p:nvPr>
            <p:ph type="body" idx="1"/>
          </p:nvPr>
        </p:nvSpPr>
        <p:spPr/>
        <p:txBody>
          <a:bodyPr/>
          <a:lstStyle/>
          <a:p>
            <a:r>
              <a:t>能效优化的网络架构：</a:t>
            </a:r>
          </a:p>
        </p:txBody>
      </p:sp>
      <p:sp>
        <p:nvSpPr>
          <p:cNvPr id="4" name="Content Placeholder 3"/>
          <p:cNvSpPr>
            <a:spLocks noGrp="1"/>
          </p:cNvSpPr>
          <p:nvPr>
            <p:ph sz="half" idx="2"/>
          </p:nvPr>
        </p:nvSpPr>
        <p:spPr/>
        <p:txBody>
          <a:bodyPr/>
          <a:lstStyle/>
          <a:p>
            <a:r>
              <a:t>1. 绿色数据中心设计：采用高效能的服务器硬件，通过虚拟化技术提高资源利用率；实施冷却系统优化，如使用自由冷却技术和热通道/冷通道隔离方法降低能耗。</a:t>
            </a:r>
          </a:p>
          <a:p>
            <a:r>
              <a:t>2. 网络设备节能技术：部署低功耗的网络设备，如绿色交换机与路由器；应用智能电源管理功能，根据网络流量动态调整设备的功率消耗。</a:t>
            </a:r>
          </a:p>
          <a:p>
            <a:r>
              <a:t>3. 软件定义网络（SDN）的应用：利用SDN实现网络的集中控制和自动化管理，从而减少冗余配置和能源浪费；通过编程控制网络资源分配，以适应动态变化的需求，提高能效。</a:t>
            </a:r>
          </a:p>
        </p:txBody>
      </p:sp>
      <p:sp>
        <p:nvSpPr>
          <p:cNvPr id="5" name="Text Placeholder 4"/>
          <p:cNvSpPr>
            <a:spLocks noGrp="1"/>
          </p:cNvSpPr>
          <p:nvPr>
            <p:ph type="body" idx="3"/>
          </p:nvPr>
        </p:nvSpPr>
        <p:spPr/>
        <p:txBody>
          <a:bodyPr/>
          <a:lstStyle/>
          <a:p>
            <a:r>
              <a:t>绿色节能网络设计：</a:t>
            </a:r>
          </a:p>
        </p:txBody>
      </p:sp>
      <p:sp>
        <p:nvSpPr>
          <p:cNvPr id="6" name="Content Placeholder 5"/>
          <p:cNvSpPr>
            <a:spLocks noGrp="1"/>
          </p:cNvSpPr>
          <p:nvPr>
            <p:ph sz="half" idx="4"/>
          </p:nvPr>
        </p:nvSpPr>
        <p:spPr/>
        <p:txBody>
          <a:bodyPr/>
          <a:lstStyle/>
          <a:p>
            <a:r>
              <a:t>1. 节能型网络拓扑结构：构建扁平化的网络拓扑以减少转发延迟和能耗；引入多路径路由策略，均衡网络负载，避免热点产生。</a:t>
            </a:r>
          </a:p>
          <a:p>
            <a:r>
              <a:t>2. 光网络技术的应用：利用光波分复用（WDM）和光交换技术提升传输效率，减少能量损失；发展低能耗的光电器件，降低光网络的运营成本。</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节能硬件设备选择</a:t>
            </a:r>
          </a:p>
        </p:txBody>
      </p:sp>
      <p:sp>
        <p:nvSpPr>
          <p:cNvPr id="3" name="Subtitle 2"/>
          <p:cNvSpPr>
            <a:spLocks noGrp="1"/>
          </p:cNvSpPr>
          <p:nvPr>
            <p:ph type="subTitle" idx="1"/>
          </p:nvPr>
        </p:nvSpPr>
        <p:spPr/>
        <p:txBody>
          <a:bodyPr/>
          <a:lstStyle/>
          <a:p>
            <a:r>
              <a:t>绿色节能网络设计</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节能硬件设备选择</a:t>
            </a:r>
          </a:p>
        </p:txBody>
      </p:sp>
      <p:sp>
        <p:nvSpPr>
          <p:cNvPr id="3" name="Text Placeholder 2"/>
          <p:cNvSpPr>
            <a:spLocks noGrp="1"/>
          </p:cNvSpPr>
          <p:nvPr>
            <p:ph type="body" idx="1"/>
          </p:nvPr>
        </p:nvSpPr>
        <p:spPr/>
        <p:txBody>
          <a:bodyPr/>
          <a:lstStyle/>
          <a:p>
            <a:r>
              <a:t>节能硬件设备选择：</a:t>
            </a:r>
          </a:p>
        </p:txBody>
      </p:sp>
      <p:sp>
        <p:nvSpPr>
          <p:cNvPr id="4" name="Content Placeholder 3"/>
          <p:cNvSpPr>
            <a:spLocks noGrp="1"/>
          </p:cNvSpPr>
          <p:nvPr>
            <p:ph sz="half" idx="2"/>
          </p:nvPr>
        </p:nvSpPr>
        <p:spPr/>
        <p:txBody>
          <a:bodyPr/>
          <a:lstStyle/>
          <a:p>
            <a:r>
              <a:t>1. 高能效比（EER）：选择具有高能源转换效率的硬件设备，如服务器和网络设备，确保在相同能耗下提供更高的性能。例如，采用80 Plus认证的服务器电源，其能效比超过80%，相比传统电源可节省大量电能。</a:t>
            </a:r>
          </a:p>
          <a:p>
            <a:r>
              <a:t>2. 低功耗技术：选用支持低电压差分信号（LVDS）或节能型动态主机配置协议（DHCPSnooping）等技术的硬件，以减少电力消耗。例如，使用节能型交换机可以减少不必要的端口功率消耗，降低整体网络设备的能耗。</a:t>
            </a:r>
          </a:p>
          <a:p>
            <a:r>
              <a:t>3. 绿色认证标准：选择符合绿色环保标准的硬件产品，如能源之星（Energy Star）或中国能效标识（China Energy Label），这些产品在设计和制造过程中遵循了严格的能效和环保要求。</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节能硬件设备选择</a:t>
            </a:r>
          </a:p>
        </p:txBody>
      </p:sp>
      <p:sp>
        <p:nvSpPr>
          <p:cNvPr id="3" name="Content Placeholder 2"/>
          <p:cNvSpPr>
            <a:spLocks noGrp="1"/>
          </p:cNvSpPr>
          <p:nvPr>
            <p:ph sz="half" idx="2"/>
          </p:nvPr>
        </p:nvSpPr>
        <p:spPr/>
        <p:txBody>
          <a:bodyPr/>
          <a:lstStyle/>
          <a:p>
            <a:r>
              <a:t>1. 高效散热系统：采用热通道/冷通道隔离、水冷散热或液冷散热等先进技术，提高散热效率，减少冷却系统的能耗。例如，通过优化气流管理和使用高效空调系统，可以显著降低数据中心的制冷能耗。</a:t>
            </a:r>
          </a:p>
          <a:p>
            <a:r>
              <a:t>2. 模块化设计：采用模块化的数据中心布局，可根据业务需求动态调整资源分配，避免过度投资和能源浪费。例如，通过模块化UPS系统和可调整容量的配电系统，实现按需供电，提高能源利用率。</a:t>
            </a:r>
          </a:p>
          <a:p>
            <a:r>
              <a:t>3. 智能监控与管理：部署智能监控和管理系统，实时监测数据中心的温度、湿度、电力等关键指标，自动调整设备运行状态以适应环境变化，从而降低能耗。例如，利用物联网（IoT）技术和大数据分析，可以实现数据中心的智能优化管理。</a:t>
            </a:r>
          </a:p>
        </p:txBody>
      </p:sp>
      <p:sp>
        <p:nvSpPr>
          <p:cNvPr id="4" name="Text Placeholder 3"/>
          <p:cNvSpPr>
            <a:spLocks noGrp="1"/>
          </p:cNvSpPr>
          <p:nvPr>
            <p:ph type="body" idx="3"/>
          </p:nvPr>
        </p:nvSpPr>
        <p:spPr/>
        <p:txBody>
          <a:bodyPr/>
          <a:lstStyle/>
          <a:p>
            <a:r>
              <a:t>可再生能源应用：</a:t>
            </a:r>
          </a:p>
        </p:txBody>
      </p:sp>
      <p:sp>
        <p:nvSpPr>
          <p:cNvPr id="5" name="Content Placeholder 4"/>
          <p:cNvSpPr>
            <a:spLocks noGrp="1"/>
          </p:cNvSpPr>
          <p:nvPr>
            <p:ph sz="half" idx="4"/>
          </p:nvPr>
        </p:nvSpPr>
        <p:spPr/>
        <p:txBody>
          <a:bodyPr/>
          <a:lstStyle/>
          <a:p>
            <a:r>
              <a:t>1. 太阳能光伏系统：在数据中心屋顶安装太阳能光伏板，将太阳能转换为电能，用于日常运营，减少对传统电网的依赖。例如，通过合理设计光伏系统，可实现数据中心部分甚至全部电力需求的自给自足。</a:t>
            </a:r>
          </a:p>
          <a:p>
            <a:r>
              <a:t>2. 风力发电：根据地理位置和气候条件，考虑部署风力发电设施，作为数据中心能源供应的一部分。例如，在风能资源丰富地区建立的数据中心，可以通过风力发电来降低碳排放。</a:t>
            </a:r>
          </a:p>
          <a:p>
            <a:r>
              <a:t>3. 储能技术：利用蓄电池或其他储能技术储存可再生能源，平衡供需，提高能源利用效率。例如，配合光伏发电系统使用储能电池，可以在光照不足时仍保持数据中心稳定运行。</a:t>
            </a:r>
          </a:p>
        </p:txBody>
      </p:sp>
      <p:sp>
        <p:nvSpPr>
          <p:cNvPr id="6" name="Text Placeholder 5"/>
          <p:cNvSpPr>
            <a:spLocks noGrp="1"/>
          </p:cNvSpPr>
          <p:nvPr>
            <p:ph type="body" idx="1"/>
          </p:nvPr>
        </p:nvSpPr>
        <p:spPr/>
        <p:txBody>
          <a:bodyPr/>
          <a:lstStyle/>
          <a:p>
            <a:r>
              <a:t>绿色数据中心设计：</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节能硬件设备选择</a:t>
            </a:r>
          </a:p>
        </p:txBody>
      </p:sp>
      <p:sp>
        <p:nvSpPr>
          <p:cNvPr id="3" name="Text Placeholder 2"/>
          <p:cNvSpPr>
            <a:spLocks noGrp="1"/>
          </p:cNvSpPr>
          <p:nvPr>
            <p:ph type="body" idx="1"/>
          </p:nvPr>
        </p:nvSpPr>
        <p:spPr/>
        <p:txBody>
          <a:bodyPr/>
          <a:lstStyle/>
          <a:p>
            <a:r>
              <a:t>节能软件策略：</a:t>
            </a:r>
          </a:p>
        </p:txBody>
      </p:sp>
      <p:sp>
        <p:nvSpPr>
          <p:cNvPr id="4" name="Content Placeholder 3"/>
          <p:cNvSpPr>
            <a:spLocks noGrp="1"/>
          </p:cNvSpPr>
          <p:nvPr>
            <p:ph sz="half" idx="2"/>
          </p:nvPr>
        </p:nvSpPr>
        <p:spPr/>
        <p:txBody>
          <a:bodyPr/>
          <a:lstStyle/>
          <a:p>
            <a:r>
              <a:t>1. 虚拟化技术：通过虚拟化技术整合服务器资源，提高硬件利用率，减少闲置服务器的能源消耗。例如，使用虚拟机管理程序可以将多台物理服务器合并为一台逻辑服务器，实现资源共享和节能。</a:t>
            </a:r>
          </a:p>
          <a:p>
            <a:r>
              <a:t>2. 动态资源调度：开发智能算法，根据业务负载动态调整硬件资源的分配，避免不必要的能耗。例如，通过实时监控网络流量，动态调整路由器和交换机的端口功率，以适应实际需求。</a:t>
            </a:r>
          </a:p>
          <a:p>
            <a:r>
              <a:t>3. 节能操作系统和应用程序：选择和支持节能特性的操作系统和应用程序，如Windows Server的“数据中心的能源套餐”功能，可以自动调整CPU频率和电压，降低能耗。</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节能硬件设备选择</a:t>
            </a:r>
          </a:p>
        </p:txBody>
      </p:sp>
      <p:sp>
        <p:nvSpPr>
          <p:cNvPr id="3" name="Text Placeholder 2"/>
          <p:cNvSpPr>
            <a:spLocks noGrp="1"/>
          </p:cNvSpPr>
          <p:nvPr>
            <p:ph type="body" idx="1"/>
          </p:nvPr>
        </p:nvSpPr>
        <p:spPr/>
        <p:txBody>
          <a:bodyPr/>
          <a:lstStyle/>
          <a:p>
            <a:r>
              <a:t>绿色网络协议与标准：</a:t>
            </a:r>
          </a:p>
        </p:txBody>
      </p:sp>
      <p:sp>
        <p:nvSpPr>
          <p:cNvPr id="4" name="Content Placeholder 3"/>
          <p:cNvSpPr>
            <a:spLocks noGrp="1"/>
          </p:cNvSpPr>
          <p:nvPr>
            <p:ph sz="half" idx="2"/>
          </p:nvPr>
        </p:nvSpPr>
        <p:spPr/>
        <p:txBody>
          <a:bodyPr/>
          <a:lstStyle/>
          <a:p>
            <a:r>
              <a:t>1. 节能型传输控制协议（TCP）：研究和推广节能型TCP协议，如TCP-Friendly Rate Control (TFRC)，减少网络拥塞和不必要的重传，降低能耗。例如，TFRC可以根据网络状况自适应地调整发送速率，减少不必要的数据包丢失和重传。</a:t>
            </a:r>
          </a:p>
          <a:p>
            <a:r>
              <a:t>2. 绿色互联网工程任务组（IETF GREENNET）：参与IETF GREENNET工作组的研究工作，推动绿色网络协议的标准化，如能量感知网络（EAN）和节能路由协议。例如，EAN允许网络设备测量和报告能耗信息，帮助优化网络配置和路径选择。</a:t>
            </a:r>
          </a:p>
          <a:p>
            <a:r>
              <a:t>3. 国际标准组织合作：与国际标准化组织（如ISO、IEC）和国际电信联盟（ITU）等合作，共同制定绿色网络设备和服务的评估标准和测试方法。例如，参与制定ITU-T G.green系列标准，指导网络设备制造商和服务提供商实现绿色通信。</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节能硬件设备选择</a:t>
            </a:r>
          </a:p>
        </p:txBody>
      </p:sp>
      <p:sp>
        <p:nvSpPr>
          <p:cNvPr id="3" name="Text Placeholder 2"/>
          <p:cNvSpPr>
            <a:spLocks noGrp="1"/>
          </p:cNvSpPr>
          <p:nvPr>
            <p:ph type="body" idx="1"/>
          </p:nvPr>
        </p:nvSpPr>
        <p:spPr/>
        <p:txBody>
          <a:bodyPr/>
          <a:lstStyle/>
          <a:p>
            <a:r>
              <a:t>用户行为节能：</a:t>
            </a:r>
          </a:p>
        </p:txBody>
      </p:sp>
      <p:sp>
        <p:nvSpPr>
          <p:cNvPr id="4" name="Content Placeholder 3"/>
          <p:cNvSpPr>
            <a:spLocks noGrp="1"/>
          </p:cNvSpPr>
          <p:nvPr>
            <p:ph sz="half" idx="2"/>
          </p:nvPr>
        </p:nvSpPr>
        <p:spPr/>
        <p:txBody>
          <a:bodyPr/>
          <a:lstStyle/>
          <a:p>
            <a:r>
              <a:t>1. 节能意识培训：定期对员工进行节能意识和技能培训，提高他们对节能重要性的认识，鼓励他们在日常工作中实践节能措施。例如，开展节能周活动，让员工分享节能经验和技巧。</a:t>
            </a:r>
          </a:p>
          <a:p>
            <a:r>
              <a:t>2. 节能政策与激励：制定节能政策和激励机制，鼓励员工积极参与节能行动。例如，设立节能标兵和节能团队评选，对节能表现突出的个人和团队给予奖励。</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动态资源调配策略</a:t>
            </a:r>
          </a:p>
        </p:txBody>
      </p:sp>
      <p:sp>
        <p:nvSpPr>
          <p:cNvPr id="3" name="Subtitle 2"/>
          <p:cNvSpPr>
            <a:spLocks noGrp="1"/>
          </p:cNvSpPr>
          <p:nvPr>
            <p:ph type="subTitle" idx="1"/>
          </p:nvPr>
        </p:nvSpPr>
        <p:spPr/>
        <p:txBody>
          <a:bodyPr/>
          <a:lstStyle/>
          <a:p>
            <a:r>
              <a:t>绿色节能网络设计</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动态资源调配策略</a:t>
            </a:r>
          </a:p>
        </p:txBody>
      </p:sp>
      <p:sp>
        <p:nvSpPr>
          <p:cNvPr id="3" name="Text Placeholder 2"/>
          <p:cNvSpPr>
            <a:spLocks noGrp="1"/>
          </p:cNvSpPr>
          <p:nvPr>
            <p:ph type="body" idx="1"/>
          </p:nvPr>
        </p:nvSpPr>
        <p:spPr/>
        <p:txBody>
          <a:bodyPr/>
          <a:lstStyle/>
          <a:p>
            <a:r>
              <a:t>动态资源调配策略：</a:t>
            </a:r>
          </a:p>
        </p:txBody>
      </p:sp>
      <p:sp>
        <p:nvSpPr>
          <p:cNvPr id="4" name="Content Placeholder 3"/>
          <p:cNvSpPr>
            <a:spLocks noGrp="1"/>
          </p:cNvSpPr>
          <p:nvPr>
            <p:ph sz="half" idx="2"/>
          </p:nvPr>
        </p:nvSpPr>
        <p:spPr/>
        <p:txBody>
          <a:bodyPr/>
          <a:lstStyle/>
          <a:p>
            <a:r>
              <a:t>1. 需求感知与预测：动态资源调配策略首先依赖于对网络流量和用户需求的实时感知与准确预测。通过部署智能算法，如机器学习模型，分析历史数据并预测未来资源使用情况，以便于提前调整资源配置。</a:t>
            </a:r>
          </a:p>
          <a:p>
            <a:r>
              <a:t>2. 自适应调整机制：根据预测结果，动态调整资源分配以适应实际需求的变化。这包括自动扩展或缩减计算、存储和网络资源，确保资源使用效率最大化同时避免过度配置。</a:t>
            </a:r>
          </a:p>
          <a:p>
            <a:r>
              <a:t>3. 优化资源利用率：通过动态调配策略，系统能够更有效地利用现有资源，减少空闲资源的浪费，降低能源消耗。例如，云计算环境中的虚拟机可以在不同任务间快速迁移和重新配置。</a:t>
            </a:r>
          </a:p>
        </p:txBody>
      </p:sp>
      <p:sp>
        <p:nvSpPr>
          <p:cNvPr id="5" name="Text Placeholder 4"/>
          <p:cNvSpPr>
            <a:spLocks noGrp="1"/>
          </p:cNvSpPr>
          <p:nvPr>
            <p:ph type="body" idx="3"/>
          </p:nvPr>
        </p:nvSpPr>
        <p:spPr/>
        <p:txBody>
          <a:bodyPr/>
          <a:lstStyle/>
          <a:p>
            <a:r>
              <a:t>绿色节能技术：</a:t>
            </a:r>
          </a:p>
        </p:txBody>
      </p:sp>
      <p:sp>
        <p:nvSpPr>
          <p:cNvPr id="6" name="Content Placeholder 5"/>
          <p:cNvSpPr>
            <a:spLocks noGrp="1"/>
          </p:cNvSpPr>
          <p:nvPr>
            <p:ph sz="half" idx="4"/>
          </p:nvPr>
        </p:nvSpPr>
        <p:spPr/>
        <p:txBody>
          <a:bodyPr/>
          <a:lstStyle/>
          <a:p>
            <a:r>
              <a:t>1. 能效优化算法：开发和使用高效的算法来最小化能耗，比如通过改进数据中心的冷却系统和电源管理策略，实现硬件设备的低功耗运行。</a:t>
            </a:r>
          </a:p>
          <a:p>
            <a:r>
              <a:t>2. 可再生能源利用：探索和实施可再生能源的使用，如太阳能和风能，以减少碳排放并降低对传统电网的依赖。</a:t>
            </a:r>
          </a:p>
          <a:p>
            <a:r>
              <a:t>3. 绿色硬件选择：在设计和采购网络设备时，优先考虑环保材料和节能技术的产品，如采用节能芯片和服务器，以及支持能源之星等标准的设备。</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动态资源调配策略</a:t>
            </a:r>
          </a:p>
        </p:txBody>
      </p:sp>
      <p:sp>
        <p:nvSpPr>
          <p:cNvPr id="3" name="Text Placeholder 2"/>
          <p:cNvSpPr>
            <a:spLocks noGrp="1"/>
          </p:cNvSpPr>
          <p:nvPr>
            <p:ph type="body" idx="1"/>
          </p:nvPr>
        </p:nvSpPr>
        <p:spPr/>
        <p:txBody>
          <a:bodyPr/>
          <a:lstStyle/>
          <a:p>
            <a:r>
              <a:t>网络功能虚拟化（NFV）：</a:t>
            </a:r>
          </a:p>
        </p:txBody>
      </p:sp>
      <p:sp>
        <p:nvSpPr>
          <p:cNvPr id="4" name="Content Placeholder 3"/>
          <p:cNvSpPr>
            <a:spLocks noGrp="1"/>
          </p:cNvSpPr>
          <p:nvPr>
            <p:ph sz="half" idx="2"/>
          </p:nvPr>
        </p:nvSpPr>
        <p:spPr/>
        <p:txBody>
          <a:bodyPr/>
          <a:lstStyle/>
          <a:p>
            <a:r>
              <a:t>1. 硬件解耦：通过网络功能虚拟化，将传统的网络功能从专用硬件中解耦出来，实现在通用服务器上运行，从而提高硬件的复用率和灵活性。</a:t>
            </a:r>
          </a:p>
          <a:p>
            <a:r>
              <a:t>2. 资源池化管理：构建统一的资源池，使得计算、存储和网络资源可以根据需要动态分配给不同的网络服务，降低了闲置资源的比例，提高了整体能效。</a:t>
            </a:r>
          </a:p>
          <a:p>
            <a:r>
              <a:t>3. 弹性伸缩能力：NFV架构允许网络服务根据负载变化灵活地扩展或收缩，减少了不必要的资源投入，有助于节能减排。</a:t>
            </a:r>
          </a:p>
        </p:txBody>
      </p:sp>
      <p:sp>
        <p:nvSpPr>
          <p:cNvPr id="5" name="Text Placeholder 4"/>
          <p:cNvSpPr>
            <a:spLocks noGrp="1"/>
          </p:cNvSpPr>
          <p:nvPr>
            <p:ph type="body" idx="3"/>
          </p:nvPr>
        </p:nvSpPr>
        <p:spPr/>
        <p:txBody>
          <a:bodyPr/>
          <a:lstStyle/>
          <a:p>
            <a:r>
              <a:t>软件定义网络（SDN）：</a:t>
            </a:r>
          </a:p>
        </p:txBody>
      </p:sp>
      <p:sp>
        <p:nvSpPr>
          <p:cNvPr id="6" name="Content Placeholder 5"/>
          <p:cNvSpPr>
            <a:spLocks noGrp="1"/>
          </p:cNvSpPr>
          <p:nvPr>
            <p:ph sz="half" idx="4"/>
          </p:nvPr>
        </p:nvSpPr>
        <p:spPr/>
        <p:txBody>
          <a:bodyPr/>
          <a:lstStyle/>
          <a:p>
            <a:r>
              <a:t>1. 控制层与数据层的分离：SDN的核心是将网络的控制层与数据层分离，使得网络控制更加集中和灵活，便于进行全局的资源优化和调度。</a:t>
            </a:r>
          </a:p>
          <a:p>
            <a:r>
              <a:t>2. 中央控制器的作用：中央控制器可以全局地了解网络状态，并根据策略做出决策，如何动态地分配带宽、路由等资源，减少不必要的数据传输和转发。</a:t>
            </a:r>
          </a:p>
          <a:p>
            <a:r>
              <a:t>3. 开放接口与编程能力：SDN提供了开放的接口和编程能力，允许第三方应用和网络管理员根据实际需求自定义网络行为，从而实现更为精细化的资源管理。</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https://d.book118.com/856104125011010103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18</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18</vt:i4>
      </vt:variant>
    </vt:vector>
  </HeadingPairs>
  <TitlesOfParts>
    <vt:vector baseType="lpstr" size="29">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绿色节能网络设计原则</vt:lpstr>
      <vt:lpstr> 绿色节能网络设计原则</vt:lpstr>
      <vt:lpstr> 绿色节能网络设计原则</vt:lpstr>
      <vt:lpstr> 绿色节能网络设计原则</vt:lpstr>
      <vt:lpstr> 能效优化的网络架构</vt:lpstr>
      <vt:lpstr> 能效优化的网络架构</vt:lpstr>
      <vt:lpstr> 节能硬件设备选择</vt:lpstr>
      <vt:lpstr> 节能硬件设备选择</vt:lpstr>
      <vt:lpstr> 节能硬件设备选择</vt:lpstr>
      <vt:lpstr> 节能硬件设备选择</vt:lpstr>
      <vt:lpstr> 节能硬件设备选择</vt:lpstr>
      <vt:lpstr> 节能硬件设备选择</vt:lpstr>
      <vt:lpstr> 动态资源调配策略</vt:lpstr>
      <vt:lpstr> 动态资源调配策略</vt:lpstr>
      <vt:lpstr> 动态资源调配策略</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2024-09-28T04:00:22.931</cp:lastPrinted>
  <dcterms:created xsi:type="dcterms:W3CDTF">2024-09-27T20:00:22Z</dcterms:created>
  <dcterms:modified xsi:type="dcterms:W3CDTF">2024-09-27T20:00:24Z</dcterms:modified>
</cp:coreProperties>
</file>