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0C54C2-B43D-4989-B4CC-8F62ACDB0B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4A7E20-3584-4E4F-8D29-0711C33CDE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9C52AA-CA5F-401F-82B9-8CE2B03C29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2CC3CE-F4DA-44F1-8AAD-FF481C44A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E00DDC8-0BAB-449A-84C0-7C0C278A82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F35F169-6DB5-49AD-8559-429FD0F1384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1CB29C-A2F0-4ECD-996C-8AE4EC5C720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06CFDA-7C43-49E8-92DB-9F2A46E444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9E0CE2-773C-40D5-99BD-B63BB110AF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190552-312A-4203-BA95-C6C18563FD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0AC4D0-CD0A-43DB-B3CA-2C218223CB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4294967295"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xmlns="">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7" name="标题 1"/>
          <p:cNvSpPr>
            <a:spLocks noGrp="1"/>
          </p:cNvSpPr>
          <p:nvPr>
            <p:ph type="title" idx="4294967295"/>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
          <p:cNvPicPr>
            <a:picLocks noChangeAspect="1"/>
          </p:cNvPicPr>
          <p:nvPr userDrawn="1"/>
        </p:nvPicPr>
        <p:blipFill>
          <a:blip r:embed="rId1"/>
          <a:stretch>
            <a:fillRect/>
          </a:stretch>
        </p:blipFill>
        <p:spPr>
          <a:xfrm>
            <a:off x="0" y="-1"/>
            <a:ext cx="12192000" cy="6858000"/>
          </a:xfrm>
          <a:prstGeom prst="rect">
            <a:avLst/>
          </a:prstGeom>
        </p:spPr>
      </p:pic>
      <p:sp>
        <p:nvSpPr>
          <p:cNvPr id="17" name="矩形 6"/>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29" name="图片 2"/>
          <p:cNvPicPr>
            <a:picLocks noChangeAspect="1"/>
          </p:cNvPicPr>
          <p:nvPr userDrawn="1"/>
        </p:nvPicPr>
        <p:blipFill>
          <a:blip r:embed="rId1"/>
          <a:stretch>
            <a:fillRect/>
          </a:stretch>
        </p:blipFill>
        <p:spPr>
          <a:xfrm>
            <a:off x="0" y="-1"/>
            <a:ext cx="12192000" cy="6858000"/>
          </a:xfrm>
          <a:prstGeom prst="rect">
            <a:avLst/>
          </a:prstGeom>
        </p:spPr>
      </p:pic>
      <p:sp>
        <p:nvSpPr>
          <p:cNvPr id="30" name="矩形 3"/>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xmlns="">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 Id="rId3"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jpeg" /><Relationship Id="rId3" Type="http://schemas.openxmlformats.org/officeDocument/2006/relationships/image" Target="../media/image1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6105053220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专业技术人才继续教育课程---创新\n## 1.创新在专业技术人才继续教育中的重要性\n### 1.1创新对于专业技术人才职业发展的影响\n### 1.2继续教育课程中创新教育的现状及挑战\n### 1.3创新教育在专业技术人才继续教育中的价值与意义\n## 2.创新思维培养在专业技术人才继续教育课程中的实践\n### 2.1创新思维培养的理论基础与方法\n### 2.2继续教育课程中创新思维培养的实践案例\n### 2.3创新思维培养在专业技术人才继续教育课程中的效果评估\n## 3.创新实践在专业技术人才继续教育课程中的应用\n### 3.1创新实践在继续教育课程中的实施策略与方法\n### 3.2继续教育课程中创新实践的案例分析与讨论\n### 3.3创新实践在专业技术人才继续教育课程中的应用效果及改进措施\n## 4.创新氛围营造在专业技术人才继续教育课程中的探索\n### 4.1创新氛围营造在继续教育课程中的重要性及作用\n### 4.2继续教育课程中创新氛围营造的实践方法与经验\n### 4.3创新氛围营造在专业技术人才继续教育课程中的应用效果及持续改进\n## 5.专业技术人才继续教育课程中创新教育的未来展望\n### 5.1未来专业技术人才继续教育课程中创新教育的发展趋势\n### 5.2创新教育在继续教育课程中的应用前景与挑战\n### 5.3如何推动专业技术人才继续教育课程中创新教育的持续发展\n&quot;,&quot;templateId&quot;:&quot;kdjzibeon3repy5ay4ip9akz5h&quot;}}"/>
        <p:cNvGrpSpPr/>
        <p:nvPr/>
      </p:nvGrpSpPr>
      <p:grpSpPr>
        <a:xfrm>
          <a:off x="0" y="0"/>
          <a:ext cx="0" cy="0"/>
        </a:xfrm>
      </p:grpSpPr>
      <p:sp>
        <p:nvSpPr>
          <p:cNvPr id="2" name="标题 1" descr="{&quot;isTemplate&quot;:true,&quot;type&quot;:&quot;title&quot;,&quot;canOmit&quot;:false,&quot;range&quot;:0}"/>
          <p:cNvSpPr>
            <a:spLocks noGrp="1"/>
          </p:cNvSpPr>
          <p:nvPr>
            <p:ph type="ctrTitle" idx="4294967295"/>
          </p:nvPr>
        </p:nvSpPr>
        <p:spPr>
          <a:xfrm>
            <a:off x="392698" y="5140683"/>
            <a:ext cx="11360150" cy="1301750"/>
          </a:xfrm>
        </p:spPr>
        <p:txBody>
          <a:bodyPr vert="horz" wrap="square" lIns="91440" tIns="45720" rIns="91440" bIns="45720" anchor="t">
            <a:spAutoFit/>
          </a:bodyPr>
          <a:lstStyle/>
          <a:p>
            <a:pPr>
              <a:buNone/>
            </a:pPr>
            <a:r>
              <a:rPr lang="zh-CN" sz="5000"/>
              <a:t>专业技术人才继续教育课程---创新</a:t>
            </a:r>
            <a:endParaRPr/>
          </a:p>
        </p:txBody>
      </p:sp>
      <p:sp>
        <p:nvSpPr>
          <p:cNvPr id="3" name="文本占位符 3"/>
          <p:cNvSpPr>
            <a:spLocks noGrp="1"/>
          </p:cNvSpPr>
          <p:nvPr>
            <p:ph type="body" sz="quarter" idx="10"/>
          </p:nvPr>
        </p:nvSpPr>
        <p:spPr>
          <a:xfrm>
            <a:off x="392698" y="4449955"/>
            <a:ext cx="375424" cy="646331"/>
          </a:xfrm>
        </p:spPr>
        <p:txBody>
          <a:bodyPr/>
          <a:lstStyle/>
          <a:p>
            <a:r>
              <a:rPr lang="en-US" smtClean="0"/>
              <a:t> </a:t>
            </a:r>
            <a:endParaRPr lang="zh-CN" spc="0"/>
          </a:p>
        </p:txBody>
      </p:sp>
      <p:sp>
        <p:nvSpPr>
          <p:cNvPr id="4" name="文本占位符 20"/>
          <p:cNvSpPr txBox="1"/>
          <p:nvPr/>
        </p:nvSpPr>
        <p:spPr>
          <a:xfrm>
            <a:off x="392698" y="580667"/>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1614571" y="580667"/>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128"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4100"/>
              <a:t>创新在专业技术人才继续教育中的重要性</a:t>
            </a:r>
            <a:endParaRPr/>
          </a:p>
        </p:txBody>
      </p:sp>
      <p:sp>
        <p:nvSpPr>
          <p:cNvPr id="12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63" name="Group 743" descr="{&quot;isTemplate&quot;:true,&quot;type&quot;:&quot;list&quot;,&quot;alignment&quot;:&quot;left&quot;,&quot;alignmentVertical&quot;:&quot;top&quot;,&quot;canOmit&quot;:false,&quot;scalable&quot;:false,&quot;minItemsCount&quot;:-1}"/>
          <p:cNvGrpSpPr/>
          <p:nvPr/>
        </p:nvGrpSpPr>
        <p:grpSpPr>
          <a:xfrm>
            <a:off x="5982796" y="1521950"/>
            <a:ext cx="5783287" cy="4824775"/>
            <a:chOff x="5982796" y="1521950"/>
            <a:chExt cx="5783287" cy="4824775"/>
          </a:xfrm>
        </p:grpSpPr>
        <p:grpSp>
          <p:nvGrpSpPr>
            <p:cNvPr id="164" name="Group 9"/>
            <p:cNvGrpSpPr/>
            <p:nvPr/>
          </p:nvGrpSpPr>
          <p:grpSpPr>
            <a:xfrm>
              <a:off x="5982796" y="1521950"/>
              <a:ext cx="5687135" cy="1523479"/>
              <a:chOff x="5982796" y="1521950"/>
              <a:chExt cx="5687135" cy="1523479"/>
            </a:xfrm>
          </p:grpSpPr>
          <p:sp>
            <p:nvSpPr>
              <p:cNvPr id="165" name="TextBox 10" descr="{&quot;isTemplate&quot;:true,&quot;type&quot;:&quot;title&quot;,&quot;canOmit&quot;:false,&quot;range&quot;:0}"/>
              <p:cNvSpPr txBox="1"/>
              <p:nvPr/>
            </p:nvSpPr>
            <p:spPr>
              <a:xfrm>
                <a:off x="5982796" y="1521950"/>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提高职业竞争力</a:t>
                </a:r>
                <a:endParaRPr/>
              </a:p>
            </p:txBody>
          </p:sp>
          <p:sp>
            <p:nvSpPr>
              <p:cNvPr id="166" name="TextBox 11" descr="{&quot;isTemplate&quot;:true,&quot;type&quot;:&quot;content&quot;,&quot;canOmit&quot;:false,&quot;range&quot;:0}"/>
              <p:cNvSpPr txBox="1"/>
              <p:nvPr/>
            </p:nvSpPr>
            <p:spPr>
              <a:xfrm>
                <a:off x="5982796" y="1992485"/>
                <a:ext cx="5687135"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在快速发展的社会中，</a:t>
                </a:r>
                <a:r>
                  <a:rPr lang="zh-CN" sz="1400" b="1">
                    <a:solidFill>
                      <a:schemeClr val="tx1">
                        <a:alpha val="100000"/>
                      </a:schemeClr>
                    </a:solidFill>
                    <a:latin typeface="Microsoft Yahei"/>
                    <a:ea typeface="Microsoft Yahei"/>
                  </a:rPr>
                  <a:t>创新</a:t>
                </a:r>
                <a:r>
                  <a:rPr lang="zh-CN" sz="1400">
                    <a:solidFill>
                      <a:schemeClr val="tx1">
                        <a:alpha val="100000"/>
                      </a:schemeClr>
                    </a:solidFill>
                    <a:latin typeface="Microsoft Yahei"/>
                    <a:ea typeface="Microsoft Yahei"/>
                  </a:rPr>
                  <a:t>能力成为衡量专业技术人才竞争力的重要标准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具备创新能力的专业技术人才更容易在职场中脱颖而出，获得更好的职业发展机会</a:t>
                </a:r>
                <a:endParaRPr/>
              </a:p>
            </p:txBody>
          </p:sp>
        </p:grpSp>
        <p:grpSp>
          <p:nvGrpSpPr>
            <p:cNvPr id="167" name="Group 2"/>
            <p:cNvGrpSpPr/>
            <p:nvPr/>
          </p:nvGrpSpPr>
          <p:grpSpPr>
            <a:xfrm>
              <a:off x="5982796" y="3170591"/>
              <a:ext cx="5783287" cy="1523479"/>
              <a:chOff x="5982796" y="3170591"/>
              <a:chExt cx="5783287" cy="1523479"/>
            </a:xfrm>
          </p:grpSpPr>
          <p:sp>
            <p:nvSpPr>
              <p:cNvPr id="168" name="TextBox 3" descr="{&quot;isTemplate&quot;:true,&quot;type&quot;:&quot;title&quot;,&quot;canOmit&quot;:false,&quot;range&quot;:0}"/>
              <p:cNvSpPr txBox="1"/>
              <p:nvPr/>
            </p:nvSpPr>
            <p:spPr>
              <a:xfrm>
                <a:off x="5982796" y="3170591"/>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拓展职业发展空间</a:t>
                </a:r>
                <a:endParaRPr/>
              </a:p>
            </p:txBody>
          </p:sp>
          <p:sp>
            <p:nvSpPr>
              <p:cNvPr id="169" name="TextBox 4" descr="{&quot;isTemplate&quot;:true,&quot;type&quot;:&quot;content&quot;,&quot;canOmit&quot;:false,&quot;range&quot;:0}"/>
              <p:cNvSpPr txBox="1"/>
              <p:nvPr/>
            </p:nvSpPr>
            <p:spPr>
              <a:xfrm>
                <a:off x="5982796" y="3641126"/>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alpha val="100000"/>
                      </a:schemeClr>
                    </a:solidFill>
                    <a:latin typeface="Microsoft Yahei"/>
                    <a:ea typeface="Microsoft Yahei"/>
                  </a:rPr>
                  <a:t>创新</a:t>
                </a:r>
                <a:r>
                  <a:rPr lang="zh-CN" sz="1400">
                    <a:solidFill>
                      <a:schemeClr val="tx1">
                        <a:alpha val="100000"/>
                      </a:schemeClr>
                    </a:solidFill>
                    <a:latin typeface="Microsoft Yahei"/>
                    <a:ea typeface="Microsoft Yahei"/>
                  </a:rPr>
                  <a:t>能力有助于专业技术人才在职业生涯中实现跨领域、跨行业的发展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能够不断拓展职业发展空间，实现个人价值的最大化</a:t>
                </a:r>
                <a:endParaRPr/>
              </a:p>
            </p:txBody>
          </p:sp>
        </p:grpSp>
        <p:grpSp>
          <p:nvGrpSpPr>
            <p:cNvPr id="170" name="Group 5"/>
            <p:cNvGrpSpPr/>
            <p:nvPr/>
          </p:nvGrpSpPr>
          <p:grpSpPr>
            <a:xfrm>
              <a:off x="5982796" y="4823246"/>
              <a:ext cx="5783287" cy="1523479"/>
              <a:chOff x="5982796" y="4823246"/>
              <a:chExt cx="5783287" cy="1523479"/>
            </a:xfrm>
          </p:grpSpPr>
          <p:sp>
            <p:nvSpPr>
              <p:cNvPr id="171" name="TextBox 6" descr="{&quot;isTemplate&quot;:true,&quot;type&quot;:&quot;title&quot;,&quot;canOmit&quot;:false,&quot;range&quot;:0}"/>
              <p:cNvSpPr txBox="1"/>
              <p:nvPr/>
            </p:nvSpPr>
            <p:spPr>
              <a:xfrm>
                <a:off x="5982796" y="4823246"/>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提高职业成就感</a:t>
                </a:r>
                <a:endParaRPr/>
              </a:p>
            </p:txBody>
          </p:sp>
          <p:sp>
            <p:nvSpPr>
              <p:cNvPr id="172" name="TextBox 7" descr="{&quot;isTemplate&quot;:true,&quot;type&quot;:&quot;content&quot;,&quot;canOmit&quot;:false,&quot;range&quot;:0}"/>
              <p:cNvSpPr txBox="1"/>
              <p:nvPr/>
            </p:nvSpPr>
            <p:spPr>
              <a:xfrm>
                <a:off x="5982796" y="5293781"/>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a:t>
                </a:r>
                <a:r>
                  <a:rPr lang="zh-CN" sz="1400" b="1">
                    <a:solidFill>
                      <a:schemeClr val="tx1">
                        <a:alpha val="100000"/>
                      </a:schemeClr>
                    </a:solidFill>
                    <a:latin typeface="Microsoft Yahei"/>
                    <a:ea typeface="Microsoft Yahei"/>
                  </a:rPr>
                  <a:t>创新</a:t>
                </a:r>
                <a:r>
                  <a:rPr lang="zh-CN" sz="1400">
                    <a:solidFill>
                      <a:schemeClr val="tx1">
                        <a:alpha val="100000"/>
                      </a:schemeClr>
                    </a:solidFill>
                    <a:latin typeface="Microsoft Yahei"/>
                    <a:ea typeface="Microsoft Yahei"/>
                  </a:rPr>
                  <a:t>实现技术突破或解决实际问题，能够给专业技术人才带来更高的职业成就感</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有助于激发专业技术人才的积极性和工作热情，提高工作效率和成果</a:t>
                </a:r>
                <a:endParaRPr/>
              </a:p>
            </p:txBody>
          </p:sp>
        </p:grpSp>
      </p:grpSp>
      <p:pic>
        <p:nvPicPr>
          <p:cNvPr id="173" name="Picture 18" descr="{&quot;isTemplate&quot;:true,&quot;type&quot;:&quot;image&quot;,&quot;canOmit&quot;:false,&quot;range&quot;:0}"/>
          <p:cNvPicPr>
            <a:picLocks noChangeAspect="1"/>
          </p:cNvPicPr>
          <p:nvPr/>
        </p:nvPicPr>
        <p:blipFill>
          <a:blip r:embed="rId2"/>
          <a:srcRect l="21478" r="21478"/>
          <a:stretch>
            <a:fillRect/>
          </a:stretch>
        </p:blipFill>
        <p:spPr>
          <a:xfrm>
            <a:off x="641457" y="1883900"/>
            <a:ext cx="3722789" cy="3671084"/>
          </a:xfrm>
          <a:prstGeom prst="rect">
            <a:avLst/>
          </a:prstGeom>
        </p:spPr>
      </p:pic>
      <p:sp>
        <p:nvSpPr>
          <p:cNvPr id="174"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创新对于专业技术人才职业发展的影响</a:t>
            </a:r>
            <a:endParaRPr lang="en-US" altLang="zh-CN" sz="2800" b="1">
              <a:latin typeface="+mj-ea"/>
              <a:ea typeface="+mj-ea"/>
            </a:endParaRPr>
          </a:p>
        </p:txBody>
      </p:sp>
      <p:sp>
        <p:nvSpPr>
          <p:cNvPr id="175" name="椭圆 7"/>
          <p:cNvSpPr>
            <a:spLocks noChangeAspect="1"/>
          </p:cNvSpPr>
          <p:nvPr/>
        </p:nvSpPr>
        <p:spPr>
          <a:xfrm>
            <a:off x="4804244" y="1524563"/>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76" name="椭圆 8"/>
          <p:cNvSpPr>
            <a:spLocks noChangeAspect="1"/>
          </p:cNvSpPr>
          <p:nvPr/>
        </p:nvSpPr>
        <p:spPr>
          <a:xfrm>
            <a:off x="4804244" y="317059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77" name="椭圆 9"/>
          <p:cNvSpPr>
            <a:spLocks noChangeAspect="1"/>
          </p:cNvSpPr>
          <p:nvPr/>
        </p:nvSpPr>
        <p:spPr>
          <a:xfrm>
            <a:off x="4804244" y="4822844"/>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79" name="Picture 2" descr="{&quot;isTemplate&quot;:true,&quot;type&quot;:&quot;image&quot;,&quot;canOmit&quot;:false,&quot;range&quot;:0}"/>
          <p:cNvPicPr>
            <a:picLocks noChangeAspect="1"/>
          </p:cNvPicPr>
          <p:nvPr/>
        </p:nvPicPr>
        <p:blipFill>
          <a:blip r:embed="rId2"/>
          <a:srcRect l="21875" r="21875"/>
          <a:stretch>
            <a:fillRect/>
          </a:stretch>
        </p:blipFill>
        <p:spPr>
          <a:xfrm>
            <a:off x="7092556" y="1559288"/>
            <a:ext cx="4492828" cy="4492828"/>
          </a:xfrm>
          <a:prstGeom prst="roundRect">
            <a:avLst>
              <a:gd name="adj" fmla="val 6169"/>
            </a:avLst>
          </a:prstGeom>
        </p:spPr>
      </p:pic>
      <p:grpSp>
        <p:nvGrpSpPr>
          <p:cNvPr id="180" name="组合 179" descr="{&quot;isTemplate&quot;:true,&quot;type&quot;:&quot;list&quot;,&quot;canOmit&quot;:false,&quot;minItemsCount&quot;:-1,&quot;scalable&quot;:false,&quot;alignment&quot;:&quot;left&quot;,&quot;alignmentVertical&quot;:&quot;top&quot;}"/>
          <p:cNvGrpSpPr/>
          <p:nvPr/>
        </p:nvGrpSpPr>
        <p:grpSpPr>
          <a:xfrm>
            <a:off x="660396" y="1892786"/>
            <a:ext cx="5622868" cy="4617939"/>
            <a:chOff x="660396" y="1892786"/>
            <a:chExt cx="5622868" cy="4617939"/>
          </a:xfrm>
        </p:grpSpPr>
        <p:grpSp>
          <p:nvGrpSpPr>
            <p:cNvPr id="181" name="组合 4"/>
            <p:cNvGrpSpPr/>
            <p:nvPr/>
          </p:nvGrpSpPr>
          <p:grpSpPr>
            <a:xfrm>
              <a:off x="660396" y="1892786"/>
              <a:ext cx="5622867" cy="1446014"/>
              <a:chOff x="571500" y="1815543"/>
              <a:chExt cx="5622867" cy="1446014"/>
            </a:xfrm>
          </p:grpSpPr>
          <p:sp>
            <p:nvSpPr>
              <p:cNvPr id="182"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创新教育意识不强</a:t>
                </a:r>
                <a:endParaRPr lang="en-US" b="1">
                  <a:solidFill>
                    <a:schemeClr val="accent1">
                      <a:alpha val="100000"/>
                    </a:schemeClr>
                  </a:solidFill>
                  <a:latin typeface="微软雅黑"/>
                  <a:ea typeface="微软雅黑"/>
                </a:endParaRPr>
              </a:p>
            </p:txBody>
          </p:sp>
          <p:sp>
            <p:nvSpPr>
              <p:cNvPr id="183" name="Tencent" descr="{&quot;isTemplate&quot;:true,&quot;type&quot;:&quot;content&quot;,&quot;canOmit&quot;:false,&quot;range&quot;:0}"/>
              <p:cNvSpPr/>
              <p:nvPr/>
            </p:nvSpPr>
            <p:spPr>
              <a:xfrm>
                <a:off x="1406367"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部分继续教育课程对</a:t>
                </a:r>
                <a:r>
                  <a:rPr lang="zh-CN" sz="1400" b="1">
                    <a:solidFill>
                      <a:schemeClr val="tx1">
                        <a:lumMod val="50000"/>
                        <a:lumOff val="50000"/>
                        <a:alpha val="100000"/>
                      </a:schemeClr>
                    </a:solidFill>
                    <a:latin typeface="微软雅黑"/>
                    <a:ea typeface="微软雅黑"/>
                  </a:rPr>
                  <a:t>创新教育</a:t>
                </a:r>
                <a:r>
                  <a:rPr lang="zh-CN" sz="1400">
                    <a:solidFill>
                      <a:schemeClr val="tx1">
                        <a:lumMod val="50000"/>
                        <a:lumOff val="50000"/>
                        <a:alpha val="100000"/>
                      </a:schemeClr>
                    </a:solidFill>
                    <a:latin typeface="微软雅黑"/>
                    <a:ea typeface="微软雅黑"/>
                  </a:rPr>
                  <a:t>的重要性认识不足，缺乏创新教育的氛围和环境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专业技术人才对创新教育的需求没有得到充分关注和满足</a:t>
                </a:r>
                <a:endParaRPr/>
              </a:p>
            </p:txBody>
          </p:sp>
          <p:sp>
            <p:nvSpPr>
              <p:cNvPr id="184" name="椭圆 7"/>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185" name="组合 8"/>
            <p:cNvGrpSpPr/>
            <p:nvPr/>
          </p:nvGrpSpPr>
          <p:grpSpPr>
            <a:xfrm>
              <a:off x="660396" y="3478749"/>
              <a:ext cx="5622868" cy="1446014"/>
              <a:chOff x="571500" y="1815543"/>
              <a:chExt cx="5622868" cy="1446014"/>
            </a:xfrm>
          </p:grpSpPr>
          <p:sp>
            <p:nvSpPr>
              <p:cNvPr id="186"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创新教育方法单一</a:t>
                </a:r>
                <a:endParaRPr lang="en-US" b="1">
                  <a:solidFill>
                    <a:schemeClr val="accent1">
                      <a:alpha val="100000"/>
                    </a:schemeClr>
                  </a:solidFill>
                  <a:latin typeface="微软雅黑"/>
                  <a:ea typeface="微软雅黑"/>
                </a:endParaRPr>
              </a:p>
            </p:txBody>
          </p:sp>
          <p:sp>
            <p:nvSpPr>
              <p:cNvPr id="187" name="Tencent" descr="{&quot;isTemplate&quot;:true,&quot;type&quot;:&quot;content&quot;,&quot;canOmit&quot;:false,&quot;range&quot;:0}"/>
              <p:cNvSpPr/>
              <p:nvPr/>
            </p:nvSpPr>
            <p:spPr>
              <a:xfrm>
                <a:off x="1406368"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当前继续教育课程中的</a:t>
                </a:r>
                <a:r>
                  <a:rPr lang="zh-CN" sz="1400" b="1">
                    <a:solidFill>
                      <a:schemeClr val="tx1">
                        <a:lumMod val="50000"/>
                        <a:lumOff val="50000"/>
                        <a:alpha val="100000"/>
                      </a:schemeClr>
                    </a:solidFill>
                    <a:latin typeface="微软雅黑"/>
                    <a:ea typeface="微软雅黑"/>
                  </a:rPr>
                  <a:t>创新教育</a:t>
                </a:r>
                <a:r>
                  <a:rPr lang="zh-CN" sz="1400">
                    <a:solidFill>
                      <a:schemeClr val="tx1">
                        <a:lumMod val="50000"/>
                        <a:lumOff val="50000"/>
                        <a:alpha val="100000"/>
                      </a:schemeClr>
                    </a:solidFill>
                    <a:latin typeface="微软雅黑"/>
                    <a:ea typeface="微软雅黑"/>
                  </a:rPr>
                  <a:t>方法多以理论讲授为主，缺乏实践性和针对性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难以激发专业技术人才的创新意识和培养创新思维能力</a:t>
                </a:r>
                <a:endParaRPr/>
              </a:p>
            </p:txBody>
          </p:sp>
          <p:sp>
            <p:nvSpPr>
              <p:cNvPr id="188" name="椭圆 11"/>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189" name="组合 12"/>
            <p:cNvGrpSpPr/>
            <p:nvPr/>
          </p:nvGrpSpPr>
          <p:grpSpPr>
            <a:xfrm>
              <a:off x="660396" y="5064711"/>
              <a:ext cx="5622867" cy="1446014"/>
              <a:chOff x="571500" y="1815543"/>
              <a:chExt cx="5622867" cy="1446014"/>
            </a:xfrm>
          </p:grpSpPr>
          <p:sp>
            <p:nvSpPr>
              <p:cNvPr id="190"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创新教育效果不明显</a:t>
                </a:r>
                <a:endParaRPr lang="en-US" b="1">
                  <a:solidFill>
                    <a:schemeClr val="accent1">
                      <a:alpha val="100000"/>
                    </a:schemeClr>
                  </a:solidFill>
                  <a:latin typeface="微软雅黑"/>
                  <a:ea typeface="微软雅黑"/>
                </a:endParaRPr>
              </a:p>
            </p:txBody>
          </p:sp>
          <p:sp>
            <p:nvSpPr>
              <p:cNvPr id="191" name="Tencent" descr="{&quot;isTemplate&quot;:true,&quot;type&quot;:&quot;content&quot;,&quot;canOmit&quot;:false,&quot;range&quot;:0}"/>
              <p:cNvSpPr/>
              <p:nvPr/>
            </p:nvSpPr>
            <p:spPr>
              <a:xfrm>
                <a:off x="1406368" y="2193913"/>
                <a:ext cx="4787999"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由于创新教育方法和内容的局限性，继续教育课程中的</a:t>
                </a:r>
                <a:r>
                  <a:rPr lang="zh-CN" sz="1400" b="1">
                    <a:solidFill>
                      <a:schemeClr val="tx1">
                        <a:lumMod val="50000"/>
                        <a:lumOff val="50000"/>
                        <a:alpha val="100000"/>
                      </a:schemeClr>
                    </a:solidFill>
                    <a:latin typeface="微软雅黑"/>
                    <a:ea typeface="微软雅黑"/>
                  </a:rPr>
                  <a:t>创新教育</a:t>
                </a:r>
                <a:r>
                  <a:rPr lang="zh-CN" sz="1400">
                    <a:solidFill>
                      <a:schemeClr val="tx1">
                        <a:lumMod val="50000"/>
                        <a:lumOff val="50000"/>
                        <a:alpha val="100000"/>
                      </a:schemeClr>
                    </a:solidFill>
                    <a:latin typeface="微软雅黑"/>
                    <a:ea typeface="微软雅黑"/>
                  </a:rPr>
                  <a:t>效果并不理想</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专业技术人才在实际工作中运用创新思维解决问题的能力有待提高</a:t>
                </a:r>
                <a:endParaRPr/>
              </a:p>
            </p:txBody>
          </p:sp>
          <p:sp>
            <p:nvSpPr>
              <p:cNvPr id="192" name="椭圆 15"/>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193"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继续教育课程中创新教育的现状及挑战</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95" name="Picture 3" descr="{&quot;isTemplate&quot;:true,&quot;type&quot;:&quot;image&quot;,&quot;canOmit&quot;:false,&quot;range&quot;:0}"/>
          <p:cNvPicPr>
            <a:picLocks noChangeAspect="1"/>
          </p:cNvPicPr>
          <p:nvPr/>
        </p:nvPicPr>
        <p:blipFill>
          <a:blip r:embed="rId2"/>
          <a:srcRect l="21875" r="21875"/>
          <a:stretch>
            <a:fillRect/>
          </a:stretch>
        </p:blipFill>
        <p:spPr>
          <a:xfrm>
            <a:off x="315750" y="1584357"/>
            <a:ext cx="4575952" cy="4575952"/>
          </a:xfrm>
          <a:prstGeom prst="ellipse">
            <a:avLst/>
          </a:prstGeom>
        </p:spPr>
      </p:pic>
      <p:grpSp>
        <p:nvGrpSpPr>
          <p:cNvPr id="196" name="组合 195" descr="{&quot;isTemplate&quot;:true,&quot;type&quot;:&quot;list&quot;,&quot;canOmit&quot;:false,&quot;minItemsCount&quot;:-1,&quot;scalable&quot;:false,&quot;alignment&quot;:&quot;left&quot;,&quot;alignmentVertical&quot;:&quot;top&quot;}"/>
          <p:cNvGrpSpPr/>
          <p:nvPr/>
        </p:nvGrpSpPr>
        <p:grpSpPr>
          <a:xfrm>
            <a:off x="5582412" y="1807048"/>
            <a:ext cx="5629118" cy="4659814"/>
            <a:chOff x="5582412" y="1807048"/>
            <a:chExt cx="5629118" cy="4659814"/>
          </a:xfrm>
        </p:grpSpPr>
        <p:grpSp>
          <p:nvGrpSpPr>
            <p:cNvPr id="197" name="组合 3"/>
            <p:cNvGrpSpPr/>
            <p:nvPr/>
          </p:nvGrpSpPr>
          <p:grpSpPr>
            <a:xfrm>
              <a:off x="5582412" y="1807048"/>
              <a:ext cx="5629117" cy="1487888"/>
              <a:chOff x="571500" y="1815543"/>
              <a:chExt cx="5629117" cy="1487888"/>
            </a:xfrm>
          </p:grpSpPr>
          <p:sp>
            <p:nvSpPr>
              <p:cNvPr id="198"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提高专业技术人才的创新能力</a:t>
                </a:r>
                <a:endParaRPr lang="en-US" b="1">
                  <a:solidFill>
                    <a:schemeClr val="accent1">
                      <a:alpha val="100000"/>
                    </a:schemeClr>
                  </a:solidFill>
                  <a:latin typeface="微软雅黑"/>
                  <a:ea typeface="微软雅黑"/>
                </a:endParaRPr>
              </a:p>
            </p:txBody>
          </p:sp>
          <p:sp>
            <p:nvSpPr>
              <p:cNvPr id="199" name="Tencent" descr="{&quot;isTemplate&quot;:true,&quot;type&quot;:&quot;content&quot;,&quot;canOmit&quot;:false,&quot;range&quot;:0}"/>
              <p:cNvSpPr/>
              <p:nvPr/>
            </p:nvSpPr>
            <p:spPr>
              <a:xfrm>
                <a:off x="1406367"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a:t>
                </a:r>
                <a:r>
                  <a:rPr lang="zh-CN" sz="1400" b="1">
                    <a:solidFill>
                      <a:schemeClr val="tx1">
                        <a:lumMod val="50000"/>
                        <a:lumOff val="50000"/>
                        <a:alpha val="100000"/>
                      </a:schemeClr>
                    </a:solidFill>
                    <a:latin typeface="微软雅黑"/>
                    <a:ea typeface="微软雅黑"/>
                  </a:rPr>
                  <a:t>创新教育</a:t>
                </a:r>
                <a:r>
                  <a:rPr lang="zh-CN" sz="1400">
                    <a:solidFill>
                      <a:schemeClr val="tx1">
                        <a:lumMod val="50000"/>
                        <a:lumOff val="50000"/>
                        <a:alpha val="100000"/>
                      </a:schemeClr>
                    </a:solidFill>
                    <a:latin typeface="微软雅黑"/>
                    <a:ea typeface="微软雅黑"/>
                  </a:rPr>
                  <a:t>，帮助专业技术人才树立创新意识，培养创新思维，提高创新能力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为专业技术人才在实际工作中解决问题、提升工作效率提供有力的支持</a:t>
                </a:r>
                <a:endParaRPr/>
              </a:p>
            </p:txBody>
          </p:sp>
          <p:sp>
            <p:nvSpPr>
              <p:cNvPr id="200" name="椭圆 6"/>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201" name="组合 7"/>
            <p:cNvGrpSpPr/>
            <p:nvPr/>
          </p:nvGrpSpPr>
          <p:grpSpPr>
            <a:xfrm>
              <a:off x="5582412" y="3393011"/>
              <a:ext cx="5629118" cy="1487888"/>
              <a:chOff x="571500" y="1815543"/>
              <a:chExt cx="5629118" cy="1487888"/>
            </a:xfrm>
          </p:grpSpPr>
          <p:sp>
            <p:nvSpPr>
              <p:cNvPr id="202"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促进专业技术人才职业发展</a:t>
                </a:r>
                <a:endParaRPr lang="en-US" b="1">
                  <a:solidFill>
                    <a:schemeClr val="accent1">
                      <a:alpha val="100000"/>
                    </a:schemeClr>
                  </a:solidFill>
                  <a:latin typeface="微软雅黑"/>
                  <a:ea typeface="微软雅黑"/>
                </a:endParaRPr>
              </a:p>
            </p:txBody>
          </p:sp>
          <p:sp>
            <p:nvSpPr>
              <p:cNvPr id="203"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创新教育</a:t>
                </a:r>
                <a:r>
                  <a:rPr lang="zh-CN" sz="1400">
                    <a:solidFill>
                      <a:schemeClr val="tx1">
                        <a:lumMod val="50000"/>
                        <a:lumOff val="50000"/>
                        <a:alpha val="100000"/>
                      </a:schemeClr>
                    </a:solidFill>
                    <a:latin typeface="微软雅黑"/>
                    <a:ea typeface="微软雅黑"/>
                  </a:rPr>
                  <a:t>有助于专业技术人才拓展职业发展空间，实现个人价值的最大化</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提高专业技术人才的职业竞争力，增加职业发展的稳定性和可持续性</a:t>
                </a:r>
                <a:endParaRPr/>
              </a:p>
            </p:txBody>
          </p:sp>
          <p:sp>
            <p:nvSpPr>
              <p:cNvPr id="204" name="椭圆 10"/>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05" name="组合 11"/>
            <p:cNvGrpSpPr/>
            <p:nvPr/>
          </p:nvGrpSpPr>
          <p:grpSpPr>
            <a:xfrm>
              <a:off x="5582412" y="4978974"/>
              <a:ext cx="5629118" cy="1487888"/>
              <a:chOff x="571500" y="1815543"/>
              <a:chExt cx="5629118" cy="1487888"/>
            </a:xfrm>
          </p:grpSpPr>
          <p:sp>
            <p:nvSpPr>
              <p:cNvPr id="206" name="Tencent" descr="{&quot;isTemplate&quot;:true,&quot;type&quot;:&quot;title&quot;,&quot;canOmit&quot;:false,&quot;range&quot;:0}"/>
              <p:cNvSpPr/>
              <p:nvPr/>
            </p:nvSpPr>
            <p:spPr>
              <a:xfrm>
                <a:off x="1406368" y="1822082"/>
                <a:ext cx="463434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推动行业和社会发展</a:t>
                </a:r>
                <a:endParaRPr lang="en-US" b="1">
                  <a:solidFill>
                    <a:schemeClr val="accent1">
                      <a:alpha val="100000"/>
                    </a:schemeClr>
                  </a:solidFill>
                  <a:latin typeface="微软雅黑"/>
                  <a:ea typeface="微软雅黑"/>
                </a:endParaRPr>
              </a:p>
            </p:txBody>
          </p:sp>
          <p:sp>
            <p:nvSpPr>
              <p:cNvPr id="207"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专业技术人才通过</a:t>
                </a:r>
                <a:r>
                  <a:rPr lang="zh-CN" sz="1400" b="1">
                    <a:solidFill>
                      <a:schemeClr val="tx1">
                        <a:lumMod val="50000"/>
                        <a:lumOff val="50000"/>
                        <a:alpha val="100000"/>
                      </a:schemeClr>
                    </a:solidFill>
                    <a:latin typeface="微软雅黑"/>
                    <a:ea typeface="微软雅黑"/>
                  </a:rPr>
                  <a:t>创新教育</a:t>
                </a:r>
                <a:r>
                  <a:rPr lang="zh-CN" sz="1400">
                    <a:solidFill>
                      <a:schemeClr val="tx1">
                        <a:lumMod val="50000"/>
                        <a:lumOff val="50000"/>
                        <a:alpha val="100000"/>
                      </a:schemeClr>
                    </a:solidFill>
                    <a:latin typeface="微软雅黑"/>
                    <a:ea typeface="微软雅黑"/>
                  </a:rPr>
                  <a:t>培养的创新能力，有助于推动行业的技术进步和社会发展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为实现国家创新驱动发展战略目标提供有力的人才保障</a:t>
                </a:r>
                <a:endParaRPr/>
              </a:p>
            </p:txBody>
          </p:sp>
          <p:sp>
            <p:nvSpPr>
              <p:cNvPr id="208" name="椭圆 14"/>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09"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创新教育在专业技术人才继续教育中的价值与意义</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211"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3600"/>
              <a:t>创新思维培养在专业技术人才继续教育课程中的实践</a:t>
            </a:r>
            <a:endParaRPr/>
          </a:p>
        </p:txBody>
      </p:sp>
      <p:sp>
        <p:nvSpPr>
          <p:cNvPr id="212"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214"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创新思维培养的理论基础与方法</a:t>
            </a:r>
            <a:endParaRPr lang="en-US" altLang="zh-CN" sz="2800" b="1">
              <a:latin typeface="+mj-ea"/>
              <a:ea typeface="+mj-ea"/>
            </a:endParaRPr>
          </a:p>
        </p:txBody>
      </p:sp>
      <p:grpSp>
        <p:nvGrpSpPr>
          <p:cNvPr id="215" name="组合 214"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216" name="组合 215"/>
            <p:cNvGrpSpPr/>
            <p:nvPr/>
          </p:nvGrpSpPr>
          <p:grpSpPr>
            <a:xfrm>
              <a:off x="660399" y="2074672"/>
              <a:ext cx="5100082" cy="4536540"/>
              <a:chOff x="660399" y="2074672"/>
              <a:chExt cx="5100082" cy="4536540"/>
            </a:xfrm>
          </p:grpSpPr>
          <p:sp>
            <p:nvSpPr>
              <p:cNvPr id="217"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18"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创新思维的理论基础</a:t>
                </a:r>
                <a:endParaRPr lang="en-US" altLang="zh-CN" sz="2000" b="1">
                  <a:latin typeface="Microsoft YaHei" panose="020b0503020204020204" pitchFamily="34" charset="-122"/>
                  <a:ea typeface="Microsoft YaHei" panose="020b0503020204020204" pitchFamily="34" charset="-122"/>
                </a:endParaRPr>
              </a:p>
            </p:txBody>
          </p:sp>
          <p:sp>
            <p:nvSpPr>
              <p:cNvPr id="219"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学习</a:t>
                </a:r>
                <a:r>
                  <a:rPr lang="zh-CN" sz="1400" b="1">
                    <a:solidFill>
                      <a:schemeClr val="tx1">
                        <a:lumMod val="50000"/>
                        <a:lumOff val="50000"/>
                        <a:alpha val="100000"/>
                      </a:schemeClr>
                    </a:solidFill>
                    <a:latin typeface="微软雅黑"/>
                    <a:ea typeface="微软雅黑"/>
                  </a:rPr>
                  <a:t>创新思维</a:t>
                </a:r>
                <a:r>
                  <a:rPr lang="zh-CN" sz="1400">
                    <a:solidFill>
                      <a:schemeClr val="tx1">
                        <a:lumMod val="50000"/>
                        <a:lumOff val="50000"/>
                        <a:alpha val="100000"/>
                      </a:schemeClr>
                    </a:solidFill>
                    <a:latin typeface="微软雅黑"/>
                    <a:ea typeface="微软雅黑"/>
                  </a:rPr>
                  <a:t>的相关理论，了解创新思维的类型、特点及培养方法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掌握创新思维的基本原理和技巧，为提高创新思维能力打下坚实的理论基础</a:t>
                </a:r>
                <a:endParaRPr/>
              </a:p>
            </p:txBody>
          </p:sp>
          <p:pic>
            <p:nvPicPr>
              <p:cNvPr id="220"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221" name="组合 220"/>
            <p:cNvGrpSpPr/>
            <p:nvPr/>
          </p:nvGrpSpPr>
          <p:grpSpPr>
            <a:xfrm>
              <a:off x="6431519" y="2074672"/>
              <a:ext cx="5100082" cy="4536540"/>
              <a:chOff x="660399" y="2074672"/>
              <a:chExt cx="5100082" cy="4536540"/>
            </a:xfrm>
          </p:grpSpPr>
          <p:sp>
            <p:nvSpPr>
              <p:cNvPr id="222"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23"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创新思维的培养方法</a:t>
                </a:r>
                <a:endParaRPr lang="en-US" altLang="zh-CN" sz="2000" b="1">
                  <a:latin typeface="Microsoft YaHei" panose="020b0503020204020204" pitchFamily="34" charset="-122"/>
                  <a:ea typeface="Microsoft YaHei" panose="020b0503020204020204" pitchFamily="34" charset="-122"/>
                </a:endParaRPr>
              </a:p>
            </p:txBody>
          </p:sp>
          <p:sp>
            <p:nvSpPr>
              <p:cNvPr id="224"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a:t>
                </a:r>
                <a:r>
                  <a:rPr lang="zh-CN" sz="1400" b="1">
                    <a:solidFill>
                      <a:schemeClr val="tx1">
                        <a:lumMod val="50000"/>
                        <a:lumOff val="50000"/>
                        <a:alpha val="100000"/>
                      </a:schemeClr>
                    </a:solidFill>
                    <a:latin typeface="微软雅黑"/>
                    <a:ea typeface="微软雅黑"/>
                  </a:rPr>
                  <a:t>案例分析</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头脑风暴</a:t>
                </a:r>
                <a:r>
                  <a:rPr lang="zh-CN" sz="1400">
                    <a:solidFill>
                      <a:schemeClr val="tx1">
                        <a:lumMod val="50000"/>
                        <a:lumOff val="50000"/>
                        <a:alpha val="100000"/>
                      </a:schemeClr>
                    </a:solidFill>
                    <a:latin typeface="微软雅黑"/>
                    <a:ea typeface="微软雅黑"/>
                  </a:rPr>
                  <a:t>等互动教学方法，培养专业技术人才的创新思维</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a:t>
                </a:r>
                <a:r>
                  <a:rPr lang="zh-CN" sz="1400" b="1">
                    <a:solidFill>
                      <a:schemeClr val="tx1">
                        <a:lumMod val="50000"/>
                        <a:lumOff val="50000"/>
                        <a:alpha val="100000"/>
                      </a:schemeClr>
                    </a:solidFill>
                    <a:latin typeface="微软雅黑"/>
                    <a:ea typeface="微软雅黑"/>
                  </a:rPr>
                  <a:t>实践操作</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项目实践</a:t>
                </a:r>
                <a:r>
                  <a:rPr lang="zh-CN" sz="1400">
                    <a:solidFill>
                      <a:schemeClr val="tx1">
                        <a:lumMod val="50000"/>
                        <a:lumOff val="50000"/>
                        <a:alpha val="100000"/>
                      </a:schemeClr>
                    </a:solidFill>
                    <a:latin typeface="微软雅黑"/>
                    <a:ea typeface="微软雅黑"/>
                  </a:rPr>
                  <a:t>等方式，让专业技术人才在实践中锻炼创新思维能力</a:t>
                </a:r>
                <a:endParaRPr/>
              </a:p>
            </p:txBody>
          </p:sp>
          <p:pic>
            <p:nvPicPr>
              <p:cNvPr id="225"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227"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28"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29" name="Group 598"/>
            <p:cNvGrpSpPr/>
            <p:nvPr/>
          </p:nvGrpSpPr>
          <p:grpSpPr>
            <a:xfrm>
              <a:off x="763829" y="1414808"/>
              <a:ext cx="6972294" cy="2337649"/>
              <a:chOff x="763829" y="1414808"/>
              <a:chExt cx="6972294" cy="2337649"/>
            </a:xfrm>
          </p:grpSpPr>
          <p:sp>
            <p:nvSpPr>
              <p:cNvPr id="230"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案例分析</a:t>
                </a:r>
                <a:endParaRPr/>
              </a:p>
            </p:txBody>
          </p:sp>
          <p:sp>
            <p:nvSpPr>
              <p:cNvPr id="231"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分析成功的</a:t>
                </a:r>
                <a:r>
                  <a:rPr lang="zh-CN" sz="1400" b="1">
                    <a:solidFill>
                      <a:schemeClr val="tx1">
                        <a:alpha val="100000"/>
                      </a:schemeClr>
                    </a:solidFill>
                    <a:latin typeface="Microsoft Yahei"/>
                    <a:ea typeface="Microsoft Yahei"/>
                  </a:rPr>
                  <a:t>创新项目</a:t>
                </a:r>
                <a:r>
                  <a:rPr lang="zh-CN" sz="1400">
                    <a:solidFill>
                      <a:schemeClr val="tx1">
                        <a:alpha val="100000"/>
                      </a:schemeClr>
                    </a:solidFill>
                    <a:latin typeface="Microsoft Yahei"/>
                    <a:ea typeface="Microsoft Yahei"/>
                  </a:rPr>
                  <a:t>案例，总结创新思维在实际工作中的应用和经验</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帮助专业技术人才了解创新思维的重要性，学习创新思维在实际工作中的运用方法</a:t>
                </a:r>
                <a:endParaRPr/>
              </a:p>
            </p:txBody>
          </p:sp>
          <p:sp>
            <p:nvSpPr>
              <p:cNvPr id="232"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3"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4"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35"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36" name="Group 591"/>
            <p:cNvGrpSpPr/>
            <p:nvPr/>
          </p:nvGrpSpPr>
          <p:grpSpPr>
            <a:xfrm>
              <a:off x="689593" y="3949139"/>
              <a:ext cx="7078256" cy="2128975"/>
              <a:chOff x="689593" y="3949139"/>
              <a:chExt cx="7078256" cy="2128975"/>
            </a:xfrm>
          </p:grpSpPr>
          <p:sp>
            <p:nvSpPr>
              <p:cNvPr id="237"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头脑风暴</a:t>
                </a:r>
                <a:endParaRPr/>
              </a:p>
            </p:txBody>
          </p:sp>
          <p:sp>
            <p:nvSpPr>
              <p:cNvPr id="238"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组织</a:t>
                </a:r>
                <a:r>
                  <a:rPr lang="zh-CN" sz="1400" b="1">
                    <a:solidFill>
                      <a:schemeClr val="tx1">
                        <a:alpha val="100000"/>
                      </a:schemeClr>
                    </a:solidFill>
                    <a:latin typeface="Microsoft Yahei"/>
                    <a:ea typeface="Microsoft Yahei"/>
                  </a:rPr>
                  <a:t>头脑风暴</a:t>
                </a:r>
                <a:r>
                  <a:rPr lang="zh-CN" sz="1400">
                    <a:solidFill>
                      <a:schemeClr val="tx1">
                        <a:alpha val="100000"/>
                      </a:schemeClr>
                    </a:solidFill>
                    <a:latin typeface="Microsoft Yahei"/>
                    <a:ea typeface="Microsoft Yahei"/>
                  </a:rPr>
                  <a:t>活动，鼓励专业技术人才提出创新性的想法和建议</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通过集体讨论和碰撞，激发专业技术人才的创新思维，提高创新能力</a:t>
                </a:r>
                <a:endParaRPr/>
              </a:p>
            </p:txBody>
          </p:sp>
          <p:sp>
            <p:nvSpPr>
              <p:cNvPr id="239"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1"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2"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4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继续教育课程中创新思维培养的实践案例</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245"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46"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47" name="Group 598"/>
            <p:cNvGrpSpPr/>
            <p:nvPr/>
          </p:nvGrpSpPr>
          <p:grpSpPr>
            <a:xfrm>
              <a:off x="763829" y="1414808"/>
              <a:ext cx="6972294" cy="2337649"/>
              <a:chOff x="763829" y="1414808"/>
              <a:chExt cx="6972294" cy="2337649"/>
            </a:xfrm>
          </p:grpSpPr>
          <p:sp>
            <p:nvSpPr>
              <p:cNvPr id="248"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创新思维能力的提升</a:t>
                </a:r>
                <a:endParaRPr/>
              </a:p>
            </p:txBody>
          </p:sp>
          <p:sp>
            <p:nvSpPr>
              <p:cNvPr id="249"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a:t>
                </a:r>
                <a:r>
                  <a:rPr lang="zh-CN" sz="1400" b="1">
                    <a:solidFill>
                      <a:schemeClr val="tx1">
                        <a:alpha val="100000"/>
                      </a:schemeClr>
                    </a:solidFill>
                    <a:latin typeface="Microsoft Yahei"/>
                    <a:ea typeface="Microsoft Yahei"/>
                  </a:rPr>
                  <a:t>问卷调查</a:t>
                </a:r>
                <a:r>
                  <a:rPr lang="zh-CN" sz="1400">
                    <a:solidFill>
                      <a:schemeClr val="tx1">
                        <a:alpha val="100000"/>
                      </a:schemeClr>
                    </a:solidFill>
                    <a:latin typeface="Microsoft Yahei"/>
                    <a:ea typeface="Microsoft Yahei"/>
                  </a:rPr>
                  <a:t>、</a:t>
                </a:r>
                <a:r>
                  <a:rPr lang="zh-CN" sz="1400" b="1">
                    <a:solidFill>
                      <a:schemeClr val="tx1">
                        <a:alpha val="100000"/>
                      </a:schemeClr>
                    </a:solidFill>
                    <a:latin typeface="Microsoft Yahei"/>
                    <a:ea typeface="Microsoft Yahei"/>
                  </a:rPr>
                  <a:t>面试</a:t>
                </a:r>
                <a:r>
                  <a:rPr lang="zh-CN" sz="1400">
                    <a:solidFill>
                      <a:schemeClr val="tx1">
                        <a:alpha val="100000"/>
                      </a:schemeClr>
                    </a:solidFill>
                    <a:latin typeface="Microsoft Yahei"/>
                    <a:ea typeface="Microsoft Yahei"/>
                  </a:rPr>
                  <a:t>等方式，评估专业技术人才在创新思维培养方面的成果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检查专业技术人才是否掌握了创新思维的基本原理和技巧，创新思维能力是否得到提高</a:t>
                </a:r>
                <a:endParaRPr/>
              </a:p>
            </p:txBody>
          </p:sp>
          <p:sp>
            <p:nvSpPr>
              <p:cNvPr id="250"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1"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2"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53"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54" name="Group 591"/>
            <p:cNvGrpSpPr/>
            <p:nvPr/>
          </p:nvGrpSpPr>
          <p:grpSpPr>
            <a:xfrm>
              <a:off x="689593" y="3949139"/>
              <a:ext cx="7078256" cy="2128975"/>
              <a:chOff x="689593" y="3949139"/>
              <a:chExt cx="7078256" cy="2128975"/>
            </a:xfrm>
          </p:grpSpPr>
          <p:sp>
            <p:nvSpPr>
              <p:cNvPr id="255"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创新成果的应用</a:t>
                </a:r>
                <a:endParaRPr/>
              </a:p>
            </p:txBody>
          </p:sp>
          <p:sp>
            <p:nvSpPr>
              <p:cNvPr id="256"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观察专业技术人才在工作中是否运用创新思维解决问题，取得创新成果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评估创新教育课程对专业技术人才实际工作成果的影响和贡献</a:t>
                </a:r>
                <a:endParaRPr/>
              </a:p>
            </p:txBody>
          </p:sp>
          <p:sp>
            <p:nvSpPr>
              <p:cNvPr id="257"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8"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9"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0"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6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创新思维培养在专业技术人才继续教育课程中的效果评估</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3600"/>
              <a:t>创新实践在专业技术人才继续教育课程中的应用</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1"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创新实践在继续教育课程中的实施策略与方法</a:t>
            </a:r>
            <a:endParaRPr lang="en-US" altLang="zh-CN" sz="2800" b="1">
              <a:latin typeface="+mj-ea"/>
              <a:ea typeface="+mj-ea"/>
            </a:endParaRPr>
          </a:p>
        </p:txBody>
      </p:sp>
      <p:grpSp>
        <p:nvGrpSpPr>
          <p:cNvPr id="12" name="组合 11"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3" name="组合 12"/>
            <p:cNvGrpSpPr/>
            <p:nvPr/>
          </p:nvGrpSpPr>
          <p:grpSpPr>
            <a:xfrm>
              <a:off x="660399" y="2074672"/>
              <a:ext cx="5100082" cy="4536540"/>
              <a:chOff x="660399" y="2074672"/>
              <a:chExt cx="5100082" cy="4536540"/>
            </a:xfrm>
          </p:grpSpPr>
          <p:sp>
            <p:nvSpPr>
              <p:cNvPr id="14"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5"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实施策略</a:t>
                </a:r>
                <a:endParaRPr lang="en-US" altLang="zh-CN" sz="2000" b="1">
                  <a:latin typeface="Microsoft YaHei" panose="020b0503020204020204" pitchFamily="34" charset="-122"/>
                  <a:ea typeface="Microsoft YaHei" panose="020b0503020204020204" pitchFamily="34" charset="-122"/>
                </a:endParaRPr>
              </a:p>
            </p:txBody>
          </p:sp>
          <p:sp>
            <p:nvSpPr>
              <p:cNvPr id="16"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制定</a:t>
                </a:r>
                <a:r>
                  <a:rPr lang="zh-CN" sz="1400" b="1">
                    <a:solidFill>
                      <a:schemeClr val="tx1">
                        <a:lumMod val="50000"/>
                        <a:lumOff val="50000"/>
                        <a:alpha val="100000"/>
                      </a:schemeClr>
                    </a:solidFill>
                    <a:latin typeface="微软雅黑"/>
                    <a:ea typeface="微软雅黑"/>
                  </a:rPr>
                  <a:t>创新实践</a:t>
                </a:r>
                <a:r>
                  <a:rPr lang="zh-CN" sz="1400">
                    <a:solidFill>
                      <a:schemeClr val="tx1">
                        <a:lumMod val="50000"/>
                        <a:lumOff val="50000"/>
                        <a:alpha val="100000"/>
                      </a:schemeClr>
                    </a:solidFill>
                    <a:latin typeface="微软雅黑"/>
                    <a:ea typeface="微软雅黑"/>
                  </a:rPr>
                  <a:t>的教育目标和计划，确保创新实践活动的顺利进行</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结合专业技术人才的实际需求，设计具有针对性和实用性的创新实践项目</a:t>
                </a:r>
                <a:endParaRPr/>
              </a:p>
            </p:txBody>
          </p:sp>
          <p:pic>
            <p:nvPicPr>
              <p:cNvPr id="17"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8" name="组合 17"/>
            <p:cNvGrpSpPr/>
            <p:nvPr/>
          </p:nvGrpSpPr>
          <p:grpSpPr>
            <a:xfrm>
              <a:off x="6431519" y="2074672"/>
              <a:ext cx="5100082" cy="4536540"/>
              <a:chOff x="660399" y="2074672"/>
              <a:chExt cx="5100082" cy="4536540"/>
            </a:xfrm>
          </p:grpSpPr>
          <p:sp>
            <p:nvSpPr>
              <p:cNvPr id="19"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0"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实施方法</a:t>
                </a:r>
                <a:endParaRPr lang="en-US" altLang="zh-CN" sz="2000" b="1">
                  <a:latin typeface="Microsoft YaHei" panose="020b0503020204020204" pitchFamily="34" charset="-122"/>
                  <a:ea typeface="Microsoft YaHei" panose="020b0503020204020204" pitchFamily="34" charset="-122"/>
                </a:endParaRPr>
              </a:p>
            </p:txBody>
          </p:sp>
          <p:sp>
            <p:nvSpPr>
              <p:cNvPr id="21"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a:t>
                </a:r>
                <a:r>
                  <a:rPr lang="zh-CN" sz="1400" b="1">
                    <a:solidFill>
                      <a:schemeClr val="tx1">
                        <a:lumMod val="50000"/>
                        <a:lumOff val="50000"/>
                        <a:alpha val="100000"/>
                      </a:schemeClr>
                    </a:solidFill>
                    <a:latin typeface="微软雅黑"/>
                    <a:ea typeface="微软雅黑"/>
                  </a:rPr>
                  <a:t>实践操作</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项目实践</a:t>
                </a:r>
                <a:r>
                  <a:rPr lang="zh-CN" sz="1400">
                    <a:solidFill>
                      <a:schemeClr val="tx1">
                        <a:lumMod val="50000"/>
                        <a:lumOff val="50000"/>
                        <a:alpha val="100000"/>
                      </a:schemeClr>
                    </a:solidFill>
                    <a:latin typeface="微软雅黑"/>
                    <a:ea typeface="微软雅黑"/>
                  </a:rPr>
                  <a:t>等方式，让专业技术人才在实践中锻炼创新能力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鼓励专业技术人才参与</a:t>
                </a:r>
                <a:r>
                  <a:rPr lang="zh-CN" sz="1400" b="1">
                    <a:solidFill>
                      <a:schemeClr val="tx1">
                        <a:lumMod val="50000"/>
                        <a:lumOff val="50000"/>
                        <a:alpha val="100000"/>
                      </a:schemeClr>
                    </a:solidFill>
                    <a:latin typeface="微软雅黑"/>
                    <a:ea typeface="微软雅黑"/>
                  </a:rPr>
                  <a:t>创新竞赛</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创新项目</a:t>
                </a:r>
                <a:r>
                  <a:rPr lang="zh-CN" sz="1400">
                    <a:solidFill>
                      <a:schemeClr val="tx1">
                        <a:lumMod val="50000"/>
                        <a:lumOff val="50000"/>
                        <a:alpha val="100000"/>
                      </a:schemeClr>
                    </a:solidFill>
                    <a:latin typeface="微软雅黑"/>
                    <a:ea typeface="微软雅黑"/>
                  </a:rPr>
                  <a:t>等活动，提高创新实践能力</a:t>
                </a:r>
                <a:endParaRPr/>
              </a:p>
            </p:txBody>
          </p:sp>
          <p:pic>
            <p:nvPicPr>
              <p:cNvPr id="22"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https://d.book118.com/856105053220010055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ay">
      <a:dk1>
        <a:srgbClr val="000000"/>
      </a:dk1>
      <a:lt1>
        <a:srgbClr val="FFFFFF"/>
      </a:lt1>
      <a:dk2>
        <a:srgbClr val="1A1D20"/>
      </a:dk2>
      <a:lt2>
        <a:srgbClr val="EFF1F2"/>
      </a:lt2>
      <a:accent1>
        <a:srgbClr val="5D6897"/>
      </a:accent1>
      <a:accent2>
        <a:srgbClr val="AFBFD5"/>
      </a:accent2>
      <a:accent3>
        <a:srgbClr val="7384B0"/>
      </a:accent3>
      <a:accent4>
        <a:srgbClr val="424E82"/>
      </a:accent4>
      <a:accent5>
        <a:srgbClr val="C0C9D8"/>
      </a:accent5>
      <a:accent6>
        <a:srgbClr val="7D8893"/>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专业技术人才继续教育课程---创新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2024-09-23T13:42:09.871</cp:lastPrinted>
  <dcterms:created xsi:type="dcterms:W3CDTF">2024-09-23T05:42:09Z</dcterms:created>
  <dcterms:modified xsi:type="dcterms:W3CDTF">2024-09-23T05:42:11Z</dcterms:modified>
</cp:coreProperties>
</file>