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EE2BD7-3CFF-474D-92F6-9E3D9355A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E810CF-68FC-4908-A829-AC011C616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ADDAEF-D61C-4E3A-96CE-121329BFF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9FDC3C-1340-4A75-BA1E-B7FB09805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4C97A9-ACC6-4530-B88D-5F0F7DD6D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52F29C-3EF8-4713-A753-F4305723B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41CBFF-ECA6-4E65-874F-7AF7E4428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484B06-9BBC-4ED0-973C-5AF5C3A9E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387E9E-DF0E-4080-826F-E18290796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B8DA0F-D91D-4596-829B-2E2D5E601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7804F6-42DD-4AC3-BF34-CD9A747FB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11212521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法制教育主题班会模板\n## 1.法制教育的重要性及意义\n### 1.1提高学生法律意识，培养良好法制观念\n### 1.2预防青少年违法犯罪，维护社会和谐稳定\n### 1.3促进学校法治建设，提高教育教学质量\n## 2.法制教育的主要内容和方法\n### 2.1法制教育的主要内容及其涵盖范围\n### 2.2法制教育的主要方法及其实施策略\n### 2.3法制教育的实践案例及其启示意义\n## 3.如何在班级开展有效的法制教育活动\n### 3.1班级法制教育活动的策划与组织\n### 3.2利用课堂、课外活动等多种渠道开展法制教育\n### 3.3班级法制教育活动的评价与反馈\n## 4.教师在法制教育中的角色与作用\n### 4.1教师在法制教育中的主导作用及其发挥\n### 4.2教师的法律素养及其提升途径\n### 4.3教师在法制教育中的创新与探索\n## 5.家庭、学校、社会三位一体的法制教育格局\n### 5.1家庭在法制教育中的重要作用及其承担\n### 5.2学校在法制教育中的核心地位及其职能\n### 5.3社会在法制教育中的支持作用及其发挥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法制教育主题班会模板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4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法制教育的重要性及意义</a:t>
            </a:r>
            <a:endParaRPr/>
          </a:p>
        </p:txBody>
      </p:sp>
      <p:sp>
        <p:nvSpPr>
          <p:cNvPr id="135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6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增强学生的法律意识，使他们了解法律规定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了解国家法律法规的基本框架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掌握与自己生活密切相关的法律法规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增强遵守法律法规的自觉性</a:t>
                </a:r>
                <a:endParaRPr/>
              </a:p>
            </p:txBody>
          </p:sp>
          <p:pic>
            <p:nvPicPr>
              <p:cNvPr id="1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培养学生的法制观念，使他们形成正确的法律认知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树立正确的权利义务观念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学会用法律武器维护自己的合法权益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增强社会责任感，自觉遵守社会公德</a:t>
                </a:r>
                <a:endParaRPr/>
              </a:p>
            </p:txBody>
          </p:sp>
          <p:pic>
            <p:nvPicPr>
              <p:cNvPr id="18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为学生的终身发展奠定坚实的基础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培养良好的道德品质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提高自我约束能力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增强辨别是非的能力</a:t>
                </a:r>
                <a:endParaRPr/>
              </a:p>
            </p:txBody>
          </p:sp>
          <p:pic>
            <p:nvPicPr>
              <p:cNvPr id="19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提高学生法律意识，培养良好法制观念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预防青少年违法犯罪，维护社会和谐稳定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减少青少年违法犯罪事件的发生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提高学生的法律素养，使他们明白违法的后果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引导学生树立正确的人生观和价值观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增强学生抵御不良诱惑的能力</a:t>
                </a:r>
                <a:endParaRPr/>
              </a:p>
            </p:txBody>
          </p:sp>
          <p:pic>
            <p:nvPicPr>
              <p:cNvPr id="2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维护社会的和谐稳定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预防和减少因青少年违法犯罪引发的社会矛盾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提高人民群众的安全感和幸福感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为社会经济发展创造良好的法治环境</a:t>
                </a:r>
                <a:endParaRPr/>
              </a:p>
            </p:txBody>
          </p:sp>
          <p:pic>
            <p:nvPicPr>
              <p:cNvPr id="2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推动学校的法治建设进程</a:t>
                </a:r>
                <a:endParaRPr/>
              </a:p>
            </p:txBody>
          </p:sp>
          <p:sp>
            <p:nvSpPr>
              <p:cNvPr id="2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建立健全学校法制教育体系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加强法制教育师资队伍建设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提高学校依法办学、依法治校的水平</a:t>
                </a:r>
                <a:endParaRPr/>
              </a:p>
            </p:txBody>
          </p:sp>
          <p:sp>
            <p:nvSpPr>
              <p:cNvPr id="2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提高学校的教育教学质量</a:t>
                </a:r>
                <a:endParaRPr/>
              </a:p>
            </p:txBody>
          </p:sp>
          <p:sp>
            <p:nvSpPr>
              <p:cNvPr id="2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通过法制教育，提高学生的道德素质和学习能力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培养学生的创新精神和实践能力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为社会培养合格的人才</a:t>
                </a:r>
                <a:endParaRPr/>
              </a:p>
            </p:txBody>
          </p:sp>
          <p:sp>
            <p:nvSpPr>
              <p:cNvPr id="2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促进学校法治建设，提高教育教学质量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法制教育的主要内容和方法</a:t>
            </a:r>
            <a:endParaRPr/>
          </a:p>
        </p:txBody>
      </p:sp>
      <p:sp>
        <p:nvSpPr>
          <p:cNvPr id="22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3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32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3" name="椭圆 49"/>
          <p:cNvSpPr>
            <a:spLocks noChangeAspect="1"/>
          </p:cNvSpPr>
          <p:nvPr/>
        </p:nvSpPr>
        <p:spPr>
          <a:xfrm>
            <a:off x="6756206" y="2073675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02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34" name="椭圆 2"/>
          <p:cNvSpPr>
            <a:spLocks noChangeAspect="1"/>
          </p:cNvSpPr>
          <p:nvPr/>
        </p:nvSpPr>
        <p:spPr>
          <a:xfrm>
            <a:off x="6756206" y="3213000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03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35" name="椭圆 1"/>
          <p:cNvSpPr>
            <a:spLocks noChangeAspect="1"/>
          </p:cNvSpPr>
          <p:nvPr/>
        </p:nvSpPr>
        <p:spPr>
          <a:xfrm>
            <a:off x="6756206" y="4352325"/>
            <a:ext cx="864000" cy="8640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04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36" name="椭圆 18"/>
          <p:cNvSpPr>
            <a:spLocks noChangeAspect="1"/>
          </p:cNvSpPr>
          <p:nvPr/>
        </p:nvSpPr>
        <p:spPr>
          <a:xfrm>
            <a:off x="6756206" y="93435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01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37" name="椭圆 22"/>
          <p:cNvSpPr>
            <a:spLocks noChangeAspect="1"/>
          </p:cNvSpPr>
          <p:nvPr/>
        </p:nvSpPr>
        <p:spPr>
          <a:xfrm>
            <a:off x="6756206" y="5491649"/>
            <a:ext cx="864000" cy="864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05</a:t>
            </a:r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2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3086112" y="934351"/>
            <a:ext cx="8204187" cy="5923712"/>
            <a:chOff x="3086112" y="934351"/>
            <a:chExt cx="8204187" cy="5923712"/>
          </a:xfrm>
        </p:grpSpPr>
        <p:grpSp>
          <p:nvGrpSpPr>
            <p:cNvPr id="239" name=""/>
            <p:cNvGrpSpPr/>
            <p:nvPr/>
          </p:nvGrpSpPr>
          <p:grpSpPr>
            <a:xfrm>
              <a:off x="7877765" y="934351"/>
              <a:ext cx="3412534" cy="1366414"/>
              <a:chOff x="7877765" y="934351"/>
              <a:chExt cx="3412534" cy="1366414"/>
            </a:xfrm>
          </p:grpSpPr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6" y="934351"/>
                <a:ext cx="341253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宪法基本知识教育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877765" y="1334461"/>
                <a:ext cx="3412534" cy="96630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国家的基本制度、国家机构、公民的基本权利和义务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宪法的实施和监督</a:t>
                </a:r>
                <a:endParaRPr/>
              </a:p>
            </p:txBody>
          </p:sp>
        </p:grpSp>
        <p:grpSp>
          <p:nvGrpSpPr>
            <p:cNvPr id="242" name=""/>
            <p:cNvGrpSpPr/>
            <p:nvPr/>
          </p:nvGrpSpPr>
          <p:grpSpPr>
            <a:xfrm>
              <a:off x="3086112" y="2073675"/>
              <a:ext cx="3412535" cy="1366414"/>
              <a:chOff x="3086112" y="2073675"/>
              <a:chExt cx="3412535" cy="1366414"/>
            </a:xfrm>
          </p:grpSpPr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3086112" y="2073675"/>
                <a:ext cx="3412535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民法基本知识教育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086112" y="2473785"/>
                <a:ext cx="3412534" cy="96630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民事主体、民事权利、民事责任和民事诉讼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与学生生活密切相关的民事法律法规</a:t>
                </a:r>
                <a:endParaRPr/>
              </a:p>
            </p:txBody>
          </p:sp>
        </p:grpSp>
        <p:grpSp>
          <p:nvGrpSpPr>
            <p:cNvPr id="245" name=""/>
            <p:cNvGrpSpPr/>
            <p:nvPr/>
          </p:nvGrpSpPr>
          <p:grpSpPr>
            <a:xfrm>
              <a:off x="7877764" y="3212999"/>
              <a:ext cx="3412534" cy="1366414"/>
              <a:chOff x="7877764" y="3212999"/>
              <a:chExt cx="3412534" cy="1366414"/>
            </a:xfrm>
          </p:grpSpPr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5" y="3212999"/>
                <a:ext cx="341253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刑法基本知识教育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877764" y="3613109"/>
                <a:ext cx="3412534" cy="96630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犯罪构成、刑事责任、刑事处罚和犯罪预防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与学生生活密切相关的刑事法律法规</a:t>
                </a:r>
                <a:endParaRPr/>
              </a:p>
            </p:txBody>
          </p:sp>
        </p:grpSp>
        <p:grpSp>
          <p:nvGrpSpPr>
            <p:cNvPr id="248" name=""/>
            <p:cNvGrpSpPr/>
            <p:nvPr/>
          </p:nvGrpSpPr>
          <p:grpSpPr>
            <a:xfrm>
              <a:off x="3086112" y="4352324"/>
              <a:ext cx="3412535" cy="1366414"/>
              <a:chOff x="3086112" y="4352324"/>
              <a:chExt cx="3412535" cy="1366414"/>
            </a:xfrm>
          </p:grpSpPr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3086112" y="4352324"/>
                <a:ext cx="3412535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行政法基本知识教育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086112" y="4752434"/>
                <a:ext cx="3412534" cy="96630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行政主体、行政职权、行政责任和行政救济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与学生生活密切相关的行政法律法规</a:t>
                </a:r>
                <a:endParaRPr/>
              </a:p>
            </p:txBody>
          </p:sp>
        </p:grpSp>
        <p:grpSp>
          <p:nvGrpSpPr>
            <p:cNvPr id="251" name=""/>
            <p:cNvGrpSpPr/>
            <p:nvPr/>
          </p:nvGrpSpPr>
          <p:grpSpPr>
            <a:xfrm>
              <a:off x="7877765" y="5491649"/>
              <a:ext cx="3412534" cy="1366414"/>
              <a:chOff x="7877765" y="5491649"/>
              <a:chExt cx="3412534" cy="1366414"/>
            </a:xfrm>
          </p:grpSpPr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6" y="5491649"/>
                <a:ext cx="341253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其他法律法规教育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877765" y="5891759"/>
                <a:ext cx="3412534" cy="96630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教育法、劳动法、环保法等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与学生生活密切相关的其他法律法规</a:t>
                </a:r>
                <a:endParaRPr/>
              </a:p>
            </p:txBody>
          </p: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法制教育的主要内容及其涵盖范围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法制教育的主要方法及其实施策略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58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课堂教学方法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讲解法：教师系统地讲解法律法规知识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讨论法：学生积极参与讨论，提高法律素养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案例分析法：通过分析具体案例，引导学生运用法律知识解决问题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63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课外活动方法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法制讲座：邀请法律专家进行讲座，拓宽学生的法律视野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法制展览：展示法律法规图片、案例等，增强学生的法制观念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法制影片观摩：观看法制教育影片，提高学生的法律意识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68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实践体验方法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法治实践基地：组织学生参观法治实践基地，了解法律的实际运用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法律援助活动：参与法律援助活动，增强学生的社会责任感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模拟法庭：组织学生参加模拟法庭，提高学生的法律实践能力</a:t>
                </a:r>
                <a:endParaRPr/>
              </a:p>
            </p:txBody>
          </p:sp>
          <p:pic>
            <p:nvPicPr>
              <p:cNvPr id="2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法制教育的实践案例及其启示意义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实践案例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学校组织法制讲座，邀请法律专家讲解宪法知识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学生参加模拟法庭，提高法律实践能力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班级举办法制知识竞赛，增强学生的法律意识</a:t>
                </a:r>
                <a:endParaRPr/>
              </a:p>
            </p:txBody>
          </p:sp>
          <p:pic>
            <p:nvPicPr>
              <p:cNvPr id="28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启示意义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法制教育应采取多种方法，提高学生的法律素养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法制教育应紧密结合学生的实际生活，增强学生的法制观念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法制教育应注重实践体验，提高学生的法律实践能力</a:t>
                </a:r>
                <a:endParaRPr/>
              </a:p>
            </p:txBody>
          </p:sp>
          <p:pic>
            <p:nvPicPr>
              <p:cNvPr id="2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如何在班级开展有效的法制教育活动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制定法制教育计划，明确教育目标和方法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根据学生的年龄特点和认知水平，确定教育内容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安排合适的教育时间和活动形式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制定具体的教育实施方案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组织班级法制教育活动，确保活动的顺利进行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发动学生积极参与，提高学生的参与度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配备专业的法制教育师资，保证教育质量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提供必要的法制教育资源和场地，保障活动的顺利进行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班级法制教育活动的策划与组织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https://d.book118.com/856112125213010051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法制教育主题班会模板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2024-09-17T18:18:07.070</cp:lastPrinted>
  <dcterms:created xsi:type="dcterms:W3CDTF">2024-09-17T10:18:07Z</dcterms:created>
  <dcterms:modified xsi:type="dcterms:W3CDTF">2024-09-17T10:18:08Z</dcterms:modified>
</cp:coreProperties>
</file>