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DF2DE1-3DBD-4356-96CA-4B6CDD47D5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F5D64B-B4B2-4878-9024-A087DE6D59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953011-E5DD-4BCE-AD03-11199C2CD5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66B64A-6558-4F06-B00E-6084913CC0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C19181C-FB58-47D9-822E-A9B5D0CE29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E31DBA-D109-421E-8838-4F147D25DB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248F553-E3C6-40D9-A69A-450B073254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552B1D-8870-4070-B64B-5AD75297DD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C8C11C-E8A3-4435-968B-5492E87EBA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83E7FD-F47D-429B-A550-AF92EA5BD8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EE30DE-09FF-453D-AD0E-8A68DC21EC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6124204044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了解内科医生如何帮助你管理焦虑和抑郁症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2024-01-02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焦虑和抑郁症概述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内科医生在焦虑抑郁治疗中的角色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药物治疗策略及注意事项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心理治疗在焦虑抑郁管理中的应用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生活方式干预措施建议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家庭和社会支持网络构建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焦虑和抑郁症概述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8825" b="18825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5306" b="25306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焦虑症定义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焦虑症是一种情绪障碍，表现为过度担忧、紧张和恐惧，常常无明显原因。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抑郁症定义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抑郁症是一种情感障碍，以显著而持久的心境低落为主要特征，伴有兴趣缺乏、活力丧失等症状。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症状表现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焦虑症的症状包括心慌、胸闷、呼吸急促、出汗等；抑郁症的症状包括情绪低落、失眠、食欲减退、注意力不集中等。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定义与症状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492" b="21492"/>
          <a:stretch>
            <a:fillRect/>
          </a:stretch>
        </p:blipFill>
        <p:spPr>
          <a:xfrm>
            <a:off x="1040081" y="1665908"/>
            <a:ext cx="5058967" cy="216330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危险因素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长期压力、生活事件（如失业、亲人去世等）、家庭环境（如家庭冲突、父母离异等）以及个人性格特质（如神经质、内向等）都可能是焦虑和抑郁症的危险因素。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焦虑和抑郁症的发病原因可能涉及遗传、生化、环境和心理因素等多个方面。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发病原因及危险因素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医生通常通过详细询问病史、进行身体检查和心理评估来诊断焦虑和抑郁症。此外，还可能需要使用量表等工具进行辅助诊断。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焦虑症和抑郁症的诊断，医生通常会参考国际通用的诊断标准，如《精神障碍诊断与统计手册》（DSM-5）或《国际疾病分类》（ICD-10）等。这些标准详细描述了各种症状的表现和持续时间等要素，帮助医生准确诊断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诊断方法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诊断标准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诊断方法与标准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内科医生在焦虑抑郁治疗中的角色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8141" b="8141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症状识别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内科医生通过详细询问病史和症状，识别焦虑和抑郁的典型表现，如持续的情绪低落、失去兴趣、焦虑、恐慌等。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身体检查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进行全面的身体检查，排除可能导致类似症状的身体疾病，如甲状腺问题、贫血等。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心理评估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通过心理测试和评估工具，了解患者的心理状态、情绪和生活质量。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初步评估与诊断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根据患者的具体症状和需求，内科医生可能会开具抗抑郁药或抗焦虑药，以缓解症状并改善情绪状态。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推荐患者接受心理治疗，如认知行为疗法（CBT）或心理动力学治疗，以帮助患者调整思维方式和应对技巧。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心理治疗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建议患者改善睡眠、饮食和运动习惯，减少咖啡因和酒精的摄入，以缓解身体和心理压力。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生活方式调整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制定个性化治疗方案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监测病情调整治疗方案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定期随访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内科医生会定期与患者会面，评估治疗效果和患者的情绪状态，以确保治疗方案的有效性。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调整药物剂量或更换药物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根据患者的反馈和病情变化，内科医生可能会调整药物剂量或更换其他药物，以达到更好的治疗效果。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心理支持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在治疗过程中，内科医生会提供心理支持，鼓励患者积极面对挑战，并提供必要的建议和资源。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药物治疗策略及注意事项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常用药物类型及作用机制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选择性5-羟色胺再摄取抑制剂（SSRIs）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增加大脑神经递质5-羟色胺的浓度，从而改善情绪和心理状态。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5-羟色胺和去甲肾上腺素再摄取抑制剂（S…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同时增加5-羟色胺和去甲肾上腺素的浓度，具有抗抑郁和抗焦虑作用。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三环类抗抑郁药（TCAs）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通过阻止神经递质再摄取，增加突触间隙神经递质浓度，从而改善抑郁症状。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单胺氧化酶抑制剂（MAOIs）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抑制单胺氧化酶的活性，减少神经递质的降解，提高突触间隙神经递质浓度。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80108" y="1287672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025751" y="1468427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SSRIs和SNRIs的常见副作用包括恶心、失眠、头痛、性功能障碍等，通常随着治疗时间的延长而减轻。对于严重副作用，如自杀倾向、躁狂发作等，应立即停药并就医。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999470" y="1050728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480108" y="3069093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2773369" y="3249848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TCAs的常见副作用包括口干、便秘、视力模糊、心悸等，老年人使用时需注意心脏毒性和抗胆碱能作用。对于严重副作用，如心律失常、低血压等，应立即停药并就医。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9060033" y="2832149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480108" y="4850514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025751" y="5031268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MAOIs的副作用较严重，包括高血压危象、肝脏毒性等，需严格遵医嘱用药，定期监测血压和肝功能。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999470" y="4613570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2963" r="2963"/>
          <a:stretch>
            <a:fillRect/>
          </a:stretch>
        </p:blipFill>
        <p:spPr>
          <a:xfrm>
            <a:off x="1099415" y="1124574"/>
            <a:ext cx="1926336" cy="1682496"/>
          </a:xfrm>
          <a:prstGeom prst="hexagon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4489" r="4489"/>
          <a:stretch>
            <a:fillRect/>
          </a:stretch>
        </p:blipFill>
        <p:spPr>
          <a:xfrm>
            <a:off x="9163113" y="2905301"/>
            <a:ext cx="1926336" cy="1682496"/>
          </a:xfrm>
          <a:prstGeom prst="hexagon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7065" r="7065"/>
          <a:stretch>
            <a:fillRect/>
          </a:stretch>
        </p:blipFill>
        <p:spPr>
          <a:xfrm>
            <a:off x="1099415" y="4686721"/>
            <a:ext cx="1926336" cy="1682496"/>
          </a:xfrm>
          <a:prstGeom prst="hexagon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药物副作用及应对方法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https://d.book118.com/856124204044010031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2024-08-29T16:19:46.232</cp:lastPrinted>
  <dcterms:created xsi:type="dcterms:W3CDTF">2024-08-29T08:19:46Z</dcterms:created>
  <dcterms:modified xsi:type="dcterms:W3CDTF">2024-08-29T08:19:48Z</dcterms:modified>
</cp:coreProperties>
</file>