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7C42-F9EC-4FCD-A2A1-28567DFD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F80A8-6D40-4AFB-BCAC-7E2F6035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76034-876F-41BC-8FA2-ADBDBFC6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CB9B9-C8A2-441E-95C7-05D2D59B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9130B-79AD-432F-AD1D-A8643F8EE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7775A-B3EB-4684-80A0-652D7B6F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5B1EB-211A-438F-A592-3ED12743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AD521-8ECF-4206-8310-CAD86196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9B229-CE0F-4903-B37D-3D8E9411A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D1C33-EF47-45C8-9A43-1ECFCD72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EF462-F0C9-4AF7-AA0E-52A7EA7A1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88" r:id="rId2"/>
    <p:sldLayoutId id="2147491289" r:id="rId3"/>
    <p:sldLayoutId id="2147491290" r:id="rId4"/>
    <p:sldLayoutId id="2147491291" r:id="rId5"/>
    <p:sldLayoutId id="2147491292" r:id="rId6"/>
    <p:sldLayoutId id="2147491293" r:id="rId7"/>
    <p:sldLayoutId id="2147491294" r:id="rId8"/>
    <p:sldLayoutId id="2147491295" r:id="rId9"/>
    <p:sldLayoutId id="2147491296" r:id="rId10"/>
    <p:sldLayoutId id="21474912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40410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2023年冲模设计年终总结及下一年计划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目录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2023年冲模设计工作总结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冲模设计技术回顾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冲模设计市场分析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未来展望和挑战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1852"/>
          </a:bodyPr>
          <a:lstStyle/>
          <a:p>
            <a:r>
              <a:rPr lang="zh-CN" altLang="en-US"/>
              <a:t>2023年冲模设计工作总结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完成项目和任务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2023年冲模设计项目数量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2023年冲模设计项目质量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2023年冲模设计项目客户满意度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2023年冲模设计任务完成情况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168" name="任意多边形: 形状 66"/>
          <p:cNvSpPr/>
          <p:nvPr>
            <p:custDataLst>
              <p:tags r:id="rId2"/>
            </p:custDataLst>
          </p:nvPr>
        </p:nvSpPr>
        <p:spPr>
          <a:xfrm>
            <a:off x="4566703" y="3475776"/>
            <a:ext cx="1550079" cy="1289695"/>
          </a:xfrm>
          <a:custGeom>
            <a:gdLst>
              <a:gd name="connsiteX0" fmla="*/ 1276741 w 1276742"/>
              <a:gd name="connsiteY0" fmla="*/ 0 h 1061986"/>
              <a:gd name="connsiteX1" fmla="*/ 1276742 w 1276742"/>
              <a:gd name="connsiteY1" fmla="*/ 754178 h 1061986"/>
              <a:gd name="connsiteX2" fmla="*/ 1193218 w 1276742"/>
              <a:gd name="connsiteY2" fmla="*/ 758133 h 1061986"/>
              <a:gd name="connsiteX3" fmla="*/ 661068 w 1276742"/>
              <a:gd name="connsiteY3" fmla="*/ 955275 h 1061986"/>
              <a:gd name="connsiteX4" fmla="*/ 533981 w 1276742"/>
              <a:gd name="connsiteY4" fmla="*/ 1061986 h 1061986"/>
              <a:gd name="connsiteX5" fmla="*/ 0 w 1276742"/>
              <a:gd name="connsiteY5" fmla="*/ 528005 h 1061986"/>
              <a:gd name="connsiteX6" fmla="*/ 102148 w 1276742"/>
              <a:gd name="connsiteY6" fmla="*/ 434642 h 1061986"/>
              <a:gd name="connsiteX7" fmla="*/ 210764 w 1276742"/>
              <a:gd name="connsiteY7" fmla="*/ 350038 h 1061986"/>
              <a:gd name="connsiteX8" fmla="*/ 226476 w 1276742"/>
              <a:gd name="connsiteY8" fmla="*/ 339564 h 1061986"/>
              <a:gd name="connsiteX9" fmla="*/ 231818 w 1276742"/>
              <a:gd name="connsiteY9" fmla="*/ 349407 h 1061986"/>
              <a:gd name="connsiteX10" fmla="*/ 567617 w 1276742"/>
              <a:gd name="connsiteY10" fmla="*/ 527950 h 1061986"/>
              <a:gd name="connsiteX11" fmla="*/ 972577 w 1276742"/>
              <a:gd name="connsiteY11" fmla="*/ 122990 h 1061986"/>
              <a:gd name="connsiteX12" fmla="*/ 964350 w 1276742"/>
              <a:gd name="connsiteY12" fmla="*/ 41377 h 1061986"/>
              <a:gd name="connsiteX13" fmla="*/ 960889 w 1276742"/>
              <a:gd name="connsiteY13" fmla="*/ 30227 h 1061986"/>
              <a:gd name="connsiteX14" fmla="*/ 977784 w 1276742"/>
              <a:gd name="connsiteY14" fmla="*/ 26610 h 1061986"/>
              <a:gd name="connsiteX15" fmla="*/ 1120866 w 1276742"/>
              <a:gd name="connsiteY15" fmla="*/ 7380 h 1061986"/>
              <a:gd name="connsiteX16" fmla="*/ 1276741 w 1276742"/>
              <a:gd name="connsiteY16" fmla="*/ 0 h 1061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76742" h="1061986">
                <a:moveTo>
                  <a:pt x="1276741" y="0"/>
                </a:moveTo>
                <a:lnTo>
                  <a:pt x="1276742" y="754178"/>
                </a:lnTo>
                <a:lnTo>
                  <a:pt x="1193218" y="758133"/>
                </a:lnTo>
                <a:cubicBezTo>
                  <a:pt x="996274" y="776879"/>
                  <a:pt x="814351" y="847135"/>
                  <a:pt x="661068" y="955275"/>
                </a:cubicBezTo>
                <a:lnTo>
                  <a:pt x="533981" y="1061986"/>
                </a:lnTo>
                <a:lnTo>
                  <a:pt x="0" y="528005"/>
                </a:lnTo>
                <a:lnTo>
                  <a:pt x="102148" y="434642"/>
                </a:lnTo>
                <a:cubicBezTo>
                  <a:pt x="137272" y="405144"/>
                  <a:pt x="173502" y="376919"/>
                  <a:pt x="210764" y="350038"/>
                </a:cubicBezTo>
                <a:lnTo>
                  <a:pt x="226476" y="339564"/>
                </a:lnTo>
                <a:lnTo>
                  <a:pt x="231818" y="349407"/>
                </a:lnTo>
                <a:cubicBezTo>
                  <a:pt x="304592" y="457127"/>
                  <a:pt x="427834" y="527950"/>
                  <a:pt x="567617" y="527950"/>
                </a:cubicBezTo>
                <a:cubicBezTo>
                  <a:pt x="791270" y="527950"/>
                  <a:pt x="972577" y="346643"/>
                  <a:pt x="972577" y="122990"/>
                </a:cubicBezTo>
                <a:cubicBezTo>
                  <a:pt x="972577" y="95034"/>
                  <a:pt x="969744" y="67739"/>
                  <a:pt x="964350" y="41377"/>
                </a:cubicBezTo>
                <a:lnTo>
                  <a:pt x="960889" y="30227"/>
                </a:lnTo>
                <a:lnTo>
                  <a:pt x="977784" y="26610"/>
                </a:lnTo>
                <a:cubicBezTo>
                  <a:pt x="1024895" y="18407"/>
                  <a:pt x="1072612" y="11973"/>
                  <a:pt x="1120866" y="7380"/>
                </a:cubicBezTo>
                <a:lnTo>
                  <a:pt x="1276741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30000"/>
                  <a:lumOff val="70000"/>
                </a:schemeClr>
              </a:gs>
              <a:gs pos="85000">
                <a:schemeClr val="accent2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0" name="任意多边形: 形状 70"/>
          <p:cNvSpPr/>
          <p:nvPr>
            <p:custDataLst>
              <p:tags r:id="rId3"/>
            </p:custDataLst>
          </p:nvPr>
        </p:nvSpPr>
        <p:spPr>
          <a:xfrm rot="8100000">
            <a:off x="3659637" y="4515478"/>
            <a:ext cx="1549468" cy="1287250"/>
          </a:xfrm>
          <a:custGeom>
            <a:gdLst>
              <a:gd name="connsiteX0" fmla="*/ 0 w 1276199"/>
              <a:gd name="connsiteY0" fmla="*/ 1060005 h 1060005"/>
              <a:gd name="connsiteX1" fmla="*/ 0 w 1276199"/>
              <a:gd name="connsiteY1" fmla="*/ 304875 h 1060005"/>
              <a:gd name="connsiteX2" fmla="*/ 161676 w 1276199"/>
              <a:gd name="connsiteY2" fmla="*/ 291757 h 1060005"/>
              <a:gd name="connsiteX3" fmla="*/ 678505 w 1276199"/>
              <a:gd name="connsiteY3" fmla="*/ 58217 h 1060005"/>
              <a:gd name="connsiteX4" fmla="*/ 742913 w 1276199"/>
              <a:gd name="connsiteY4" fmla="*/ 0 h 1060005"/>
              <a:gd name="connsiteX5" fmla="*/ 1276199 w 1276199"/>
              <a:gd name="connsiteY5" fmla="*/ 533284 h 1060005"/>
              <a:gd name="connsiteX6" fmla="*/ 1154511 w 1276199"/>
              <a:gd name="connsiteY6" fmla="*/ 643273 h 1060005"/>
              <a:gd name="connsiteX7" fmla="*/ 1039317 w 1276199"/>
              <a:gd name="connsiteY7" fmla="*/ 730030 h 1060005"/>
              <a:gd name="connsiteX8" fmla="*/ 1004619 w 1276199"/>
              <a:gd name="connsiteY8" fmla="*/ 752187 h 1060005"/>
              <a:gd name="connsiteX9" fmla="*/ 999492 w 1276199"/>
              <a:gd name="connsiteY9" fmla="*/ 742444 h 1060005"/>
              <a:gd name="connsiteX10" fmla="*/ 947600 w 1276199"/>
              <a:gd name="connsiteY10" fmla="*/ 678917 h 1060005"/>
              <a:gd name="connsiteX11" fmla="*/ 374901 w 1276199"/>
              <a:gd name="connsiteY11" fmla="*/ 678917 h 1060005"/>
              <a:gd name="connsiteX12" fmla="*/ 256290 w 1276199"/>
              <a:gd name="connsiteY12" fmla="*/ 965267 h 1060005"/>
              <a:gd name="connsiteX13" fmla="*/ 263374 w 1276199"/>
              <a:gd name="connsiteY13" fmla="*/ 1039178 h 1060005"/>
              <a:gd name="connsiteX14" fmla="*/ 130034 w 1276199"/>
              <a:gd name="connsiteY14" fmla="*/ 1054940 h 1060005"/>
              <a:gd name="connsiteX15" fmla="*/ 0 w 1276199"/>
              <a:gd name="connsiteY15" fmla="*/ 1060005 h 1060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76199" h="1060005">
                <a:moveTo>
                  <a:pt x="0" y="1060005"/>
                </a:moveTo>
                <a:lnTo>
                  <a:pt x="0" y="304875"/>
                </a:lnTo>
                <a:lnTo>
                  <a:pt x="161676" y="291757"/>
                </a:lnTo>
                <a:cubicBezTo>
                  <a:pt x="346683" y="260953"/>
                  <a:pt x="525381" y="183107"/>
                  <a:pt x="678505" y="58217"/>
                </a:cubicBezTo>
                <a:lnTo>
                  <a:pt x="742913" y="0"/>
                </a:lnTo>
                <a:lnTo>
                  <a:pt x="1276199" y="533284"/>
                </a:lnTo>
                <a:lnTo>
                  <a:pt x="1154511" y="643273"/>
                </a:lnTo>
                <a:cubicBezTo>
                  <a:pt x="1116994" y="673873"/>
                  <a:pt x="1078562" y="702792"/>
                  <a:pt x="1039317" y="730030"/>
                </a:cubicBezTo>
                <a:lnTo>
                  <a:pt x="1004619" y="752187"/>
                </a:lnTo>
                <a:lnTo>
                  <a:pt x="999492" y="742444"/>
                </a:lnTo>
                <a:cubicBezTo>
                  <a:pt x="984666" y="719989"/>
                  <a:pt x="967369" y="698685"/>
                  <a:pt x="947600" y="678917"/>
                </a:cubicBezTo>
                <a:cubicBezTo>
                  <a:pt x="789454" y="520771"/>
                  <a:pt x="533047" y="520771"/>
                  <a:pt x="374901" y="678917"/>
                </a:cubicBezTo>
                <a:cubicBezTo>
                  <a:pt x="295827" y="757990"/>
                  <a:pt x="256291" y="861629"/>
                  <a:pt x="256290" y="965267"/>
                </a:cubicBezTo>
                <a:lnTo>
                  <a:pt x="263374" y="1039178"/>
                </a:lnTo>
                <a:lnTo>
                  <a:pt x="130034" y="1054940"/>
                </a:lnTo>
                <a:lnTo>
                  <a:pt x="0" y="1060005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30000"/>
                  <a:lumOff val="70000"/>
                </a:schemeClr>
              </a:gs>
              <a:gs pos="85000">
                <a:schemeClr val="accent1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椭圆 54"/>
          <p:cNvSpPr/>
          <p:nvPr>
            <p:custDataLst>
              <p:tags r:id="rId4"/>
            </p:custDataLst>
          </p:nvPr>
        </p:nvSpPr>
        <p:spPr>
          <a:xfrm>
            <a:off x="4833199" y="3198277"/>
            <a:ext cx="844720" cy="844720"/>
          </a:xfrm>
          <a:prstGeom prst="ellipse">
            <a:avLst/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44000">
                <a:schemeClr val="accent2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2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2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洞察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椭圆 55"/>
          <p:cNvSpPr/>
          <p:nvPr>
            <p:custDataLst>
              <p:tags r:id="rId5"/>
            </p:custDataLst>
          </p:nvPr>
        </p:nvSpPr>
        <p:spPr>
          <a:xfrm>
            <a:off x="3618685" y="4379174"/>
            <a:ext cx="844720" cy="844720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目标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6"/>
            </p:custDataLst>
          </p:nvPr>
        </p:nvSpPr>
        <p:spPr>
          <a:xfrm>
            <a:off x="6172404" y="3475776"/>
            <a:ext cx="1552524" cy="1291529"/>
          </a:xfrm>
          <a:custGeom>
            <a:gdLst>
              <a:gd name="connsiteX0" fmla="*/ 0 w 1278677"/>
              <a:gd name="connsiteY0" fmla="*/ 0 h 1063676"/>
              <a:gd name="connsiteX1" fmla="*/ 155877 w 1278677"/>
              <a:gd name="connsiteY1" fmla="*/ 7381 h 1063676"/>
              <a:gd name="connsiteX2" fmla="*/ 298959 w 1278677"/>
              <a:gd name="connsiteY2" fmla="*/ 26610 h 1063676"/>
              <a:gd name="connsiteX3" fmla="*/ 335795 w 1278677"/>
              <a:gd name="connsiteY3" fmla="*/ 34495 h 1063676"/>
              <a:gd name="connsiteX4" fmla="*/ 331683 w 1278677"/>
              <a:gd name="connsiteY4" fmla="*/ 47742 h 1063676"/>
              <a:gd name="connsiteX5" fmla="*/ 323456 w 1278677"/>
              <a:gd name="connsiteY5" fmla="*/ 129355 h 1063676"/>
              <a:gd name="connsiteX6" fmla="*/ 728416 w 1278677"/>
              <a:gd name="connsiteY6" fmla="*/ 534315 h 1063676"/>
              <a:gd name="connsiteX7" fmla="*/ 1064215 w 1278677"/>
              <a:gd name="connsiteY7" fmla="*/ 355772 h 1063676"/>
              <a:gd name="connsiteX8" fmla="*/ 1066927 w 1278677"/>
              <a:gd name="connsiteY8" fmla="*/ 350776 h 1063676"/>
              <a:gd name="connsiteX9" fmla="*/ 1174595 w 1278677"/>
              <a:gd name="connsiteY9" fmla="*/ 434643 h 1063676"/>
              <a:gd name="connsiteX10" fmla="*/ 1278677 w 1278677"/>
              <a:gd name="connsiteY10" fmla="*/ 529773 h 1063676"/>
              <a:gd name="connsiteX11" fmla="*/ 744774 w 1278677"/>
              <a:gd name="connsiteY11" fmla="*/ 1063676 h 1063676"/>
              <a:gd name="connsiteX12" fmla="*/ 615675 w 1278677"/>
              <a:gd name="connsiteY12" fmla="*/ 955276 h 1063676"/>
              <a:gd name="connsiteX13" fmla="*/ 83525 w 1278677"/>
              <a:gd name="connsiteY13" fmla="*/ 758134 h 1063676"/>
              <a:gd name="connsiteX14" fmla="*/ 0 w 1278677"/>
              <a:gd name="connsiteY14" fmla="*/ 754179 h 1063676"/>
              <a:gd name="connsiteX15" fmla="*/ 0 w 1278677"/>
              <a:gd name="connsiteY15" fmla="*/ 0 h 10636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78677" h="1063676">
                <a:moveTo>
                  <a:pt x="0" y="0"/>
                </a:moveTo>
                <a:lnTo>
                  <a:pt x="155877" y="7381"/>
                </a:lnTo>
                <a:cubicBezTo>
                  <a:pt x="204131" y="11974"/>
                  <a:pt x="251848" y="18407"/>
                  <a:pt x="298959" y="26610"/>
                </a:cubicBezTo>
                <a:lnTo>
                  <a:pt x="335795" y="34495"/>
                </a:lnTo>
                <a:lnTo>
                  <a:pt x="331683" y="47742"/>
                </a:lnTo>
                <a:cubicBezTo>
                  <a:pt x="326289" y="74104"/>
                  <a:pt x="323456" y="101399"/>
                  <a:pt x="323456" y="129355"/>
                </a:cubicBezTo>
                <a:cubicBezTo>
                  <a:pt x="323456" y="353008"/>
                  <a:pt x="504763" y="534315"/>
                  <a:pt x="728416" y="534315"/>
                </a:cubicBezTo>
                <a:cubicBezTo>
                  <a:pt x="868199" y="534315"/>
                  <a:pt x="991441" y="463492"/>
                  <a:pt x="1064215" y="355772"/>
                </a:cubicBezTo>
                <a:lnTo>
                  <a:pt x="1066927" y="350776"/>
                </a:lnTo>
                <a:lnTo>
                  <a:pt x="1174595" y="434643"/>
                </a:lnTo>
                <a:lnTo>
                  <a:pt x="1278677" y="529773"/>
                </a:lnTo>
                <a:lnTo>
                  <a:pt x="744774" y="1063676"/>
                </a:lnTo>
                <a:lnTo>
                  <a:pt x="615675" y="955276"/>
                </a:lnTo>
                <a:cubicBezTo>
                  <a:pt x="462393" y="847135"/>
                  <a:pt x="280468" y="776880"/>
                  <a:pt x="83525" y="758134"/>
                </a:cubicBezTo>
                <a:lnTo>
                  <a:pt x="0" y="754179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30000"/>
                  <a:lumOff val="70000"/>
                </a:schemeClr>
              </a:gs>
              <a:gs pos="85000">
                <a:schemeClr val="accent3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8" name="椭圆 57"/>
          <p:cNvSpPr/>
          <p:nvPr>
            <p:custDataLst>
              <p:tags r:id="rId7"/>
            </p:custDataLst>
          </p:nvPr>
        </p:nvSpPr>
        <p:spPr>
          <a:xfrm>
            <a:off x="6634494" y="3206223"/>
            <a:ext cx="844720" cy="844720"/>
          </a:xfrm>
          <a:prstGeom prst="ellipse">
            <a:avLst/>
          </a:pr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3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3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障碍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任意多边形: 形状 76"/>
          <p:cNvSpPr/>
          <p:nvPr>
            <p:custDataLst>
              <p:tags r:id="rId8"/>
            </p:custDataLst>
          </p:nvPr>
        </p:nvSpPr>
        <p:spPr>
          <a:xfrm>
            <a:off x="7114920" y="4158520"/>
            <a:ext cx="1289695" cy="1545801"/>
          </a:xfrm>
          <a:custGeom>
            <a:gdLst>
              <a:gd name="connsiteX0" fmla="*/ 534034 w 1062218"/>
              <a:gd name="connsiteY0" fmla="*/ 0 h 1272934"/>
              <a:gd name="connsiteX1" fmla="*/ 620622 w 1062218"/>
              <a:gd name="connsiteY1" fmla="*/ 93608 h 1272934"/>
              <a:gd name="connsiteX2" fmla="*/ 705863 w 1062218"/>
              <a:gd name="connsiteY2" fmla="*/ 201702 h 1272934"/>
              <a:gd name="connsiteX3" fmla="*/ 725983 w 1062218"/>
              <a:gd name="connsiteY3" fmla="*/ 231493 h 1272934"/>
              <a:gd name="connsiteX4" fmla="*/ 677176 w 1062218"/>
              <a:gd name="connsiteY4" fmla="*/ 271762 h 1272934"/>
              <a:gd name="connsiteX5" fmla="*/ 558566 w 1062218"/>
              <a:gd name="connsiteY5" fmla="*/ 558112 h 1272934"/>
              <a:gd name="connsiteX6" fmla="*/ 963526 w 1062218"/>
              <a:gd name="connsiteY6" fmla="*/ 963072 h 1272934"/>
              <a:gd name="connsiteX7" fmla="*/ 1031607 w 1062218"/>
              <a:gd name="connsiteY7" fmla="*/ 956209 h 1272934"/>
              <a:gd name="connsiteX8" fmla="*/ 1033836 w 1062218"/>
              <a:gd name="connsiteY8" fmla="*/ 966313 h 1272934"/>
              <a:gd name="connsiteX9" fmla="*/ 1053944 w 1062218"/>
              <a:gd name="connsiteY9" fmla="*/ 1109114 h 1272934"/>
              <a:gd name="connsiteX10" fmla="*/ 1062218 w 1062218"/>
              <a:gd name="connsiteY10" fmla="*/ 1272934 h 1272934"/>
              <a:gd name="connsiteX11" fmla="*/ 308039 w 1062218"/>
              <a:gd name="connsiteY11" fmla="*/ 1272934 h 1272934"/>
              <a:gd name="connsiteX12" fmla="*/ 303660 w 1062218"/>
              <a:gd name="connsiteY12" fmla="*/ 1186224 h 1272934"/>
              <a:gd name="connsiteX13" fmla="*/ 103346 w 1062218"/>
              <a:gd name="connsiteY13" fmla="*/ 655633 h 1272934"/>
              <a:gd name="connsiteX14" fmla="*/ 0 w 1062218"/>
              <a:gd name="connsiteY14" fmla="*/ 534036 h 1272934"/>
              <a:gd name="connsiteX15" fmla="*/ 534034 w 1062218"/>
              <a:gd name="connsiteY15" fmla="*/ 0 h 127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62218" h="1272934">
                <a:moveTo>
                  <a:pt x="534034" y="0"/>
                </a:moveTo>
                <a:lnTo>
                  <a:pt x="620622" y="93608"/>
                </a:lnTo>
                <a:cubicBezTo>
                  <a:pt x="650326" y="128552"/>
                  <a:pt x="678764" y="164608"/>
                  <a:pt x="705863" y="201702"/>
                </a:cubicBezTo>
                <a:lnTo>
                  <a:pt x="725983" y="231493"/>
                </a:lnTo>
                <a:lnTo>
                  <a:pt x="677176" y="271762"/>
                </a:lnTo>
                <a:cubicBezTo>
                  <a:pt x="603893" y="345046"/>
                  <a:pt x="558566" y="446286"/>
                  <a:pt x="558566" y="558112"/>
                </a:cubicBezTo>
                <a:cubicBezTo>
                  <a:pt x="558566" y="781765"/>
                  <a:pt x="739873" y="963072"/>
                  <a:pt x="963526" y="963072"/>
                </a:cubicBezTo>
                <a:lnTo>
                  <a:pt x="1031607" y="956209"/>
                </a:lnTo>
                <a:lnTo>
                  <a:pt x="1033836" y="966313"/>
                </a:lnTo>
                <a:cubicBezTo>
                  <a:pt x="1042326" y="1013324"/>
                  <a:pt x="1049053" y="1060948"/>
                  <a:pt x="1053944" y="1109114"/>
                </a:cubicBezTo>
                <a:lnTo>
                  <a:pt x="1062218" y="1272934"/>
                </a:lnTo>
                <a:lnTo>
                  <a:pt x="308039" y="1272934"/>
                </a:lnTo>
                <a:lnTo>
                  <a:pt x="303660" y="1186224"/>
                </a:lnTo>
                <a:cubicBezTo>
                  <a:pt x="283696" y="989639"/>
                  <a:pt x="212383" y="808235"/>
                  <a:pt x="103346" y="655633"/>
                </a:cubicBezTo>
                <a:lnTo>
                  <a:pt x="0" y="534036"/>
                </a:lnTo>
                <a:lnTo>
                  <a:pt x="534034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30000"/>
                  <a:lumOff val="70000"/>
                </a:schemeClr>
              </a:gs>
              <a:gs pos="85000">
                <a:schemeClr val="accent4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2" name="椭圆 60"/>
          <p:cNvSpPr/>
          <p:nvPr>
            <p:custDataLst>
              <p:tags r:id="rId9"/>
            </p:custDataLst>
          </p:nvPr>
        </p:nvSpPr>
        <p:spPr>
          <a:xfrm>
            <a:off x="7862455" y="4409735"/>
            <a:ext cx="844720" cy="844720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方案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10"/>
            </p:custDataLst>
          </p:nvPr>
        </p:nvSpPr>
        <p:spPr>
          <a:xfrm>
            <a:off x="2640106" y="2384119"/>
            <a:ext cx="2721807" cy="760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解决方案：选择合适的模具材料，提高模具寿命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86" name="标题"/>
          <p:cNvSpPr txBox="1"/>
          <p:nvPr>
            <p:custDataLst>
              <p:tags r:id="rId11"/>
            </p:custDataLst>
          </p:nvPr>
        </p:nvSpPr>
        <p:spPr>
          <a:xfrm>
            <a:off x="2652330" y="1739272"/>
            <a:ext cx="2721807" cy="6020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zh-CN" altLang="en-US" sz="1000" b="1" spc="300">
                <a:solidFill>
                  <a:schemeClr val="accent2"/>
                </a:solidFill>
                <a:latin typeface="+mj-ea"/>
                <a:ea typeface="+mj-ea"/>
                <a:sym typeface="+mn-ea"/>
              </a:rPr>
              <a:t>问题：冲模设计过程中，模具材料选择不当，导致模具寿命短 解决方案：选择合适的模具材料，提高模具寿命</a:t>
            </a:r>
            <a:endParaRPr lang="zh-CN" altLang="en-US" sz="1000" b="1" spc="300">
              <a:solidFill>
                <a:schemeClr val="accent2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12"/>
            </p:custDataLst>
          </p:nvPr>
        </p:nvSpPr>
        <p:spPr>
          <a:xfrm>
            <a:off x="838200" y="4134071"/>
            <a:ext cx="2721807" cy="760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解决方案：优化模具结构，提高生产效率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0" name="标题"/>
          <p:cNvSpPr txBox="1"/>
          <p:nvPr>
            <p:custDataLst>
              <p:tags r:id="rId13"/>
            </p:custDataLst>
          </p:nvPr>
        </p:nvSpPr>
        <p:spPr>
          <a:xfrm>
            <a:off x="848591" y="3498391"/>
            <a:ext cx="2721807" cy="6020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问题：冲模设计过程中，模具结构不合理，导致生产效率低下 解决方案：优化模具结构，提高生产效率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14"/>
            </p:custDataLst>
          </p:nvPr>
        </p:nvSpPr>
        <p:spPr>
          <a:xfrm>
            <a:off x="6779966" y="2390843"/>
            <a:ext cx="2721807" cy="760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解决方案：提高模具加工精度，保证产品精度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4" name="标题"/>
          <p:cNvSpPr txBox="1"/>
          <p:nvPr>
            <p:custDataLst>
              <p:tags r:id="rId15"/>
            </p:custDataLst>
          </p:nvPr>
        </p:nvSpPr>
        <p:spPr>
          <a:xfrm>
            <a:off x="6779966" y="1745995"/>
            <a:ext cx="2721807" cy="6020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3"/>
                </a:solidFill>
                <a:latin typeface="+mj-ea"/>
                <a:ea typeface="+mj-ea"/>
                <a:sym typeface="+mn-ea"/>
              </a:rPr>
              <a:t>问题：冲模设计过程中，模具加工精度不足，导致产品精度低 解决方案：提高模具加工精度，保证产品精度</a:t>
            </a:r>
            <a:endParaRPr lang="zh-CN" altLang="en-US" sz="1000" b="1" spc="300">
              <a:solidFill>
                <a:schemeClr val="accent3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6"/>
            </p:custDataLst>
          </p:nvPr>
        </p:nvSpPr>
        <p:spPr>
          <a:xfrm>
            <a:off x="8623436" y="4134071"/>
            <a:ext cx="2721807" cy="760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解决方案：加强模具维护保养，保证模具正常使用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8" name="标题"/>
          <p:cNvSpPr txBox="1"/>
          <p:nvPr>
            <p:custDataLst>
              <p:tags r:id="rId17"/>
            </p:custDataLst>
          </p:nvPr>
        </p:nvSpPr>
        <p:spPr>
          <a:xfrm>
            <a:off x="8632604" y="3498391"/>
            <a:ext cx="2721807" cy="6020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4"/>
                </a:solidFill>
                <a:latin typeface="+mj-ea"/>
                <a:ea typeface="+mj-ea"/>
                <a:sym typeface="+mn-ea"/>
              </a:rPr>
              <a:t>问题：冲模设计过程中，模具维护保养不当，导致模具损坏 解决方案：加强模具维护保养，保证模具正常使用</a:t>
            </a:r>
            <a:endParaRPr lang="zh-CN" altLang="en-US" sz="1000" b="1" spc="300">
              <a:solidFill>
                <a:schemeClr val="accent4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取得的成果和业绩</a:t>
            </a:r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设计完成数量：2023年共完成冲模设计项目100个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设计质量：所有设计项目均通过客户验收，无质量问题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设计效率：平均每个项目设计周期为10天，比去年缩短2天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客户满意度：客户满意度调查结果显示，95%的客户对冲模设计服务表示满意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0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冲模设计技术回顾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冲模设计技术发展历程</a:t>
            </a:r>
            <a:endParaRPr lang="zh-CN" altLang="en-US"/>
          </a:p>
        </p:txBody>
      </p:sp>
      <p:sp>
        <p:nvSpPr>
          <p:cNvPr id="10493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冲模设计技术的起源：从手工制作到机械化生产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冲模设计技术的发展：从二维设计到三维设计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冲模设计技术的应用：从单一产品到多产品、多行业应用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冲模设计技术的未来：智能化、自动化、数字化发展趋势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2023年冲模设计技术热点</a:t>
            </a:r>
            <a:endParaRPr lang="zh-CN" altLang="en-US"/>
          </a:p>
        </p:txBody>
      </p:sp>
      <p:sp>
        <p:nvSpPr>
          <p:cNvPr id="10494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3D打印技术：实现快速原型制作和复杂结构设计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数字化设计：提高设计效率和准确性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智能模具设计：实现模具的自动化、智能化生产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绿色环保设计：降低能耗和污染，提高环保性能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冲模设计技术趋势分析</a:t>
            </a:r>
            <a:endParaRPr lang="zh-CN" altLang="en-US"/>
          </a:p>
        </p:txBody>
      </p:sp>
      <p:sp>
        <p:nvSpPr>
          <p:cNvPr id="10495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数字化设计：利用计算机辅助设计（CAD）、计算机辅助工程（CAE）等技术，提高设计效率和质量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智能化设计：利用人工智能（AI）、机器学习（ML）等技术，实现自动设计、优化设计等功能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绿色设计：考虑环保、节能、减排等因素，设计出环保、节能、减排的冲模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轻量化设计：通过优化材料、结构、工艺等，降低冲模重量，提高生产效率和降低成本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集成化设计：将冲模设计与其他相关工艺、设备、系统等集成，提高生产效率和降低成本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定制化设计：根据客户需求，设计出满足客户个性化需求的冲模。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冲模设计市场分析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https://d.book118.com/856134041001010031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6,&quot;pos&quot;:0.8500000238418579,&quot;transparency&quot;:0},{&quot;brightness&quot;:0.699999988079071,&quot;colorType&quot;:1,&quot;foreColorIndex&quot;:6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9_1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5,&quot;pos&quot;:0.8500000238418579,&quot;transparency&quot;:0},{&quot;brightness&quot;:0.699999988079071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9_1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.4399999976158142,&quot;transparency&quot;:0},{&quot;brightness&quot;:0.6000000238418579,&quot;colorType&quot;:1,&quot;foreColorIndex&quot;:6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6,&quot;pos&quot;:0,&quot;transparency&quot;:0},{&quot;brightness&quot;:0,&quot;colorType&quot;:2,&quot;pos&quot;:1,&quot;rgb&quot;:&quot;#ffffff&quot;,&quot;transparency&quot;:0},{&quot;brightness&quot;:0.800000011920929,&quot;colorType&quot;:1,&quot;foreColorIndex&quot;:6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9_1*l_h_i*1_2_2"/>
  <p:tag name="KSO_WM_UNIT_INDEX" val="1_2_2"/>
  <p:tag name="KSO_WM_UNIT_LAYERLEVEL" val="1_1_1"/>
  <p:tag name="KSO_WM_UNIT_PRESET_TEXT" val="洞察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550000011920929,&quot;colorType&quot;:1,&quot;foreColorIndex&quot;:5,&quot;pos&quot;:0,&quot;transparency&quot;:0},{&quot;brightness&quot;:0,&quot;colorType&quot;:2,&quot;pos&quot;:1,&quot;rgb&quot;:&quot;#ffffff&quot;,&quot;transparency&quot;:0},{&quot;brightness&quot;:0.699999988079071,&quot;colorType&quot;:1,&quot;foreColorIndex&quot;:5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9_1*l_h_i*1_1_2"/>
  <p:tag name="KSO_WM_UNIT_INDEX" val="1_1_2"/>
  <p:tag name="KSO_WM_UNIT_LAYERLEVEL" val="1_1_1"/>
  <p:tag name="KSO_WM_UNIT_PRESET_TEXT" val="目标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7,&quot;pos&quot;:0.8500000238418579,&quot;transparency&quot;:0},{&quot;brightness&quot;:0.699999988079071,&quot;colorType&quot;:1,&quot;foreColorIndex&quot;:7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9_1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7,&quot;pos&quot;:0.5,&quot;transparency&quot;:0},{&quot;brightness&quot;:0.6000000238418579,&quot;colorType&quot;:1,&quot;foreColorIndex&quot;:7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7,&quot;pos&quot;:0,&quot;transparency&quot;:0},{&quot;brightness&quot;:0,&quot;colorType&quot;:2,&quot;pos&quot;:1,&quot;rgb&quot;:&quot;#ffffff&quot;,&quot;transparency&quot;:0},{&quot;brightness&quot;:0.800000011920929,&quot;colorType&quot;:1,&quot;foreColorIndex&quot;:7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9_1*l_h_i*1_3_2"/>
  <p:tag name="KSO_WM_UNIT_INDEX" val="1_3_2"/>
  <p:tag name="KSO_WM_UNIT_LAYERLEVEL" val="1_1_1"/>
  <p:tag name="KSO_WM_UNIT_PRESET_TEXT" val="障碍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8,&quot;pos&quot;:0.8500000238418579,&quot;transparency&quot;:0},{&quot;brightness&quot;:0.699999988079071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9_1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9_1*l_h_i*1_4_2"/>
  <p:tag name="KSO_WM_UNIT_INDEX" val="1_4_2"/>
  <p:tag name="KSO_WM_UNIT_LAYERLEVEL" val="1_1_1"/>
  <p:tag name="KSO_WM_UNIT_PRESET_TEXT" val="方案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Issue"/>
  <p:tag name="KSO_WM_UNIT_TEXT_FILL_FORE_SCHEMECOLOR_INDEX" val="6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Objective "/>
  <p:tag name="KSO_WM_UNIT_TEXT_FILL_FORE_SCHEMECOLOR_INDEX" val="5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Insight "/>
  <p:tag name="KSO_WM_UNIT_TEXT_FILL_FORE_SCHEMECOLOR_INDEX" val="7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Challenge "/>
  <p:tag name="KSO_WM_UNIT_TEXT_FILL_FORE_SCHEMECOLOR_INDEX" val="8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2023年冲模设计年终总结及下一年计划</vt:lpstr>
      <vt:lpstr>目录</vt:lpstr>
      <vt:lpstr>目录</vt:lpstr>
      <vt:lpstr>2023年冲模设计工作总结</vt:lpstr>
      <vt:lpstr>完成项目和任务</vt:lpstr>
      <vt:lpstr>遇到的问题和解决方案</vt:lpstr>
      <vt:lpstr>取得的成果和业绩</vt:lpstr>
      <vt:lpstr>冲模设计技术回顾</vt:lpstr>
      <vt:lpstr>冲模设计技术发展历程</vt:lpstr>
      <vt:lpstr>2023年冲模设计技术热点</vt:lpstr>
      <vt:lpstr>冲模设计技术趋势分析</vt:lpstr>
      <vt:lpstr>冲模设计市场分析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2024-08-29T08:59:40.912</cp:lastPrinted>
  <dcterms:created xsi:type="dcterms:W3CDTF">2024-08-29T00:59:40Z</dcterms:created>
  <dcterms:modified xsi:type="dcterms:W3CDTF">2024-08-29T00:59:43Z</dcterms:modified>
</cp:coreProperties>
</file>