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HKSLVS+MS-UIGothic"/>
      <p:regular r:id="rId18"/>
    </p:embeddedFont>
    <p:embeddedFont>
      <p:font typeface="WGCEUG+NRCBPQ+ArialMT"/>
      <p:regular r:id="rId19"/>
    </p:embeddedFont>
    <p:embeddedFont>
      <p:font typeface="LNWUDG+TLBLKP+MicrosoftYaHei-Bold"/>
      <p:regular r:id="rId20"/>
    </p:embeddedFont>
    <p:embeddedFont>
      <p:font typeface="UIGLHR+RNURRP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E63F3-8E73-4460-9FC8-1D0D0A78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58FEF-648B-4EAD-85A9-AA5D32D03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32D08-5869-42AD-A489-CBA1225F4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6DBCE-51DE-4000-AD4D-CCD58BA9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3A8DF-0A9A-46C4-892F-FC81E7671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6A4BF-4ABD-4235-B4EC-50B739C9C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29225-C7F0-40CF-8055-3F7556BBA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06C0C-197D-4B86-B519-18F49655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41944-4A98-4AEE-BA3C-D9BA1B0E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53D41-3FDF-4AC1-8831-89A0CDCAF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FF934-9CD7-4384-ACC1-4D5301E98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4203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06575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HKSLVS+MS-UIGothic"/>
                <a:cs typeface="HKSLVS+MS-UIGothic"/>
              </a:rPr>
              <a:t>散文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诗</a:t>
            </a:r>
            <a:r>
              <a:rPr sz="5150" spc="25">
                <a:solidFill>
                  <a:srgbClr val="A246FF"/>
                </a:solidFill>
                <a:latin typeface="HKSLVS+MS-UIGothic"/>
                <a:cs typeface="HKSLVS+MS-UIGothic"/>
              </a:rPr>
              <a:t>两首荷叶通用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 spc="20">
                <a:solidFill>
                  <a:srgbClr val="A246FF"/>
                </a:solidFill>
                <a:latin typeface="HKSLVS+MS-UIGothic"/>
                <a:cs typeface="HKSLVS+MS-UIGothic"/>
              </a:rPr>
              <a:t>件人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HKSLVS+MS-UIGothic"/>
                <a:cs typeface="HKSLVS+MS-UIGothic"/>
              </a:rPr>
              <a:t>教新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课标</a:t>
            </a:r>
            <a:r>
              <a:rPr sz="5150" spc="25">
                <a:solidFill>
                  <a:srgbClr val="A246FF"/>
                </a:solidFill>
                <a:latin typeface="HKSLVS+MS-UIGothic"/>
                <a:cs typeface="HKSLVS+MS-UIGothic"/>
              </a:rPr>
              <a:t>七年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级</a:t>
            </a:r>
            <a:r>
              <a:rPr sz="5150">
                <a:solidFill>
                  <a:srgbClr val="A246FF"/>
                </a:solidFill>
                <a:latin typeface="HKSLVS+MS-UIGothic"/>
                <a:cs typeface="HKSLVS+MS-UIGothic"/>
              </a:rPr>
              <a:t>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GCEUG+NRCBPQ+ArialMT"/>
                <a:cs typeface="WGCEUG+NRCBP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AF79DE"/>
                </a:solidFill>
                <a:latin typeface="HKSLVS+MS-UIGothic"/>
                <a:cs typeface="HKSLVS+MS-UIGothic"/>
              </a:rPr>
              <a:t>程介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185902" cy="2430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GCEUG+NRCBPQ+ArialMT"/>
                <a:cs typeface="WGCEUG+NRCBP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HKSLVS+MS-UIGothic"/>
                <a:cs typeface="HKSLVS+MS-UIGothic"/>
              </a:rPr>
              <a:t>散文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AF79DE"/>
                </a:solidFill>
                <a:latin typeface="HKSLVS+MS-UIGothic"/>
                <a:cs typeface="HKSLVS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GCEUG+NRCBPQ+ArialMT"/>
                <a:cs typeface="WGCEUG+NRCBP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HKSLVS+MS-UIGothic"/>
                <a:cs typeface="HKSLVS+MS-UIGothic"/>
              </a:rPr>
              <a:t>《荷叶》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赏</a:t>
            </a:r>
            <a:r>
              <a:rPr sz="2400">
                <a:solidFill>
                  <a:srgbClr val="AF79DE"/>
                </a:solidFill>
                <a:latin typeface="HKSLVS+MS-UIGothic"/>
                <a:cs typeface="HKSLVS+MS-UIGothic"/>
              </a:rPr>
              <a:t>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GCEUG+NRCBPQ+ArialMT"/>
                <a:cs typeface="WGCEUG+NRCBP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HKSLVS+MS-UIGothic"/>
                <a:cs typeface="HKSLVS+MS-UIGothic"/>
              </a:rPr>
              <a:t>《荷叶》教案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GCEUG+NRCBPQ+ArialMT"/>
                <a:cs typeface="WGCEUG+NRCBP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HKSLVS+MS-UIGothic"/>
                <a:cs typeface="HKSLVS+MS-UIGothic"/>
              </a:rPr>
              <a:t>拓展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阅读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LNWUDG+TLBLKP+MicrosoftYaHei-Bold"/>
                <a:cs typeface="LNWUDG+TLBLK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81550" y="3665374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 spc="25">
                <a:solidFill>
                  <a:srgbClr val="A246FF"/>
                </a:solidFill>
                <a:latin typeface="HKSLVS+MS-UIGothic"/>
                <a:cs typeface="HKSLVS+MS-UIGothic"/>
              </a:rPr>
              <a:t>程介</a:t>
            </a:r>
            <a:r>
              <a:rPr sz="5150">
                <a:solidFill>
                  <a:srgbClr val="A246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是一种独特的文学形式，融合了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歌的意境和散文的叙事特点。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3879" y="3358252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在中国文学史上，散文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有着悠久的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史和深厚的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66441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课标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提出了</a:t>
            </a:r>
            <a:r>
              <a:rPr sz="1500">
                <a:solidFill>
                  <a:srgbClr val="FFFFFF"/>
                </a:solidFill>
                <a:latin typeface="UIGLHR+RNURRP+MicrosoftYaHei"/>
                <a:cs typeface="UIGLHR+RNURRP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赏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文学作品，有自己的情感体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，初步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悟作品的内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涵，从中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自然、社会、人生的有益启示</a:t>
            </a:r>
            <a:r>
              <a:rPr sz="1500">
                <a:solidFill>
                  <a:srgbClr val="FFFFFF"/>
                </a:solidFill>
                <a:latin typeface="UIGLHR+RNURRP+MicrosoftYaHei"/>
                <a:cs typeface="UIGLHR+RNURRP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，本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程以此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，旨在引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学生欣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赏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，培养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美情趣和文学素养。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程目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了解散文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的基本特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鉴赏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6275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学生感受文学的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美，培养学生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自然、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社会、人生的关注和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思考。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具体作品的分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鉴赏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，培养学生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美情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339566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第一部分：散文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的基本概念和特点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和特点。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具体作品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例，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学生了解散文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的独特魅力。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5751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第二部分：中国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代散文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程及代表作品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中国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代散文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程，</a:t>
            </a:r>
          </a:p>
          <a:p>
            <a:pPr marL="285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包括代表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人和代表作品。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分析具体作品，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学生了解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期散文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的特点和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格。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3843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第三部分：外国散文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外国散文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的代表作品和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比分析中外散文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作品，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学生了解不同文化背景下的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诗风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格和内涵。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特点。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295751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第四部分：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践与作品展示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行散文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诗创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践，可以是个人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作或小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合作。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作品展示和交流，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学生互相学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、共同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KSLVS+MS-UIGothic"/>
                <a:cs typeface="HKSLVS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LNWUDG+TLBLKP+MicrosoftYaHei-Bold"/>
                <a:cs typeface="LNWUDG+TLBLK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53254" y="3665374"/>
            <a:ext cx="426375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HKSLVS+MS-UIGothic"/>
                <a:cs typeface="HKSLVS+MS-UIGothic"/>
              </a:rPr>
              <a:t>散文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诗</a:t>
            </a:r>
            <a:r>
              <a:rPr sz="5150" spc="20">
                <a:solidFill>
                  <a:srgbClr val="A246FF"/>
                </a:solidFill>
                <a:latin typeface="HKSLVS+MS-UIGothic"/>
                <a:cs typeface="HKSLV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散文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NWUDG+TLBLKP+MicrosoftYaHei-Bold"/>
                <a:cs typeface="LNWUDG+TLBLK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散文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是一种独立的文学体裁，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合了散文的叙述性和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歌的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抒情性，以散文的形式表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现诗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的意境和情感。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NWUDG+TLBLKP+MicrosoftYaHei-Bold"/>
                <a:cs typeface="LNWUDG+TLBLKP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散文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不同于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歌形式，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它不受格律、韵律等限制，更加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自由、灵活，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内心感受和真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HKSLVS+MS-UIGothic"/>
                <a:cs typeface="HKSLVS+MS-UIGothic"/>
              </a:rPr>
              <a:t>情感的表达。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散文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NWUDG+TLBLKP+MicrosoftYaHei-Bold"/>
                <a:cs typeface="LNWUDG+TLBLK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NWUDG+TLBLKP+MicrosoftYaHei-Bold"/>
                <a:cs typeface="LNWUDG+TLBLK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NWUDG+TLBLKP+MicrosoftYaHei-Bold"/>
                <a:cs typeface="LNWUDG+TLBLK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HKSLVS+MS-UIGothic"/>
                <a:cs typeface="HKSLVS+MS-UIGothic"/>
              </a:rPr>
              <a:t>主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题</a:t>
            </a:r>
            <a:r>
              <a:rPr sz="2000" spc="25">
                <a:solidFill>
                  <a:srgbClr val="AF79DE"/>
                </a:solidFill>
                <a:latin typeface="HKSLVS+MS-UIGothic"/>
                <a:cs typeface="HKSLVS+MS-UIGothic"/>
              </a:rPr>
              <a:t>内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AF79DE"/>
                </a:solidFill>
                <a:latin typeface="HKSLVS+MS-UIGothic"/>
                <a:cs typeface="HKSLVS+MS-UIGothic"/>
              </a:rPr>
              <a:t>言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AF79DE"/>
                </a:solidFill>
                <a:latin typeface="HKSLVS+MS-UIGothic"/>
                <a:cs typeface="HKSLVS+MS-UIGothic"/>
              </a:rPr>
              <a:t>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HKSLVS+MS-UIGothic"/>
                <a:cs typeface="HKSLVS+MS-UIGothic"/>
              </a:rPr>
              <a:t>意境深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散文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往往内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敛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含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蓄，不直接表露，需要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者深入品味和理解。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散文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美，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既具有散文的平易近人，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又有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意和韵味。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散文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注重表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人的内心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世界和情感，通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过细腻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造出深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KSLVS+MS-UIGothic"/>
                <a:cs typeface="HKSLVS+MS-UIGothic"/>
              </a:rPr>
              <a:t>的意境。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散文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诗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史与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HKSLVS+MS-UIGothic"/>
                <a:cs typeface="HKSLVS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HKSLVS+MS-UIGothic"/>
                <a:cs typeface="HKSLVS+MS-UIGothic"/>
              </a:rPr>
              <a:t>起源与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FFFF"/>
                </a:solidFill>
                <a:latin typeface="HKSLVS+MS-UIGothic"/>
                <a:cs typeface="HKSLVS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散文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起源于</a:t>
            </a:r>
            <a:r>
              <a:rPr sz="1350">
                <a:solidFill>
                  <a:srgbClr val="FFFFFF"/>
                </a:solidFill>
                <a:latin typeface="UIGLHR+RNURRP+MicrosoftYaHei"/>
                <a:cs typeface="UIGLHR+RNURRP+MicrosoftYaHei"/>
              </a:rPr>
              <a:t>19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的法国，后来逐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渐发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展成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一种独立的文学形式。在中国，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散文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作始于</a:t>
            </a:r>
            <a:r>
              <a:rPr sz="1350">
                <a:solidFill>
                  <a:srgbClr val="FFFFFF"/>
                </a:solidFill>
                <a:latin typeface="UIGLHR+RNURRP+MicrosoftYaHei"/>
                <a:cs typeface="UIGLHR+RNURRP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五四</a:t>
            </a:r>
            <a:r>
              <a:rPr sz="1350">
                <a:solidFill>
                  <a:srgbClr val="FFFFFF"/>
                </a:solidFill>
                <a:latin typeface="UIGLHR+RNURRP+MicrosoftYaHei"/>
                <a:cs typeface="UIGLHR+RNURRP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新文化运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动时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期，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多年的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展，逐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中国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代文学的重要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成部分。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HKSLVS+MS-UIGothic"/>
                <a:cs typeface="HKSLVS+MS-UIGothic"/>
              </a:rPr>
              <a:t>代表人物与作品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法国的波德莱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是散文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的代表人物之一，他的《巴黎的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忧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郁》、《人造天堂》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等作品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后世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生了深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影响。中国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代散文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的代表人物包括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鲁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迅、郭沫若、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茅盾等，他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的作品在表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形式和内容上都具有一定的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HKSLVS+MS-UIGothic"/>
                <a:cs typeface="HKSLVS+MS-UIGothic"/>
              </a:rPr>
              <a:t>新和突破。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https://d.book118.com/856142033132010054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HKSLVS+MS-UIGothic</vt:lpstr>
      <vt:lpstr>SimSun</vt:lpstr>
      <vt:lpstr>WGCEUG+NRCBPQ+ArialMT</vt:lpstr>
      <vt:lpstr>Times New Roman</vt:lpstr>
      <vt:lpstr>LNWUDG+TLBLKP+MicrosoftYaHei-Bold</vt:lpstr>
      <vt:lpstr>UIGLHR+RNURRP+MicrosoftYaHei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2024-09-21T16:36:31.261</cp:lastPrinted>
  <dcterms:created xsi:type="dcterms:W3CDTF">2024-09-21T08:36:31Z</dcterms:created>
  <dcterms:modified xsi:type="dcterms:W3CDTF">2024-09-21T08:36:32Z</dcterms:modified>
</cp:coreProperties>
</file>