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C53DB3-15B3-4FFB-BA85-78E413342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0B1088-718A-40DE-B822-B37487B0A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B3551F-F7EC-4AFF-9CAA-E5EEA4ABB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A2B160-B4D1-4433-8F9D-3063A5119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ED0AFD-A8FA-44E8-B69E-4E2CDD240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35C12D-8436-4BC1-A9AC-E5ECC1540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AD0CB3-1E61-41B9-B1A8-657DCF7E6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A022C5-4AC5-458B-9093-BC45FABB7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EF96A2-0A06-42BB-8F82-7BFA719DC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ADBC80-9628-4B1A-A87B-4BBC8275A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68C1C6-3BC5-4B1D-91DF-3A4783ADA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20012015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运用修辞手法与抒发情感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修辞手法概述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常见修辞手法及其运用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抒发情感概述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修辞手法与抒发情感的结合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运用修辞手法与抒发情感的注意事项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实例分析：运用修辞手法与抒发情感的经典作品解读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修辞手法概述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修辞手法是指通过特定的语言表达方式，以增强表达效果、抒发情感、刻画形象等为目的的一种语言艺术。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修辞手法能够丰富语言的表现力，使表达更加生动、形象、具体，增强语言的感染力和说服力，从而更好地传递信息、表达情感。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5869176" y="1718742"/>
            <a:ext cx="203211" cy="3011"/>
          </a:xfrm>
          <a:prstGeom prst="line">
            <a:avLst/>
          </a:prstGeom>
          <a:ln w="1238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5869234" y="2048957"/>
            <a:ext cx="203211" cy="1506"/>
          </a:xfrm>
          <a:prstGeom prst="line">
            <a:avLst/>
          </a:prstGeom>
          <a:ln w="1238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5869176" y="2289940"/>
            <a:ext cx="203211" cy="1505"/>
          </a:xfrm>
          <a:prstGeom prst="line">
            <a:avLst/>
          </a:prstGeom>
          <a:ln w="123825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5869176" y="2606170"/>
            <a:ext cx="203211" cy="1506"/>
          </a:xfrm>
          <a:prstGeom prst="line">
            <a:avLst/>
          </a:prstGeom>
          <a:ln w="123825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5869176" y="2931925"/>
            <a:ext cx="203211" cy="3011"/>
          </a:xfrm>
          <a:prstGeom prst="line">
            <a:avLst/>
          </a:prstGeom>
          <a:ln w="123825">
            <a:solidFill>
              <a:schemeClr val="accent5"/>
            </a:solidFill>
            <a:prstDash val="solid"/>
            <a:headEnd type="none"/>
            <a:tailEnd type="none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76152" y="1125474"/>
            <a:ext cx="137105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76152" y="2178729"/>
            <a:ext cx="1531585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76152" y="3231985"/>
            <a:ext cx="1455586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76152" y="4285240"/>
            <a:ext cx="1531585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76152" y="5338496"/>
            <a:ext cx="137105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3516854" y="1722297"/>
            <a:ext cx="2286044" cy="1214837"/>
            <a:chOff x="3516854" y="1722297"/>
            <a:chExt cx="2286044" cy="1214837"/>
          </a:xfrm>
        </p:grpSpPr>
        <p:cxnSp>
          <p:nvCxnSpPr>
            <p:cNvPr id="13" name="Connector 13"/>
            <p:cNvCxnSpPr/>
            <p:nvPr/>
          </p:nvCxnSpPr>
          <p:spPr>
            <a:xfrm>
              <a:off x="3516854" y="2936005"/>
              <a:ext cx="2286043" cy="1129"/>
            </a:xfrm>
            <a:prstGeom prst="line">
              <a:avLst/>
            </a:prstGeom>
            <a:ln w="123825">
              <a:solidFill>
                <a:schemeClr val="accent5"/>
              </a:solidFill>
              <a:prstDash val="solid"/>
              <a:headEnd type="none"/>
              <a:tailEnd type="none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</p:cxnSp>
        <p:cxnSp>
          <p:nvCxnSpPr>
            <p:cNvPr id="14" name="Connector 14"/>
            <p:cNvCxnSpPr/>
            <p:nvPr/>
          </p:nvCxnSpPr>
          <p:spPr>
            <a:xfrm>
              <a:off x="3516854" y="2609027"/>
              <a:ext cx="2286043" cy="1129"/>
            </a:xfrm>
            <a:prstGeom prst="line">
              <a:avLst/>
            </a:prstGeom>
            <a:ln w="123825">
              <a:solidFill>
                <a:schemeClr val="accent4"/>
              </a:solidFill>
              <a:prstDash val="solid"/>
              <a:headEnd type="none"/>
              <a:tailEnd type="none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</p:cxnSp>
        <p:cxnSp>
          <p:nvCxnSpPr>
            <p:cNvPr id="15" name="Connector 15"/>
            <p:cNvCxnSpPr/>
            <p:nvPr/>
          </p:nvCxnSpPr>
          <p:spPr>
            <a:xfrm>
              <a:off x="3516854" y="2292273"/>
              <a:ext cx="2286043" cy="2257"/>
            </a:xfrm>
            <a:prstGeom prst="line">
              <a:avLst/>
            </a:prstGeom>
            <a:ln w="123825">
              <a:solidFill>
                <a:schemeClr val="accent3"/>
              </a:solidFill>
              <a:prstDash val="solid"/>
              <a:headEnd type="none"/>
              <a:tailEnd type="none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</p:cxnSp>
        <p:cxnSp>
          <p:nvCxnSpPr>
            <p:cNvPr id="16" name="Connector 16"/>
            <p:cNvCxnSpPr/>
            <p:nvPr/>
          </p:nvCxnSpPr>
          <p:spPr>
            <a:xfrm>
              <a:off x="3516854" y="2042290"/>
              <a:ext cx="2286043" cy="1128"/>
            </a:xfrm>
            <a:prstGeom prst="line">
              <a:avLst/>
            </a:prstGeom>
            <a:ln w="1238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17" name="Connector 17"/>
            <p:cNvCxnSpPr/>
            <p:nvPr/>
          </p:nvCxnSpPr>
          <p:spPr>
            <a:xfrm>
              <a:off x="3516854" y="1722297"/>
              <a:ext cx="2286044" cy="1128"/>
            </a:xfrm>
            <a:prstGeom prst="line">
              <a:avLst/>
            </a:prstGeom>
            <a:ln w="1238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sp>
        <p:nvSpPr>
          <p:cNvPr id="18" name="AutoShape 18"/>
          <p:cNvSpPr/>
          <p:nvPr/>
        </p:nvSpPr>
        <p:spPr>
          <a:xfrm>
            <a:off x="539110" y="1502508"/>
            <a:ext cx="4286250" cy="42862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20110" y="1885606"/>
            <a:ext cx="3524250" cy="35242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301110" y="2266606"/>
            <a:ext cx="2762250" cy="276225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682110" y="2647606"/>
            <a:ext cx="2000250" cy="200025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2063110" y="3028606"/>
            <a:ext cx="1238250" cy="1238250"/>
          </a:xfrm>
          <a:prstGeom prst="ellipse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7397997" y="1117118"/>
            <a:ext cx="4231005" cy="1001597"/>
            <a:chOff x="7397997" y="1117118"/>
            <a:chExt cx="4231005" cy="1001597"/>
          </a:xfrm>
        </p:grpSpPr>
        <p:sp>
          <p:nvSpPr>
            <p:cNvPr id="24" name="TextBox 24"/>
            <p:cNvSpPr txBox="1"/>
            <p:nvPr/>
          </p:nvSpPr>
          <p:spPr>
            <a:xfrm>
              <a:off x="7397997" y="1117118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比喻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397997" y="1455775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通过相似的事物来打比方，以便更好地说明另一事物。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7397997" y="2152730"/>
            <a:ext cx="4231005" cy="1004807"/>
            <a:chOff x="7397997" y="2152730"/>
            <a:chExt cx="4231005" cy="1004807"/>
          </a:xfrm>
        </p:grpSpPr>
        <p:sp>
          <p:nvSpPr>
            <p:cNvPr id="27" name="TextBox 27"/>
            <p:cNvSpPr txBox="1"/>
            <p:nvPr/>
          </p:nvSpPr>
          <p:spPr>
            <a:xfrm>
              <a:off x="7397997" y="215273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拟人</a:t>
              </a:r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7397997" y="2494597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把事物人格化，赋予其人类的思想感情、行动和语言能力。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397997" y="3191552"/>
            <a:ext cx="4231005" cy="1001597"/>
            <a:chOff x="7397997" y="3191552"/>
            <a:chExt cx="4231005" cy="1001597"/>
          </a:xfrm>
        </p:grpSpPr>
        <p:sp>
          <p:nvSpPr>
            <p:cNvPr id="30" name="TextBox 30"/>
            <p:cNvSpPr txBox="1"/>
            <p:nvPr/>
          </p:nvSpPr>
          <p:spPr>
            <a:xfrm>
              <a:off x="7397997" y="3191552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夸张</a:t>
              </a:r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7397997" y="3530209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对事物的形象、特征、作用、程度等作扩大或缩小的描述。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397997" y="4227164"/>
            <a:ext cx="4231005" cy="1001598"/>
            <a:chOff x="7397997" y="4227164"/>
            <a:chExt cx="4231005" cy="1001598"/>
          </a:xfrm>
        </p:grpSpPr>
        <p:sp>
          <p:nvSpPr>
            <p:cNvPr id="33" name="TextBox 33"/>
            <p:cNvSpPr txBox="1"/>
            <p:nvPr/>
          </p:nvSpPr>
          <p:spPr>
            <a:xfrm>
              <a:off x="7397997" y="4227164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4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排比</a:t>
              </a:r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7397997" y="4565822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把结构相同或相似、语气一致、意思相关联的句子或成分排列在一起。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397997" y="5262777"/>
            <a:ext cx="4231005" cy="1004806"/>
            <a:chOff x="7397997" y="5262777"/>
            <a:chExt cx="4231005" cy="1004806"/>
          </a:xfrm>
        </p:grpSpPr>
        <p:sp>
          <p:nvSpPr>
            <p:cNvPr id="36" name="TextBox 36"/>
            <p:cNvSpPr txBox="1"/>
            <p:nvPr/>
          </p:nvSpPr>
          <p:spPr>
            <a:xfrm>
              <a:off x="7397997" y="5262777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5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反复</a:t>
              </a:r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7397997" y="5604643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为了强调某个意思、突出某种情感，特意重复使用某些词语、句子或段落。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修辞手法分类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修辞手法是文学创作的重要手段之一，能够丰富文学作品的表现力，刻画出生动的人物形象和深入人心的意境。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修辞手法能够增强文学作品的艺术感染力，使读者更好地理解和感受作品所表达的思想和情感。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在文学批评和鉴赏中，修辞手法也是重要的评价标准之一，能够体现作家的语言功底和创作才华。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修辞手法在文学中的地位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常见修辞手法及其运用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比喻手法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通过明显的比喻词将本体和喻体进行直接比较，如“她的笑容像春天的阳光般温暖”。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不直接点明比喻关系，而是通过隐晦的词语或语境来暗示，如“这座城市是一座巨大的迷宫”。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借用与本体有相似点的其他事物来代替本体，以增强表达效果，如“他是一只披着羊皮的狼”。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明喻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暗喻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借喻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拟人化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拟物化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抽象概念拟人化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拟人手法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将人类的特点或情感赋予非人类的事物，以突出其某种特质，如“她的眼睛像星星一样闪烁”。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将抽象的概念或情感具象化为人类的特点或行为，以便更好地理解和表达，如“时间匆匆流逝，留下了岁月的痕迹”。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将非人类的事物赋予人类的特点或情感，使其更加生动形象，如“风儿轻轻地抚摸着大地”。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扩大夸张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故意将事物的特征、性质、作用等进行夸大描述，以强调其重要性或特殊性，如“他的声音震天响，仿佛能撼动整个地球”。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缩小夸张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故意将事物的特征、性质、作用等进行缩小描述，以突出其微不足道或渺小，如“她的眼睛小得像个针眼”。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超前夸张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将未来可能出现的情况提前描述为已经发生的事实，以强调其紧迫性或必然性，如“他还没有动手，就已经吓得浑身发抖”。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夸张手法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排比手法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通过多个段落之间的排比关系来构建文章的层次和逻辑结构，使文章更加条理清晰、说服力更强。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段落排比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通过结构相似、语气一致的句子排列在一起，以增强语势和节奏感，如“山朗润起来了，水涨起来了，太阳的脸红起来了”。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句子排比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将一组具有相同或相似意义的词语排列在一起，以突出其共同点或强调其重要性，如“他拥有智慧、勇气和毅力”。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词语排比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抒发情感概述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情感的定义与分类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情感是人类内心对外界事物的态度和体验，是心理活动的重要组成部分。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根据情感的性质和强度，可分为积极情感和消极情感；根据持续时间，可分为短暂情感和持久情感。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直接抒发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通过直白的语言表达内心的感受，如“我感到非常快乐”。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间接抒发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借助比喻、象征等修辞手法，委婉地表达情感，如“我的心像一朵盛开的花”。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抒发技巧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运用对比、排比等修辞手法增强情感的表达效果；注意语言的音韵和节奏，使表达更具感染力。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抒发情感的方式与技巧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https://d.book118.com/856200120154010050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2024-09-16T02:34:37.310</cp:lastPrinted>
  <dcterms:created xsi:type="dcterms:W3CDTF">2024-09-15T18:34:37Z</dcterms:created>
  <dcterms:modified xsi:type="dcterms:W3CDTF">2024-09-15T18:34:39Z</dcterms:modified>
</cp:coreProperties>
</file>