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7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324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7034D6-64C6-4923-827D-E302DB862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F62F44-5EBE-4EB7-8BE4-8C223D90A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89E7E1-38F1-42EF-A190-7769AB29C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FCF413-B9C7-4E18-AA21-F370D2753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13BCC7-2442-4101-AFD7-1AEA8C985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B08E7C-3239-4238-9F59-61B1DA490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0A5EFC-5244-41B9-838A-695ED6AEB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56DC0B-C7B7-4C7B-BFEE-C402E62C7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5B9E6E-7CE4-4A7C-90DC-D5EFDA430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607765-6A87-4882-A67B-DC1EAF0DE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DF5732-7BCE-4EBA-BD64-0883F8AD5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965" r:id="rId2"/>
    <p:sldLayoutId id="2147483966" r:id="rId3"/>
    <p:sldLayoutId id="2147483967" r:id="rId4"/>
    <p:sldLayoutId id="2147483968" r:id="rId5"/>
    <p:sldLayoutId id="2147483969" r:id="rId6"/>
    <p:sldLayoutId id="2147483970" r:id="rId7"/>
    <p:sldLayoutId id="2147483971" r:id="rId8"/>
    <p:sldLayoutId id="2147483972" r:id="rId9"/>
    <p:sldLayoutId id="2147483973" r:id="rId10"/>
    <p:sldLayoutId id="2147483974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15" Type="http://schemas.openxmlformats.org/officeDocument/2006/relationships/tags" Target="../tags/tag148.xml" /><Relationship Id="rId16" Type="http://schemas.openxmlformats.org/officeDocument/2006/relationships/tags" Target="../tags/tag149.xml" /><Relationship Id="rId17" Type="http://schemas.openxmlformats.org/officeDocument/2006/relationships/tags" Target="../tags/tag150.xml" /><Relationship Id="rId18" Type="http://schemas.openxmlformats.org/officeDocument/2006/relationships/tags" Target="../tags/tag151.xml" /><Relationship Id="rId19" Type="http://schemas.openxmlformats.org/officeDocument/2006/relationships/tags" Target="../tags/tag152.xml" /><Relationship Id="rId2" Type="http://schemas.openxmlformats.org/officeDocument/2006/relationships/tags" Target="../tags/tag135.xml" /><Relationship Id="rId20" Type="http://schemas.openxmlformats.org/officeDocument/2006/relationships/tags" Target="../tags/tag153.xml" /><Relationship Id="rId21" Type="http://schemas.openxmlformats.org/officeDocument/2006/relationships/tags" Target="../tags/tag154.xml" /><Relationship Id="rId22" Type="http://schemas.openxmlformats.org/officeDocument/2006/relationships/tags" Target="../tags/tag155.xml" /><Relationship Id="rId23" Type="http://schemas.openxmlformats.org/officeDocument/2006/relationships/tags" Target="../tags/tag156.xml" /><Relationship Id="rId24" Type="http://schemas.openxmlformats.org/officeDocument/2006/relationships/tags" Target="../tags/tag157.xml" /><Relationship Id="rId25" Type="http://schemas.openxmlformats.org/officeDocument/2006/relationships/tags" Target="../tags/tag158.xml" /><Relationship Id="rId26" Type="http://schemas.openxmlformats.org/officeDocument/2006/relationships/tags" Target="../tags/tag159.xml" /><Relationship Id="rId27" Type="http://schemas.openxmlformats.org/officeDocument/2006/relationships/tags" Target="../tags/tag160.xml" /><Relationship Id="rId28" Type="http://schemas.openxmlformats.org/officeDocument/2006/relationships/tags" Target="../tags/tag161.xml" /><Relationship Id="rId29" Type="http://schemas.openxmlformats.org/officeDocument/2006/relationships/tags" Target="../tags/tag162.xml" /><Relationship Id="rId3" Type="http://schemas.openxmlformats.org/officeDocument/2006/relationships/tags" Target="../tags/tag136.xml" /><Relationship Id="rId30" Type="http://schemas.openxmlformats.org/officeDocument/2006/relationships/tags" Target="../tags/tag163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tags" Target="../tags/tag189.xml" /><Relationship Id="rId16" Type="http://schemas.openxmlformats.org/officeDocument/2006/relationships/tags" Target="../tags/tag190.xml" /><Relationship Id="rId17" Type="http://schemas.openxmlformats.org/officeDocument/2006/relationships/tags" Target="../tags/tag191.xml" /><Relationship Id="rId18" Type="http://schemas.openxmlformats.org/officeDocument/2006/relationships/tags" Target="../tags/tag192.xml" /><Relationship Id="rId19" Type="http://schemas.openxmlformats.org/officeDocument/2006/relationships/tags" Target="../tags/tag193.xml" /><Relationship Id="rId2" Type="http://schemas.openxmlformats.org/officeDocument/2006/relationships/tags" Target="../tags/tag176.xml" /><Relationship Id="rId20" Type="http://schemas.openxmlformats.org/officeDocument/2006/relationships/tags" Target="../tags/tag194.xml" /><Relationship Id="rId21" Type="http://schemas.openxmlformats.org/officeDocument/2006/relationships/tags" Target="../tags/tag195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16" Type="http://schemas.openxmlformats.org/officeDocument/2006/relationships/tags" Target="../tags/tag210.xml" /><Relationship Id="rId17" Type="http://schemas.openxmlformats.org/officeDocument/2006/relationships/tags" Target="../tags/tag211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14" Type="http://schemas.openxmlformats.org/officeDocument/2006/relationships/tags" Target="../tags/tag227.xml" /><Relationship Id="rId15" Type="http://schemas.openxmlformats.org/officeDocument/2006/relationships/tags" Target="../tags/tag228.xml" /><Relationship Id="rId16" Type="http://schemas.openxmlformats.org/officeDocument/2006/relationships/tags" Target="../tags/tag229.xml" /><Relationship Id="rId17" Type="http://schemas.openxmlformats.org/officeDocument/2006/relationships/tags" Target="../tags/tag230.xml" /><Relationship Id="rId18" Type="http://schemas.openxmlformats.org/officeDocument/2006/relationships/tags" Target="../tags/tag231.xml" /><Relationship Id="rId19" Type="http://schemas.openxmlformats.org/officeDocument/2006/relationships/tags" Target="../tags/tag232.xml" /><Relationship Id="rId2" Type="http://schemas.openxmlformats.org/officeDocument/2006/relationships/tags" Target="../tags/tag215.xml" /><Relationship Id="rId20" Type="http://schemas.openxmlformats.org/officeDocument/2006/relationships/tags" Target="../tags/tag233.xml" /><Relationship Id="rId21" Type="http://schemas.openxmlformats.org/officeDocument/2006/relationships/tags" Target="../tags/tag234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5.xml" /><Relationship Id="rId11" Type="http://schemas.openxmlformats.org/officeDocument/2006/relationships/tags" Target="../tags/tag256.xml" /><Relationship Id="rId12" Type="http://schemas.openxmlformats.org/officeDocument/2006/relationships/tags" Target="../tags/tag257.xml" /><Relationship Id="rId13" Type="http://schemas.openxmlformats.org/officeDocument/2006/relationships/tags" Target="../tags/tag258.xml" /><Relationship Id="rId14" Type="http://schemas.openxmlformats.org/officeDocument/2006/relationships/tags" Target="../tags/tag259.xml" /><Relationship Id="rId15" Type="http://schemas.openxmlformats.org/officeDocument/2006/relationships/tags" Target="../tags/tag260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Relationship Id="rId6" Type="http://schemas.openxmlformats.org/officeDocument/2006/relationships/tags" Target="../tags/tag251.xml" /><Relationship Id="rId7" Type="http://schemas.openxmlformats.org/officeDocument/2006/relationships/tags" Target="../tags/tag252.xml" /><Relationship Id="rId8" Type="http://schemas.openxmlformats.org/officeDocument/2006/relationships/tags" Target="../tags/tag253.xml" /><Relationship Id="rId9" Type="http://schemas.openxmlformats.org/officeDocument/2006/relationships/tags" Target="../tags/tag25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9.xml" /><Relationship Id="rId11" Type="http://schemas.openxmlformats.org/officeDocument/2006/relationships/tags" Target="../tags/tag270.xml" /><Relationship Id="rId12" Type="http://schemas.openxmlformats.org/officeDocument/2006/relationships/tags" Target="../tags/tag271.xml" /><Relationship Id="rId13" Type="http://schemas.openxmlformats.org/officeDocument/2006/relationships/tags" Target="../tags/tag272.xml" /><Relationship Id="rId14" Type="http://schemas.openxmlformats.org/officeDocument/2006/relationships/tags" Target="../tags/tag273.xml" /><Relationship Id="rId15" Type="http://schemas.openxmlformats.org/officeDocument/2006/relationships/tags" Target="../tags/tag274.xml" /><Relationship Id="rId16" Type="http://schemas.openxmlformats.org/officeDocument/2006/relationships/tags" Target="../tags/tag275.xml" /><Relationship Id="rId17" Type="http://schemas.openxmlformats.org/officeDocument/2006/relationships/tags" Target="../tags/tag276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tags" Target="../tags/tag267.xml" /><Relationship Id="rId9" Type="http://schemas.openxmlformats.org/officeDocument/2006/relationships/tags" Target="../tags/tag26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7.xml" /><Relationship Id="rId3" Type="http://schemas.openxmlformats.org/officeDocument/2006/relationships/tags" Target="../tags/tag278.xml" /><Relationship Id="rId4" Type="http://schemas.openxmlformats.org/officeDocument/2006/relationships/tags" Target="../tags/tag27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8.xml" /><Relationship Id="rId11" Type="http://schemas.openxmlformats.org/officeDocument/2006/relationships/tags" Target="../tags/tag289.xml" /><Relationship Id="rId12" Type="http://schemas.openxmlformats.org/officeDocument/2006/relationships/tags" Target="../tags/tag290.xml" /><Relationship Id="rId13" Type="http://schemas.openxmlformats.org/officeDocument/2006/relationships/tags" Target="../tags/tag291.xml" /><Relationship Id="rId2" Type="http://schemas.openxmlformats.org/officeDocument/2006/relationships/tags" Target="../tags/tag280.xml" /><Relationship Id="rId3" Type="http://schemas.openxmlformats.org/officeDocument/2006/relationships/tags" Target="../tags/tag281.xml" /><Relationship Id="rId4" Type="http://schemas.openxmlformats.org/officeDocument/2006/relationships/tags" Target="../tags/tag282.xml" /><Relationship Id="rId5" Type="http://schemas.openxmlformats.org/officeDocument/2006/relationships/tags" Target="../tags/tag283.xml" /><Relationship Id="rId6" Type="http://schemas.openxmlformats.org/officeDocument/2006/relationships/tags" Target="../tags/tag284.xml" /><Relationship Id="rId7" Type="http://schemas.openxmlformats.org/officeDocument/2006/relationships/tags" Target="../tags/tag285.xml" /><Relationship Id="rId8" Type="http://schemas.openxmlformats.org/officeDocument/2006/relationships/tags" Target="../tags/tag286.xml" /><Relationship Id="rId9" Type="http://schemas.openxmlformats.org/officeDocument/2006/relationships/tags" Target="../tags/tag28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0.xml" /><Relationship Id="rId11" Type="http://schemas.openxmlformats.org/officeDocument/2006/relationships/tags" Target="../tags/tag301.xml" /><Relationship Id="rId12" Type="http://schemas.openxmlformats.org/officeDocument/2006/relationships/tags" Target="../tags/tag302.xml" /><Relationship Id="rId13" Type="http://schemas.openxmlformats.org/officeDocument/2006/relationships/tags" Target="../tags/tag303.xml" /><Relationship Id="rId2" Type="http://schemas.openxmlformats.org/officeDocument/2006/relationships/tags" Target="../tags/tag292.xml" /><Relationship Id="rId3" Type="http://schemas.openxmlformats.org/officeDocument/2006/relationships/tags" Target="../tags/tag293.xml" /><Relationship Id="rId4" Type="http://schemas.openxmlformats.org/officeDocument/2006/relationships/tags" Target="../tags/tag294.xml" /><Relationship Id="rId5" Type="http://schemas.openxmlformats.org/officeDocument/2006/relationships/tags" Target="../tags/tag295.xml" /><Relationship Id="rId6" Type="http://schemas.openxmlformats.org/officeDocument/2006/relationships/tags" Target="../tags/tag296.xml" /><Relationship Id="rId7" Type="http://schemas.openxmlformats.org/officeDocument/2006/relationships/tags" Target="../tags/tag297.xml" /><Relationship Id="rId8" Type="http://schemas.openxmlformats.org/officeDocument/2006/relationships/tags" Target="../tags/tag298.xml" /><Relationship Id="rId9" Type="http://schemas.openxmlformats.org/officeDocument/2006/relationships/tags" Target="../tags/tag29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2.xml" /><Relationship Id="rId11" Type="http://schemas.openxmlformats.org/officeDocument/2006/relationships/tags" Target="../tags/tag313.xml" /><Relationship Id="rId12" Type="http://schemas.openxmlformats.org/officeDocument/2006/relationships/tags" Target="../tags/tag314.xml" /><Relationship Id="rId13" Type="http://schemas.openxmlformats.org/officeDocument/2006/relationships/tags" Target="../tags/tag315.xml" /><Relationship Id="rId14" Type="http://schemas.openxmlformats.org/officeDocument/2006/relationships/tags" Target="../tags/tag316.xml" /><Relationship Id="rId15" Type="http://schemas.openxmlformats.org/officeDocument/2006/relationships/tags" Target="../tags/tag317.xml" /><Relationship Id="rId16" Type="http://schemas.openxmlformats.org/officeDocument/2006/relationships/tags" Target="../tags/tag318.xml" /><Relationship Id="rId17" Type="http://schemas.openxmlformats.org/officeDocument/2006/relationships/tags" Target="../tags/tag319.xml" /><Relationship Id="rId18" Type="http://schemas.openxmlformats.org/officeDocument/2006/relationships/tags" Target="../tags/tag320.xml" /><Relationship Id="rId19" Type="http://schemas.openxmlformats.org/officeDocument/2006/relationships/tags" Target="../tags/tag321.xml" /><Relationship Id="rId2" Type="http://schemas.openxmlformats.org/officeDocument/2006/relationships/tags" Target="../tags/tag304.xml" /><Relationship Id="rId20" Type="http://schemas.openxmlformats.org/officeDocument/2006/relationships/tags" Target="../tags/tag322.xml" /><Relationship Id="rId21" Type="http://schemas.openxmlformats.org/officeDocument/2006/relationships/tags" Target="../tags/tag323.xml" /><Relationship Id="rId3" Type="http://schemas.openxmlformats.org/officeDocument/2006/relationships/tags" Target="../tags/tag305.xml" /><Relationship Id="rId4" Type="http://schemas.openxmlformats.org/officeDocument/2006/relationships/tags" Target="../tags/tag306.xml" /><Relationship Id="rId5" Type="http://schemas.openxmlformats.org/officeDocument/2006/relationships/tags" Target="../tags/tag307.xml" /><Relationship Id="rId6" Type="http://schemas.openxmlformats.org/officeDocument/2006/relationships/tags" Target="../tags/tag308.xml" /><Relationship Id="rId7" Type="http://schemas.openxmlformats.org/officeDocument/2006/relationships/tags" Target="../tags/tag309.xml" /><Relationship Id="rId8" Type="http://schemas.openxmlformats.org/officeDocument/2006/relationships/tags" Target="../tags/tag310.xml" /><Relationship Id="rId9" Type="http://schemas.openxmlformats.org/officeDocument/2006/relationships/tags" Target="../tags/tag311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200122101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盆底康复治疗课件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小无名,a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小无名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2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单击此处添加目录标题内容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盆底康复治疗概述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盆底肌肉功能评估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160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0830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5415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盆底康复治疗方法介绍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1070610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843280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1967865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盆底康复治疗的注意事项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4" name="圆角矩形 83"/>
          <p:cNvSpPr/>
          <p:nvPr>
            <p:custDataLst>
              <p:tags r:id="rId18"/>
            </p:custDataLst>
          </p:nvPr>
        </p:nvSpPr>
        <p:spPr>
          <a:xfrm>
            <a:off x="686879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6" name="对角圆角矩形 84"/>
          <p:cNvSpPr/>
          <p:nvPr>
            <p:custDataLst>
              <p:tags r:id="rId19"/>
            </p:custDataLst>
          </p:nvPr>
        </p:nvSpPr>
        <p:spPr>
          <a:xfrm flipH="1">
            <a:off x="664146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8" name="TextBox 8"/>
          <p:cNvSpPr txBox="1"/>
          <p:nvPr>
            <p:custDataLst>
              <p:tags r:id="rId20"/>
            </p:custDataLst>
          </p:nvPr>
        </p:nvSpPr>
        <p:spPr>
          <a:xfrm>
            <a:off x="7766050" y="474853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盆底康复治疗的疗效评估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9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盆底康复治疗概述</a:t>
            </a:r>
            <a:endParaRPr lang="zh-CN" altLang="en-US"/>
          </a:p>
        </p:txBody>
      </p:sp>
      <p:sp>
        <p:nvSpPr>
          <p:cNvPr id="104894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盆底康复治疗的意义</a:t>
            </a:r>
            <a:endParaRPr lang="zh-CN" altLang="en-US"/>
          </a:p>
        </p:txBody>
      </p:sp>
      <p:sp>
        <p:nvSpPr>
          <p:cNvPr id="104898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9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9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9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9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0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0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0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1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提高生活质量：盆底康复治疗有助于改善盆底肌肉功能，缓解尿失禁、便秘等症状，提高患者的生活质量。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改善心理健康：盆底肌肉功能障碍可能导致自卑、抑郁等心理问题。盆底康复治疗可以改善心理健康，增强患者的自信心。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促进康复：对于接受过盆腔手术或分娩后的患者，盆底康复治疗有助于加速康复进程，缩短恢复时间。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预防并发症：盆底肌肉功能障碍可能导致多种并发症，如尿路感染、性功能障碍等。盆底康复治疗可以预防这些并发症的发生。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盆底康复治疗的方法</a:t>
            </a:r>
            <a:endParaRPr lang="zh-CN" altLang="en-US"/>
          </a:p>
        </p:txBody>
      </p:sp>
      <p:sp>
        <p:nvSpPr>
          <p:cNvPr id="1049072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盆底肌肉锻炼：通过特定的锻炼动作来增强盆底肌肉的力量和弹性，改善盆底功能。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078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909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生物反馈治疗：利用生物反馈技术，使患者了解自己的盆底肌肉状态，并通过调整肌肉收缩模式来改善盆底功能。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084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电刺激治疗：通过电刺激来激活盆底肌肉，增强肌肉力量和弹性，改善盆底功能。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090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手术治疗：对于严重的盆底功能障碍，可能需要手术治疗来修复盆底结构。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盆底康复治疗的适应症</a:t>
            </a:r>
            <a:endParaRPr lang="zh-CN" altLang="en-US"/>
          </a:p>
        </p:txBody>
      </p:sp>
      <p:sp>
        <p:nvSpPr>
          <p:cNvPr id="104913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盆底肌肉松弛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尿失禁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性功能障碍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产后盆底肌肉恢复不良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盆底康复治疗的禁忌症</a:t>
            </a:r>
            <a:endParaRPr lang="zh-CN" altLang="en-US"/>
          </a:p>
        </p:txBody>
      </p:sp>
      <p:sp>
        <p:nvSpPr>
          <p:cNvPr id="1049216" name="圆角矩形 5"/>
          <p:cNvSpPr/>
          <p:nvPr>
            <p:custDataLst>
              <p:tags r:id="rId2"/>
            </p:custDataLst>
          </p:nvPr>
        </p:nvSpPr>
        <p:spPr>
          <a:xfrm>
            <a:off x="631891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圆角矩形 3"/>
          <p:cNvSpPr/>
          <p:nvPr>
            <p:custDataLst>
              <p:tags r:id="rId3"/>
            </p:custDataLst>
          </p:nvPr>
        </p:nvSpPr>
        <p:spPr>
          <a:xfrm>
            <a:off x="608400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文本框 5"/>
          <p:cNvSpPr txBox="1"/>
          <p:nvPr>
            <p:custDataLst>
              <p:tags r:id="rId4"/>
            </p:custDataLst>
          </p:nvPr>
        </p:nvSpPr>
        <p:spPr>
          <a:xfrm>
            <a:off x="784903" y="1877360"/>
            <a:ext cx="2199935" cy="308181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绝对禁忌症：严重心肺功能不全、恶性肿瘤等严重疾病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圆角矩形 16"/>
          <p:cNvSpPr/>
          <p:nvPr>
            <p:custDataLst>
              <p:tags r:id="rId5"/>
            </p:custDataLst>
          </p:nvPr>
        </p:nvSpPr>
        <p:spPr>
          <a:xfrm>
            <a:off x="791252" y="5139486"/>
            <a:ext cx="687599" cy="68823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9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24" name="圆角矩形 12"/>
          <p:cNvSpPr/>
          <p:nvPr>
            <p:custDataLst>
              <p:tags r:id="rId6"/>
            </p:custDataLst>
          </p:nvPr>
        </p:nvSpPr>
        <p:spPr>
          <a:xfrm>
            <a:off x="3431174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圆角矩形 13"/>
          <p:cNvSpPr/>
          <p:nvPr>
            <p:custDataLst>
              <p:tags r:id="rId7"/>
            </p:custDataLst>
          </p:nvPr>
        </p:nvSpPr>
        <p:spPr>
          <a:xfrm>
            <a:off x="3401968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圆角矩形 15"/>
          <p:cNvSpPr/>
          <p:nvPr>
            <p:custDataLst>
              <p:tags r:id="rId8"/>
            </p:custDataLst>
          </p:nvPr>
        </p:nvSpPr>
        <p:spPr>
          <a:xfrm>
            <a:off x="3634977" y="5144565"/>
            <a:ext cx="687599" cy="68823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9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30" name="文本框 10"/>
          <p:cNvSpPr txBox="1"/>
          <p:nvPr>
            <p:custDataLst>
              <p:tags r:id="rId9"/>
            </p:custDataLst>
          </p:nvPr>
        </p:nvSpPr>
        <p:spPr>
          <a:xfrm>
            <a:off x="3579741" y="1882440"/>
            <a:ext cx="2198665" cy="308181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相对禁忌症：阴道感染、溃疡、子宫脱垂等妇科疾病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圆角矩形 5"/>
          <p:cNvSpPr/>
          <p:nvPr>
            <p:custDataLst>
              <p:tags r:id="rId10"/>
            </p:custDataLst>
          </p:nvPr>
        </p:nvSpPr>
        <p:spPr>
          <a:xfrm>
            <a:off x="6224742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圆角矩形 3"/>
          <p:cNvSpPr/>
          <p:nvPr>
            <p:custDataLst>
              <p:tags r:id="rId11"/>
            </p:custDataLst>
          </p:nvPr>
        </p:nvSpPr>
        <p:spPr>
          <a:xfrm>
            <a:off x="6201251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文本框 23"/>
          <p:cNvSpPr txBox="1"/>
          <p:nvPr>
            <p:custDataLst>
              <p:tags r:id="rId12"/>
            </p:custDataLst>
          </p:nvPr>
        </p:nvSpPr>
        <p:spPr>
          <a:xfrm>
            <a:off x="6377754" y="1877360"/>
            <a:ext cx="2199935" cy="308181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注意事项：治疗前需进行详细评估，确保患者无禁忌症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圆角矩形 16"/>
          <p:cNvSpPr/>
          <p:nvPr>
            <p:custDataLst>
              <p:tags r:id="rId13"/>
            </p:custDataLst>
          </p:nvPr>
        </p:nvSpPr>
        <p:spPr>
          <a:xfrm>
            <a:off x="6384103" y="5139486"/>
            <a:ext cx="687599" cy="68823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9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40" name="圆角矩形 12"/>
          <p:cNvSpPr/>
          <p:nvPr>
            <p:custDataLst>
              <p:tags r:id="rId14"/>
            </p:custDataLst>
          </p:nvPr>
        </p:nvSpPr>
        <p:spPr>
          <a:xfrm>
            <a:off x="9024025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圆角矩形 13"/>
          <p:cNvSpPr/>
          <p:nvPr>
            <p:custDataLst>
              <p:tags r:id="rId15"/>
            </p:custDataLst>
          </p:nvPr>
        </p:nvSpPr>
        <p:spPr>
          <a:xfrm>
            <a:off x="8994819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圆角矩形 15"/>
          <p:cNvSpPr/>
          <p:nvPr>
            <p:custDataLst>
              <p:tags r:id="rId16"/>
            </p:custDataLst>
          </p:nvPr>
        </p:nvSpPr>
        <p:spPr>
          <a:xfrm>
            <a:off x="9227828" y="5144565"/>
            <a:ext cx="687599" cy="68823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9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46" name="文本框 32"/>
          <p:cNvSpPr txBox="1"/>
          <p:nvPr>
            <p:custDataLst>
              <p:tags r:id="rId17"/>
            </p:custDataLst>
          </p:nvPr>
        </p:nvSpPr>
        <p:spPr>
          <a:xfrm>
            <a:off x="9172592" y="1882440"/>
            <a:ext cx="2198665" cy="308181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治疗过程中需密切观察患者反应，及时处理异常情况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盆底肌肉功能评估</a:t>
            </a:r>
            <a:endParaRPr lang="zh-CN" altLang="en-US"/>
          </a:p>
        </p:txBody>
      </p:sp>
      <p:sp>
        <p:nvSpPr>
          <p:cNvPr id="1049288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盆底肌肉功能评估的方法</a:t>
            </a:r>
            <a:endParaRPr lang="zh-CN" altLang="en-US"/>
          </a:p>
        </p:txBody>
      </p:sp>
      <p:sp>
        <p:nvSpPr>
          <p:cNvPr id="1049334" name="Freeform 27"/>
          <p:cNvSpPr/>
          <p:nvPr>
            <p:custDataLst>
              <p:tags r:id="rId2"/>
            </p:custDataLst>
          </p:nvPr>
        </p:nvSpPr>
        <p:spPr bwMode="auto">
          <a:xfrm>
            <a:off x="69095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矩形: 圆角 32"/>
          <p:cNvSpPr/>
          <p:nvPr>
            <p:custDataLst>
              <p:tags r:id="rId3"/>
            </p:custDataLst>
          </p:nvPr>
        </p:nvSpPr>
        <p:spPr>
          <a:xfrm flipH="1">
            <a:off x="81901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095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40" name="正文"/>
          <p:cNvSpPr txBox="1"/>
          <p:nvPr>
            <p:custDataLst>
              <p:tags r:id="rId5"/>
            </p:custDataLst>
          </p:nvPr>
        </p:nvSpPr>
        <p:spPr>
          <a:xfrm>
            <a:off x="952172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盆底肌肉功能评估的目的：了解盆底肌肉的收缩力和耐力，评估盆底功能障碍的程度。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42" name="标题"/>
          <p:cNvSpPr txBox="1"/>
          <p:nvPr>
            <p:custDataLst>
              <p:tags r:id="rId6"/>
            </p:custDataLst>
          </p:nvPr>
        </p:nvSpPr>
        <p:spPr>
          <a:xfrm>
            <a:off x="75976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44" name="Freeform 27"/>
          <p:cNvSpPr/>
          <p:nvPr>
            <p:custDataLst>
              <p:tags r:id="rId7"/>
            </p:custDataLst>
          </p:nvPr>
        </p:nvSpPr>
        <p:spPr bwMode="auto">
          <a:xfrm>
            <a:off x="351334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矩形: 圆角 38"/>
          <p:cNvSpPr/>
          <p:nvPr>
            <p:custDataLst>
              <p:tags r:id="rId8"/>
            </p:custDataLst>
          </p:nvPr>
        </p:nvSpPr>
        <p:spPr>
          <a:xfrm flipH="1">
            <a:off x="364140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334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50" name="正文"/>
          <p:cNvSpPr txBox="1"/>
          <p:nvPr>
            <p:custDataLst>
              <p:tags r:id="rId10"/>
            </p:custDataLst>
          </p:nvPr>
        </p:nvSpPr>
        <p:spPr>
          <a:xfrm>
            <a:off x="377456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盆底肌肉功能评估的方法：通过盆底肌肉收缩力测试、盆底肌肉耐力测试、盆底肌肉松弛度测试等方法进行评估。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52" name="标题"/>
          <p:cNvSpPr txBox="1"/>
          <p:nvPr>
            <p:custDataLst>
              <p:tags r:id="rId11"/>
            </p:custDataLst>
          </p:nvPr>
        </p:nvSpPr>
        <p:spPr>
          <a:xfrm>
            <a:off x="358215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54" name="Freeform 27"/>
          <p:cNvSpPr/>
          <p:nvPr>
            <p:custDataLst>
              <p:tags r:id="rId12"/>
            </p:custDataLst>
          </p:nvPr>
        </p:nvSpPr>
        <p:spPr bwMode="auto">
          <a:xfrm>
            <a:off x="633573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矩形: 圆角 68"/>
          <p:cNvSpPr/>
          <p:nvPr>
            <p:custDataLst>
              <p:tags r:id="rId13"/>
            </p:custDataLst>
          </p:nvPr>
        </p:nvSpPr>
        <p:spPr>
          <a:xfrm flipH="1">
            <a:off x="646379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573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60" name="正文"/>
          <p:cNvSpPr txBox="1"/>
          <p:nvPr>
            <p:custDataLst>
              <p:tags r:id="rId15"/>
            </p:custDataLst>
          </p:nvPr>
        </p:nvSpPr>
        <p:spPr>
          <a:xfrm>
            <a:off x="659695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盆底肌肉功能评估的注意事项：评估前需排空尿液，保持放松状态，避免紧张和疲劳。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62" name="标题"/>
          <p:cNvSpPr txBox="1"/>
          <p:nvPr>
            <p:custDataLst>
              <p:tags r:id="rId16"/>
            </p:custDataLst>
          </p:nvPr>
        </p:nvSpPr>
        <p:spPr>
          <a:xfrm>
            <a:off x="640454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64" name="Freeform 27"/>
          <p:cNvSpPr/>
          <p:nvPr>
            <p:custDataLst>
              <p:tags r:id="rId17"/>
            </p:custDataLst>
          </p:nvPr>
        </p:nvSpPr>
        <p:spPr bwMode="auto">
          <a:xfrm>
            <a:off x="9158129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矩形: 圆角 74"/>
          <p:cNvSpPr/>
          <p:nvPr>
            <p:custDataLst>
              <p:tags r:id="rId18"/>
            </p:custDataLst>
          </p:nvPr>
        </p:nvSpPr>
        <p:spPr>
          <a:xfrm flipH="1">
            <a:off x="9286825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8129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70" name="正文"/>
          <p:cNvSpPr txBox="1"/>
          <p:nvPr>
            <p:custDataLst>
              <p:tags r:id="rId20"/>
            </p:custDataLst>
          </p:nvPr>
        </p:nvSpPr>
        <p:spPr>
          <a:xfrm>
            <a:off x="941934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盆底肌肉功能评估的意义：为制定个性化的盆底康复治疗方案提供依据，提高盆底肌肉功能和性生活质量。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72" name="标题"/>
          <p:cNvSpPr txBox="1"/>
          <p:nvPr>
            <p:custDataLst>
              <p:tags r:id="rId21"/>
            </p:custDataLst>
          </p:nvPr>
        </p:nvSpPr>
        <p:spPr>
          <a:xfrm>
            <a:off x="9227573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盆底肌肉功能评估的指标</a:t>
            </a:r>
            <a:endParaRPr lang="zh-CN" altLang="en-US"/>
          </a:p>
        </p:txBody>
      </p:sp>
      <p:sp>
        <p:nvSpPr>
          <p:cNvPr id="104941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1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盆底肌肉收缩力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2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盆底肌肉松弛度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2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2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盆底肌肉耐力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3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盆底肌肉协调性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7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盆底肌肉功能评估的流程</a:t>
            </a:r>
            <a:endParaRPr lang="zh-CN" altLang="en-US"/>
          </a:p>
        </p:txBody>
      </p:sp>
      <p:sp>
        <p:nvSpPr>
          <p:cNvPr id="1049478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根据问卷、体格检查和生理检测结果，进行盆底肌肉功能评估，并制定相应的治疗方案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88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进行盆底肌肉的生理检测，如肌电图、压力测试等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进行体格检查，观察盆底肌肉的外观和触感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00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患者填写问卷，了解基本信息和症状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4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盆底肌肉功能评估的结果分析</a:t>
            </a:r>
            <a:endParaRPr lang="zh-CN" altLang="en-US"/>
          </a:p>
        </p:txBody>
      </p:sp>
      <p:sp>
        <p:nvSpPr>
          <p:cNvPr id="104954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评估方法：通过盆底肌肉收缩力、持续时间等指标进行评估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正常：盆底肌肉收缩有力，无松弛或膨出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异常：盆底肌肉松弛、膨出或脱垂，影响日常生活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评估标准：根据国际尿控协会（ICS）的标准进行评估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16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盆底康复治疗方法介绍</a:t>
            </a:r>
            <a:endParaRPr lang="zh-CN" altLang="en-US"/>
          </a:p>
        </p:txBody>
      </p:sp>
      <p:sp>
        <p:nvSpPr>
          <p:cNvPr id="1049618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6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盆底肌肉锻炼</a:t>
            </a:r>
            <a:endParaRPr lang="zh-CN" altLang="en-US"/>
          </a:p>
        </p:txBody>
      </p:sp>
      <p:sp>
        <p:nvSpPr>
          <p:cNvPr id="104966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凯格尔运动：通过收缩和放松盆底肌肉，增强盆底肌肉力量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7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生物反馈：借助仪器监测盆底肌肉活动，通过反馈指导锻炼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7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7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盆底肌肉锻炼器：利用特殊设备进行盆底肌肉锻炼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8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瑜伽和冥想：通过瑜伽姿势和深呼吸练习来放松盆底肌肉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2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生物反馈治疗</a:t>
            </a:r>
            <a:endParaRPr lang="zh-CN" altLang="en-US"/>
          </a:p>
        </p:txBody>
      </p:sp>
      <p:sp>
        <p:nvSpPr>
          <p:cNvPr id="104972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3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定义：利用现代生理科学仪器，将无法察觉的生理活动转化为可见的信号，让患者了解自己身体的生理状态并进行调节。</a:t>
            </a:r>
            <a:endParaRPr lang="zh-CN" altLang="en-US" sz="12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3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原理：通过特定的训练，使患者学会控制自身生理活动，改善生理功能。</a:t>
            </a:r>
            <a:endParaRPr lang="zh-CN" altLang="en-US" sz="12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4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4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方法：利用生物反馈仪等设备，监测盆底肌肉的电活动，将电信号转化为视觉或听觉信号，患者通过感知这些信号来调节盆底肌肉的收缩与放松。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4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效果：提高盆底肌肉的控制能力，改善盆底功能，缓解或消除尿失禁、盆底疼痛等症状。</a:t>
            </a:r>
            <a:endParaRPr lang="zh-CN" altLang="en-US" sz="12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9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电刺激治疗</a:t>
            </a:r>
            <a:endParaRPr lang="zh-CN" altLang="en-US"/>
          </a:p>
        </p:txBody>
      </p:sp>
      <p:sp>
        <p:nvSpPr>
          <p:cNvPr id="1049792" name="Freeform 27"/>
          <p:cNvSpPr/>
          <p:nvPr>
            <p:custDataLst>
              <p:tags r:id="rId2"/>
            </p:custDataLst>
          </p:nvPr>
        </p:nvSpPr>
        <p:spPr bwMode="auto">
          <a:xfrm>
            <a:off x="69095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94" name="矩形: 圆角 32"/>
          <p:cNvSpPr/>
          <p:nvPr>
            <p:custDataLst>
              <p:tags r:id="rId3"/>
            </p:custDataLst>
          </p:nvPr>
        </p:nvSpPr>
        <p:spPr>
          <a:xfrm flipH="1">
            <a:off x="81901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96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095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798" name="正文"/>
          <p:cNvSpPr txBox="1"/>
          <p:nvPr>
            <p:custDataLst>
              <p:tags r:id="rId5"/>
            </p:custDataLst>
          </p:nvPr>
        </p:nvSpPr>
        <p:spPr>
          <a:xfrm>
            <a:off x="952172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定义：通过电刺激盆底肌肉，增强肌肉力量和弹性，改善盆底功能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800" name="标题"/>
          <p:cNvSpPr txBox="1"/>
          <p:nvPr>
            <p:custDataLst>
              <p:tags r:id="rId6"/>
            </p:custDataLst>
          </p:nvPr>
        </p:nvSpPr>
        <p:spPr>
          <a:xfrm>
            <a:off x="75976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802" name="Freeform 27"/>
          <p:cNvSpPr/>
          <p:nvPr>
            <p:custDataLst>
              <p:tags r:id="rId7"/>
            </p:custDataLst>
          </p:nvPr>
        </p:nvSpPr>
        <p:spPr bwMode="auto">
          <a:xfrm>
            <a:off x="351334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04" name="矩形: 圆角 38"/>
          <p:cNvSpPr/>
          <p:nvPr>
            <p:custDataLst>
              <p:tags r:id="rId8"/>
            </p:custDataLst>
          </p:nvPr>
        </p:nvSpPr>
        <p:spPr>
          <a:xfrm flipH="1">
            <a:off x="364140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06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334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808" name="正文"/>
          <p:cNvSpPr txBox="1"/>
          <p:nvPr>
            <p:custDataLst>
              <p:tags r:id="rId10"/>
            </p:custDataLst>
          </p:nvPr>
        </p:nvSpPr>
        <p:spPr>
          <a:xfrm>
            <a:off x="377456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原理：利用低频电流刺激盆底肌肉，引起肌肉收缩，从而改善肌肉力量和弹性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810" name="标题"/>
          <p:cNvSpPr txBox="1"/>
          <p:nvPr>
            <p:custDataLst>
              <p:tags r:id="rId11"/>
            </p:custDataLst>
          </p:nvPr>
        </p:nvSpPr>
        <p:spPr>
          <a:xfrm>
            <a:off x="358215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812" name="Freeform 27"/>
          <p:cNvSpPr/>
          <p:nvPr>
            <p:custDataLst>
              <p:tags r:id="rId12"/>
            </p:custDataLst>
          </p:nvPr>
        </p:nvSpPr>
        <p:spPr bwMode="auto">
          <a:xfrm>
            <a:off x="633573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14" name="矩形: 圆角 68"/>
          <p:cNvSpPr/>
          <p:nvPr>
            <p:custDataLst>
              <p:tags r:id="rId13"/>
            </p:custDataLst>
          </p:nvPr>
        </p:nvSpPr>
        <p:spPr>
          <a:xfrm flipH="1">
            <a:off x="646379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16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573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818" name="正文"/>
          <p:cNvSpPr txBox="1"/>
          <p:nvPr>
            <p:custDataLst>
              <p:tags r:id="rId15"/>
            </p:custDataLst>
          </p:nvPr>
        </p:nvSpPr>
        <p:spPr>
          <a:xfrm>
            <a:off x="659695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适用人群：适用于各种原因引起的盆底肌肉松弛、盆底功能障碍的患者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820" name="标题"/>
          <p:cNvSpPr txBox="1"/>
          <p:nvPr>
            <p:custDataLst>
              <p:tags r:id="rId16"/>
            </p:custDataLst>
          </p:nvPr>
        </p:nvSpPr>
        <p:spPr>
          <a:xfrm>
            <a:off x="640454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822" name="Freeform 27"/>
          <p:cNvSpPr/>
          <p:nvPr>
            <p:custDataLst>
              <p:tags r:id="rId17"/>
            </p:custDataLst>
          </p:nvPr>
        </p:nvSpPr>
        <p:spPr bwMode="auto">
          <a:xfrm>
            <a:off x="9158129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24" name="矩形: 圆角 74"/>
          <p:cNvSpPr/>
          <p:nvPr>
            <p:custDataLst>
              <p:tags r:id="rId18"/>
            </p:custDataLst>
          </p:nvPr>
        </p:nvSpPr>
        <p:spPr>
          <a:xfrm flipH="1">
            <a:off x="9286825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26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8129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828" name="正文"/>
          <p:cNvSpPr txBox="1"/>
          <p:nvPr>
            <p:custDataLst>
              <p:tags r:id="rId20"/>
            </p:custDataLst>
          </p:nvPr>
        </p:nvSpPr>
        <p:spPr>
          <a:xfrm>
            <a:off x="941934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注意事项：治疗过程中应注意电流强度和刺激时间，避免过度刺激导致不适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830" name="标题"/>
          <p:cNvSpPr txBox="1"/>
          <p:nvPr>
            <p:custDataLst>
              <p:tags r:id="rId21"/>
            </p:custDataLst>
          </p:nvPr>
        </p:nvSpPr>
        <p:spPr>
          <a:xfrm>
            <a:off x="9227573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https://d.book118.com/856200122101010054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1"/>
  <p:tag name="KSO_WM_UNIT_INDEX" val="1_6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14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4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79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32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微软雅黑</vt:lpstr>
      <vt:lpstr>Wingdings</vt:lpstr>
      <vt:lpstr>仿宋</vt:lpstr>
      <vt:lpstr>Calibri Light</vt:lpstr>
      <vt:lpstr>宋体</vt:lpstr>
      <vt:lpstr>Office Theme</vt:lpstr>
      <vt:lpstr>盆底康复治疗课件</vt:lpstr>
      <vt:lpstr>目录</vt:lpstr>
      <vt:lpstr>添加章节标题</vt:lpstr>
      <vt:lpstr>盆底康复治疗概述</vt:lpstr>
      <vt:lpstr>盆底康复治疗的意义</vt:lpstr>
      <vt:lpstr>盆底康复治疗的方法</vt:lpstr>
      <vt:lpstr>盆底康复治疗的适应症</vt:lpstr>
      <vt:lpstr>盆底康复治疗的禁忌症</vt:lpstr>
      <vt:lpstr>盆底肌肉功能评估</vt:lpstr>
      <vt:lpstr>盆底肌肉功能评估的方法</vt:lpstr>
      <vt:lpstr>盆底肌肉功能评估的指标</vt:lpstr>
      <vt:lpstr>盆底肌肉功能评估的流程</vt:lpstr>
      <vt:lpstr>盆底肌肉功能评估的结果分析</vt:lpstr>
      <vt:lpstr>盆底康复治疗方法介绍</vt:lpstr>
      <vt:lpstr>盆底肌肉锻炼</vt:lpstr>
      <vt:lpstr>生物反馈治疗</vt:lpstr>
      <vt:lpstr>电刺激治疗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2024-09-21T10:48:07.309</cp:lastPrinted>
  <dcterms:created xsi:type="dcterms:W3CDTF">2024-09-21T02:48:07Z</dcterms:created>
  <dcterms:modified xsi:type="dcterms:W3CDTF">2024-09-21T02:48:09Z</dcterms:modified>
</cp:coreProperties>
</file>