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A131C7D0-B448-4435-A5EA-D680A0B7B34F}">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A131C7D0-B448-4435-A5EA-D680A0B7B34F}">
      <dgm:prSet/>
      <dgm:spPr/>
      <dgm:t>
        <a:bodyPr/>
        <a:lstStyle/>
        <a:p>
          <a:endParaRPr lang="zh-CN" altLang="en-US"/>
        </a:p>
      </dgm:t>
    </dgm:pt>
    <dgm:pt modelId="{9844862B-BB9A-421C-AD39-9090704A225C}" type="parTrans" cxnId="{CAB26C61-8A81-4143-9C23-DF50C5B6781A}">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CAB26C61-8A81-4143-9C23-DF50C5B6781A}">
      <dgm:prSet/>
      <dgm:spPr/>
      <dgm:t>
        <a:bodyPr/>
        <a:lstStyle/>
        <a:p>
          <a:endParaRPr lang="zh-CN" altLang="en-US"/>
        </a:p>
      </dgm:t>
    </dgm:pt>
    <dgm:pt modelId="{FD67ED7A-1D06-481B-86AC-D8229A40D605}" type="parTrans" cxnId="{C43EE4D0-4472-4098-95EA-6AD0464E56C1}">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C43EE4D0-4472-4098-95EA-6AD0464E56C1}">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A131C7D0-B448-4435-A5EA-D680A0B7B34F}" srcId="{9E4703A2-10FB-4869-A797-1EE97028710B}" destId="{4161F128-FBC3-4E39-B6A1-34C7B5EF323B}" srcOrd="0" destOrd="0" parTransId="{A35B93DF-E8B8-45C9-9825-017E52611F06}" sibTransId="{63B53EA4-050B-4C97-ABB7-336EE0895839}"/>
    <dgm:cxn modelId="{CAB26C61-8A81-4143-9C23-DF50C5B6781A}" srcId="{9E4703A2-10FB-4869-A797-1EE97028710B}" destId="{CD4F4671-ACDE-4C23-B362-6ADD372920AA}" srcOrd="1" destOrd="0" parTransId="{9844862B-BB9A-421C-AD39-9090704A225C}" sibTransId="{53EE4BE0-D329-42F6-AF46-D3F130E439E5}"/>
    <dgm:cxn modelId="{C43EE4D0-4472-4098-95EA-6AD0464E56C1}" srcId="{9E4703A2-10FB-4869-A797-1EE97028710B}" destId="{6C8FAB9A-5ED5-4ED1-9385-16D9E48DD3D8}" srcOrd="2" destOrd="0" parTransId="{FD67ED7A-1D06-481B-86AC-D8229A40D605}" sibTransId="{F36694EA-FC93-4EFA-812E-E91E7293C4B2}"/>
    <dgm:cxn modelId="{553D286D-A863-4A88-B1CF-53DA014AC825}" type="presOf" srcId="{9E4703A2-10FB-4869-A797-1EE97028710B}" destId="{FA769293-6C0D-4117-9EC0-6F43B97F8271}" srcOrd="0" destOrd="0" presId="islide.smartart.onepicture"/>
    <dgm:cxn modelId="{0E869402-8DD1-428E-A504-18FA877855D2}"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31F86149-BEC7-4762-9AC1-7EC4615EE09B}">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31F86149-BEC7-4762-9AC1-7EC4615EE09B}">
      <dgm:prSet/>
      <dgm:spPr/>
      <dgm:t>
        <a:bodyPr/>
        <a:lstStyle/>
        <a:p>
          <a:endParaRPr lang="zh-CN" altLang="en-US"/>
        </a:p>
      </dgm:t>
    </dgm:pt>
    <dgm:pt modelId="{9844862B-BB9A-421C-AD39-9090704A225C}" type="parTrans" cxnId="{5449506B-3A6D-48D3-85B2-8C0A28A33238}">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5449506B-3A6D-48D3-85B2-8C0A28A33238}">
      <dgm:prSet/>
      <dgm:spPr/>
      <dgm:t>
        <a:bodyPr/>
        <a:lstStyle/>
        <a:p>
          <a:endParaRPr lang="zh-CN" altLang="en-US"/>
        </a:p>
      </dgm:t>
    </dgm:pt>
    <dgm:pt modelId="{FD67ED7A-1D06-481B-86AC-D8229A40D605}" type="parTrans" cxnId="{3A11C0D1-7B37-4C7A-BE81-AE9703DB7625}">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3A11C0D1-7B37-4C7A-BE81-AE9703DB7625}">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31F86149-BEC7-4762-9AC1-7EC4615EE09B}" srcId="{9E4703A2-10FB-4869-A797-1EE97028710B}" destId="{4161F128-FBC3-4E39-B6A1-34C7B5EF323B}" srcOrd="0" destOrd="0" parTransId="{A35B93DF-E8B8-45C9-9825-017E52611F06}" sibTransId="{63B53EA4-050B-4C97-ABB7-336EE0895839}"/>
    <dgm:cxn modelId="{5449506B-3A6D-48D3-85B2-8C0A28A33238}" srcId="{9E4703A2-10FB-4869-A797-1EE97028710B}" destId="{CD4F4671-ACDE-4C23-B362-6ADD372920AA}" srcOrd="1" destOrd="0" parTransId="{9844862B-BB9A-421C-AD39-9090704A225C}" sibTransId="{53EE4BE0-D329-42F6-AF46-D3F130E439E5}"/>
    <dgm:cxn modelId="{3A11C0D1-7B37-4C7A-BE81-AE9703DB7625}" srcId="{9E4703A2-10FB-4869-A797-1EE97028710B}" destId="{6C8FAB9A-5ED5-4ED1-9385-16D9E48DD3D8}" srcOrd="2" destOrd="0" parTransId="{FD67ED7A-1D06-481B-86AC-D8229A40D605}" sibTransId="{F36694EA-FC93-4EFA-812E-E91E7293C4B2}"/>
    <dgm:cxn modelId="{5ADF62B4-83D6-4323-8004-5D380EB7AB58}" type="presOf" srcId="{9E4703A2-10FB-4869-A797-1EE97028710B}" destId="{FA769293-6C0D-4117-9EC0-6F43B97F8271}" srcOrd="0" destOrd="0" presId="islide.smartart.onepicture"/>
    <dgm:cxn modelId="{BF1A3B01-FD79-4B51-A065-8404CDA841E6}"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8C4ED5-9BC7-4C4E-81C7-C732B3E04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5B381F-372F-4AA1-841B-FF9756488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520FDD-E25B-49DE-82E0-3240B1FEF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AE2007-4B1A-41C7-ACD4-4B58886C7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F475D9-903D-455F-9D3A-3F97DF0000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7E533A-1D45-4AF7-982A-1F31F153B8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CC96E1-3B28-469C-8A68-54BD0ECF1C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80DF55-2DAB-4036-94F1-092AFABF0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D38E5C-7CD3-4CBE-81CB-A3CF8A207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029B4-7ACD-4F95-896A-495E37703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B9FCB6-1F2F-44F1-AAC0-6D4788C32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545102"/>
            <a:ext cx="3686899" cy="443198"/>
          </a:xfrm>
          <a:noFill/>
        </p:spPr>
        <p:txBody>
          <a:bodyPr wrap="square" lIns="0" tIns="0" rIns="0" bIns="0" rtlCol="0" anchor="b" anchorCtr="0">
            <a:spAutoFit/>
          </a:bodyPr>
          <a:lstStyle>
            <a:lvl1pPr marL="0" indent="0">
              <a:buFontTx/>
              <a:buNone/>
              <a:defRPr lang="zh-CN" altLang="en-US" sz="3200" b="1" smtClean="0">
                <a:solidFill>
                  <a:schemeClr val="accent1"/>
                </a:solidFill>
                <a:latin typeface="等线" panose="02010600030101010101" pitchFamily="2" charset="-122"/>
                <a:ea typeface="等线" panose="02010600030101010101" pitchFamily="2" charset="-122"/>
                <a:cs typeface="+mn-cs"/>
              </a:defRPr>
            </a:lvl1pPr>
          </a:lstStyle>
          <a:p>
            <a:pPr marL="0" lvl="0" defTabSz="457200"/>
            <a:r>
              <a:rPr lang="zh-CN" altLang="en-US"/>
              <a:t>编辑母版文本样式</a:t>
            </a:r>
            <a:endParaRPr lang="zh-CN" altLang="en-US"/>
          </a:p>
        </p:txBody>
      </p:sp>
      <p:cxnSp>
        <p:nvCxnSpPr>
          <p:cNvPr id="18" name="直接连接符 17"/>
          <p:cNvCxnSpPr/>
          <p:nvPr userDrawn="1"/>
        </p:nvCxnSpPr>
        <p:spPr>
          <a:xfrm>
            <a:off x="1400175" y="1004888"/>
            <a:ext cx="1009650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1">
            <a:duotone>
              <a:schemeClr val="accent2">
                <a:shade val="45000"/>
                <a:satMod val="135000"/>
              </a:schemeClr>
              <a:prstClr val="white"/>
            </a:duotone>
            <a:extLst>
              <a:ext uri="{28A0092B-C50C-407E-A947-70E740481C1C}">
                <a14:useLocalDpi xmlns:a14="http://schemas.microsoft.com/office/drawing/2010/main" val="0"/>
              </a:ext>
            </a:extLst>
          </a:blip>
          <a:srcRect l="2750" t="2990" r="85478" b="74550"/>
          <a:stretch>
            <a:fillRect/>
          </a:stretch>
        </p:blipFill>
        <p:spPr>
          <a:xfrm>
            <a:off x="618284" y="253881"/>
            <a:ext cx="954953" cy="956547"/>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5"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cxnSp>
        <p:nvCxnSpPr>
          <p:cNvPr id="3" name="直接连接符 2"/>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7"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8"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仅标题">
    <p:spTree>
      <p:nvGrpSpPr>
        <p:cNvPr id="1" name=""/>
        <p:cNvGrpSpPr/>
        <p:nvPr/>
      </p:nvGrpSpPr>
      <p:grpSpPr>
        <a:xfrm>
          <a:off x="0" y="0"/>
          <a:ext cx="0" cy="0"/>
        </a:xfrm>
      </p:grpSpPr>
      <p:sp>
        <p:nvSpPr>
          <p:cNvPr id="3" name="日期占位符 2"/>
          <p:cNvSpPr>
            <a:spLocks noGrp="1"/>
          </p:cNvSpPr>
          <p:nvPr>
            <p:ph type="dt" sz="half" idx="10"/>
          </p:nvPr>
        </p:nvSpPr>
        <p:spPr>
          <a:xfrm>
            <a:off x="8153936" y="6448427"/>
            <a:ext cx="1396623"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D7E00A-486F-4252-8B1D-E32645521F49}" type="datetime1">
              <a:rPr lang="zh-CN" altLang="en-US" smtClean="0">
                <a:solidFill>
                  <a:prstClr val="black">
                    <a:lumMod val="65000"/>
                    <a:lumOff val="35000"/>
                  </a:prstClr>
                </a:solidFill>
              </a:rPr>
              <a:t/>
            </a:fld>
            <a:endParaRPr altLang="en-US">
              <a:solidFill>
                <a:prstClr val="black">
                  <a:lumMod val="65000"/>
                  <a:lumOff val="35000"/>
                </a:prstClr>
              </a:solidFill>
            </a:endParaRPr>
          </a:p>
        </p:txBody>
      </p:sp>
      <p:sp>
        <p:nvSpPr>
          <p:cNvPr id="4" name="页脚占位符 3"/>
          <p:cNvSpPr>
            <a:spLocks noGrp="1"/>
          </p:cNvSpPr>
          <p:nvPr>
            <p:ph type="ftr" sz="quarter" idx="11"/>
          </p:nvPr>
        </p:nvSpPr>
        <p:spPr>
          <a:xfrm>
            <a:off x="1209151" y="6448427"/>
            <a:ext cx="6639905"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altLang="en-US">
              <a:solidFill>
                <a:prstClr val="black">
                  <a:lumMod val="65000"/>
                  <a:lumOff val="35000"/>
                </a:prstClr>
              </a:solidFill>
            </a:endParaRPr>
          </a:p>
        </p:txBody>
      </p:sp>
      <p:sp>
        <p:nvSpPr>
          <p:cNvPr id="5" name="幻灯片编号占位符 4"/>
          <p:cNvSpPr>
            <a:spLocks noGrp="1"/>
          </p:cNvSpPr>
          <p:nvPr>
            <p:ph type="sldNum" sz="quarter" idx="12"/>
          </p:nvPr>
        </p:nvSpPr>
        <p:spPr>
          <a:xfrm>
            <a:off x="9830772" y="6448427"/>
            <a:ext cx="1143299"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altLang="zh-CN" smtClean="0">
                <a:solidFill>
                  <a:prstClr val="black">
                    <a:tint val="75000"/>
                  </a:prstClr>
                </a:solidFill>
              </a:rPr>
              <a:t/>
            </a:fld>
            <a:endParaRPr altLang="en-US">
              <a:solidFill>
                <a:prstClr val="black">
                  <a:tint val="75000"/>
                </a:prstClr>
              </a:solidFill>
            </a:endParaRPr>
          </a:p>
        </p:txBody>
      </p:sp>
      <p:sp>
        <p:nvSpPr>
          <p:cNvPr id="6" name="标题 5"/>
          <p:cNvSpPr>
            <a:spLocks noGrp="1"/>
          </p:cNvSpPr>
          <p:nvPr>
            <p:ph type="title"/>
          </p:nvPr>
        </p:nvSpPr>
        <p:spPr/>
        <p:txBody>
          <a:bodyPr/>
          <a:lstStyle/>
          <a:p>
            <a:r>
              <a:rPr lang="zh-CN" altLang="en-US"/>
              <a:t>单击此处编辑母版标题样式</a:t>
            </a:r>
            <a:endParaRPr lang="zh-CN"/>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239607" y="0"/>
            <a:ext cx="10972800" cy="672465"/>
          </a:xfrm>
        </p:spPr>
        <p:txBody>
          <a:bodyPr/>
          <a:lstStyle>
            <a:lvl1pPr algn="l">
              <a:defRPr sz="4000">
                <a:latin typeface="华文新魏" panose="02010800040101010101" charset="-122"/>
                <a:ea typeface="华文新魏" panose="02010800040101010101" charset="-122"/>
              </a:defRPr>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58987" y="712470"/>
            <a:ext cx="11561233" cy="5317490"/>
          </a:xfrm>
        </p:spPr>
        <p:txBody>
          <a:bodyPr/>
          <a:lstStyle>
            <a:lvl1pPr marL="0" indent="0">
              <a:buFont typeface="Wingdings" panose="05000000000000000000" charset="0"/>
              <a:buChar char="Ø"/>
              <a:defRPr sz="2000">
                <a:latin typeface="楷体" panose="02010609060101010101" charset="-122"/>
                <a:ea typeface="楷体" panose="02010609060101010101" charset="-122"/>
              </a:defRPr>
            </a:lvl1pPr>
            <a:lvl2pPr>
              <a:defRPr sz="2000">
                <a:latin typeface="楷体" panose="02010609060101010101" charset="-122"/>
                <a:ea typeface="楷体" panose="02010609060101010101" charset="-122"/>
              </a:defRPr>
            </a:lvl2pPr>
            <a:lvl3pPr>
              <a:defRPr sz="2000">
                <a:latin typeface="楷体" panose="02010609060101010101" charset="-122"/>
                <a:ea typeface="楷体" panose="02010609060101010101" charset="-122"/>
              </a:defRPr>
            </a:lvl3pPr>
            <a:lvl4pPr>
              <a:defRPr>
                <a:latin typeface="楷体" panose="02010609060101010101" charset="-122"/>
                <a:ea typeface="楷体" panose="02010609060101010101" charset="-122"/>
              </a:defRPr>
            </a:lvl4pPr>
            <a:lvl5pPr>
              <a:defRPr>
                <a:latin typeface="楷体" panose="02010609060101010101" charset="-122"/>
                <a:ea typeface="楷体" panose="02010609060101010101" charset="-122"/>
              </a:defRPr>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838389"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a:xfrm>
            <a:off x="4038412" y="6356746"/>
            <a:ext cx="4115176"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a:xfrm>
            <a:off x="8611165"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mc:AlternateContent>
    <mc:Choice xmlns:p14="http://schemas.microsoft.com/office/powerpoint/2010/main" Requires="p14">
      <p:transition spd="slow" p14:dur="1200">
        <p14:prism dir="u"/>
      </p:transition>
    </mc:Choice>
    <mc:Fallback>
      <p:transition spd="slow">
        <p:fade/>
      </p:transition>
    </mc:Fallback>
  </mc:AlternateContent>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2.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p:cNvPicPr>
            <a:picLocks noChangeAspect="1"/>
          </p:cNvPicPr>
          <p:nvPr userDrawn="1"/>
        </p:nvPicPr>
        <p:blipFill>
          <a:blip r:embed="rId11">
            <a:duotone>
              <a:schemeClr val="bg2">
                <a:shade val="45000"/>
                <a:satMod val="135000"/>
              </a:schemeClr>
              <a:prstClr val="white"/>
            </a:duotone>
          </a:blip>
          <a:stretch>
            <a:fillRect/>
          </a:stretch>
        </p:blipFill>
        <p:spPr>
          <a:xfrm>
            <a:off x="-1" y="5442444"/>
            <a:ext cx="12186319" cy="1415557"/>
          </a:xfrm>
          <a:prstGeom prst="rect">
            <a:avLst/>
          </a:prstGeom>
        </p:spPr>
      </p:pic>
      <p:sp>
        <p:nvSpPr>
          <p:cNvPr id="8" name="标题占位符 1"/>
          <p:cNvSpPr>
            <a:spLocks noGrp="1"/>
          </p:cNvSpPr>
          <p:nvPr>
            <p:ph type="title"/>
          </p:nvPr>
        </p:nvSpPr>
        <p:spPr>
          <a:xfrm>
            <a:off x="719668" y="116637"/>
            <a:ext cx="10755197" cy="912067"/>
          </a:xfrm>
          <a:prstGeom prst="rect">
            <a:avLst/>
          </a:prstGeom>
        </p:spPr>
        <p:txBody>
          <a:bodyPr vert="horz" lIns="121917" tIns="60958" rIns="121917" bIns="60958" rtlCol="0" anchor="b">
            <a:noAutofit/>
          </a:bodyPr>
          <a:lstStyle/>
          <a:p>
            <a:pPr lvl="0" defTabSz="685800"/>
            <a:r>
              <a:rPr lang="zh-CN" altLang="en-US"/>
              <a:t>单击此处编辑母版标题样式</a:t>
            </a:r>
            <a:endParaRPr lang="zh-CN" altLang="en-US"/>
          </a:p>
        </p:txBody>
      </p:sp>
      <p:sp>
        <p:nvSpPr>
          <p:cNvPr id="19" name="文本占位符 3"/>
          <p:cNvSpPr>
            <a:spLocks noGrp="1"/>
          </p:cNvSpPr>
          <p:nvPr>
            <p:ph type="body" idx="1"/>
          </p:nvPr>
        </p:nvSpPr>
        <p:spPr>
          <a:xfrm>
            <a:off x="719667" y="1149201"/>
            <a:ext cx="10749461" cy="4952511"/>
          </a:xfrm>
          <a:prstGeom prst="rect">
            <a:avLst/>
          </a:prstGeom>
        </p:spPr>
        <p:txBody>
          <a:bodyPr vert="horz" lIns="91440" tIns="45720" rIns="91440" bIns="45720" rtlCol="0">
            <a:normAutofit/>
          </a:bodyPr>
          <a:lstStyle/>
          <a:p>
            <a:pPr marL="160655" marR="0" lvl="0" indent="-160655" defTabSz="685800" fontAlgn="auto">
              <a:lnSpc>
                <a:spcPct val="120000"/>
              </a:lnSpc>
              <a:spcBef>
                <a:spcPct val="0"/>
              </a:spcBef>
              <a:spcAft>
                <a:spcPct val="0"/>
              </a:spcAft>
              <a:buClr>
                <a:srgbClr val="717171"/>
              </a:buClr>
              <a:buSzPct val="80000"/>
              <a:buFont typeface="Wingdings" panose="05000000000000000000" pitchFamily="2" charset="2"/>
              <a:buChar char="l"/>
            </a:pPr>
            <a:r>
              <a:rPr lang="zh-CN" altLang="en-US"/>
              <a:t>单击此处编辑母版文本样式</a:t>
            </a:r>
            <a:endParaRPr lang="zh-CN" altLang="en-US"/>
          </a:p>
          <a:p>
            <a:pPr marL="349250" marR="0" lvl="1" indent="-160655" defTabSz="685800" fontAlgn="auto">
              <a:lnSpc>
                <a:spcPct val="120000"/>
              </a:lnSpc>
              <a:spcBef>
                <a:spcPct val="0"/>
              </a:spcBef>
              <a:spcAft>
                <a:spcPct val="0"/>
              </a:spcAft>
              <a:buClr>
                <a:srgbClr val="717171"/>
              </a:buClr>
              <a:buSzTx/>
            </a:pPr>
            <a:r>
              <a:rPr lang="zh-CN" altLang="en-US"/>
              <a:t>第二级</a:t>
            </a:r>
            <a:endParaRPr lang="zh-CN" altLang="en-US"/>
          </a:p>
          <a:p>
            <a:pPr marL="503555" marR="0" lvl="2" indent="-160655" defTabSz="685800" fontAlgn="auto">
              <a:lnSpc>
                <a:spcPct val="120000"/>
              </a:lnSpc>
              <a:spcBef>
                <a:spcPct val="0"/>
              </a:spcBef>
              <a:spcAft>
                <a:spcPct val="0"/>
              </a:spcAft>
              <a:buClr>
                <a:srgbClr val="717171"/>
              </a:buClr>
              <a:buSzTx/>
            </a:pPr>
            <a:r>
              <a:rPr lang="zh-CN" altLang="en-US"/>
              <a:t>第三级</a:t>
            </a:r>
            <a:endParaRPr lang="zh-CN" altLang="en-US"/>
          </a:p>
          <a:p>
            <a:pPr marL="654685" marR="0" lvl="3" indent="-160655" defTabSz="685800" fontAlgn="auto">
              <a:lnSpc>
                <a:spcPct val="120000"/>
              </a:lnSpc>
              <a:spcBef>
                <a:spcPct val="0"/>
              </a:spcBef>
              <a:spcAft>
                <a:spcPct val="0"/>
              </a:spcAft>
              <a:buClr>
                <a:srgbClr val="717171"/>
              </a:buClr>
              <a:buSzTx/>
            </a:pPr>
            <a:r>
              <a:rPr lang="zh-CN" altLang="en-US"/>
              <a:t>第四级</a:t>
            </a:r>
            <a:endParaRPr lang="zh-CN" altLang="en-US"/>
          </a:p>
          <a:p>
            <a:pPr marL="808990" marR="0" lvl="4" indent="-160655" defTabSz="685800" fontAlgn="auto">
              <a:lnSpc>
                <a:spcPct val="120000"/>
              </a:lnSpc>
              <a:spcBef>
                <a:spcPct val="0"/>
              </a:spcBef>
              <a:spcAft>
                <a:spcPct val="0"/>
              </a:spcAft>
              <a:buClr>
                <a:srgbClr val="717171"/>
              </a:buClr>
              <a:buSzTx/>
            </a:pPr>
            <a:r>
              <a:rPr lang="zh-CN" altLang="en-US"/>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hf hdr="0" dt="0"/>
  <p:txStyles>
    <p:titleStyle>
      <a:lvl1pPr algn="l" defTabSz="914400" rtl="0" eaLnBrk="1" latinLnBrk="0" hangingPunct="1">
        <a:lnSpc>
          <a:spcPct val="90000"/>
        </a:lnSpc>
        <a:spcBef>
          <a:spcPct val="0"/>
        </a:spcBef>
        <a:buNone/>
        <a:defRPr lang="zh-CN" altLang="en-US" sz="2800" b="1" kern="1200">
          <a:solidFill>
            <a:schemeClr val="tx1"/>
          </a:solidFill>
          <a:latin typeface="等线" panose="02010600030101010101" pitchFamily="2" charset="-122"/>
          <a:ea typeface="等线" panose="02010600030101010101" pitchFamily="2" charset="-122"/>
          <a:cs typeface="Arial" pitchFamily="34" charset="0"/>
        </a:defRPr>
      </a:lvl1pPr>
    </p:titleStyle>
    <p:bodyStyle>
      <a:lvl1pPr marL="228600" indent="-228600" algn="l" defTabSz="914400" rtl="0" eaLnBrk="1" latinLnBrk="0" hangingPunct="1">
        <a:lnSpc>
          <a:spcPct val="150000"/>
        </a:lnSpc>
        <a:spcBef>
          <a:spcPts val="1000"/>
        </a:spcBef>
        <a:buFont typeface="Arial" pitchFamily="34" charset="0"/>
        <a:buChar char="•"/>
        <a:defRPr lang="zh-CN" altLang="en-US" sz="2400" kern="1200" baseline="0">
          <a:solidFill>
            <a:schemeClr val="tx1"/>
          </a:solidFill>
          <a:latin typeface="等线" panose="02010600030101010101" pitchFamily="2" charset="-122"/>
          <a:ea typeface="等线" panose="02010600030101010101" pitchFamily="2" charset="-122"/>
          <a:cs typeface="Arial" pitchFamily="34" charset="0"/>
        </a:defRPr>
      </a:lvl1pPr>
      <a:lvl2pPr marL="6858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2pPr>
      <a:lvl3pPr marL="11430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3pPr>
      <a:lvl4pPr marL="16002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4pPr>
      <a:lvl5pPr marL="20574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20122404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sz="6600" b="1" spc="2200"/>
              <a:t>残疾人社会工作</a:t>
            </a:r>
            <a:endParaRPr lang="zh-CN" altLang="en-US" sz="6600" b="1" spc="2200"/>
          </a:p>
        </p:txBody>
      </p:sp>
      <p:sp>
        <p:nvSpPr>
          <p:cNvPr id="116" name="等腰三角形 115"/>
          <p:cNvSpPr/>
          <p:nvPr/>
        </p:nvSpPr>
        <p:spPr>
          <a:xfrm flipV="1">
            <a:off x="5939807" y="4600379"/>
            <a:ext cx="312387" cy="18765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1580"/>
          </a:p>
        </p:txBody>
      </p:sp>
      <p:sp>
        <p:nvSpPr>
          <p:cNvPr id="119" name="文本框 118"/>
          <p:cNvSpPr txBox="1"/>
          <p:nvPr/>
        </p:nvSpPr>
        <p:spPr>
          <a:xfrm>
            <a:off x="5306293" y="4982499"/>
            <a:ext cx="2101850" cy="39878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rPr>
              <a:t>余艳萍</a:t>
            </a:r>
            <a:r>
              <a:rPr lang="en-US" altLang="zh-CN" sz="2000">
                <a:solidFill>
                  <a:schemeClr val="accent1"/>
                </a:solidFill>
              </a:rPr>
              <a:t> </a:t>
            </a:r>
            <a:r>
              <a:rPr lang="zh-CN" altLang="en-US" sz="2000">
                <a:solidFill>
                  <a:schemeClr val="accent1"/>
                </a:solidFill>
              </a:rPr>
              <a:t>秦琴 主编</a:t>
            </a:r>
            <a:endParaRPr lang="zh-CN" altLang="en-US" sz="2000">
              <a:solidFill>
                <a:schemeClr val="accent1"/>
              </a:solidFill>
            </a:endParaRPr>
          </a:p>
        </p:txBody>
      </p:sp>
      <p:grpSp>
        <p:nvGrpSpPr>
          <p:cNvPr id="133" name="组合 132"/>
          <p:cNvGrpSpPr/>
          <p:nvPr/>
        </p:nvGrpSpPr>
        <p:grpSpPr>
          <a:xfrm>
            <a:off x="4792233" y="4942162"/>
            <a:ext cx="442352" cy="442352"/>
            <a:chOff x="5853219" y="5669476"/>
            <a:chExt cx="552450" cy="552450"/>
          </a:xfrm>
        </p:grpSpPr>
        <p:sp>
          <p:nvSpPr>
            <p:cNvPr id="131" name="椭圆 130"/>
            <p:cNvSpPr/>
            <p:nvPr/>
          </p:nvSpPr>
          <p:spPr>
            <a:xfrm>
              <a:off x="5853219" y="5669476"/>
              <a:ext cx="552450" cy="55245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26" name="组合 125"/>
            <p:cNvGrpSpPr/>
            <p:nvPr/>
          </p:nvGrpSpPr>
          <p:grpSpPr>
            <a:xfrm>
              <a:off x="5967384" y="5780269"/>
              <a:ext cx="324120" cy="330864"/>
              <a:chOff x="5649913" y="2301875"/>
              <a:chExt cx="3127375" cy="3192463"/>
            </a:xfrm>
            <a:solidFill>
              <a:schemeClr val="bg1"/>
            </a:solidFill>
          </p:grpSpPr>
          <p:sp>
            <p:nvSpPr>
              <p:cNvPr id="127" name="Freeform 12"/>
              <p:cNvSpPr>
                <a:spLocks noEditPoints="1"/>
              </p:cNvSpPr>
              <p:nvPr/>
            </p:nvSpPr>
            <p:spPr bwMode="auto">
              <a:xfrm>
                <a:off x="6657975" y="3275013"/>
                <a:ext cx="1139825" cy="384175"/>
              </a:xfrm>
              <a:custGeom>
                <a:gdLst>
                  <a:gd name="T0" fmla="*/ 126 w 1039"/>
                  <a:gd name="T1" fmla="*/ 334 h 350"/>
                  <a:gd name="T2" fmla="*/ 46 w 1039"/>
                  <a:gd name="T3" fmla="*/ 187 h 350"/>
                  <a:gd name="T4" fmla="*/ 39 w 1039"/>
                  <a:gd name="T5" fmla="*/ 157 h 350"/>
                  <a:gd name="T6" fmla="*/ 37 w 1039"/>
                  <a:gd name="T7" fmla="*/ 150 h 350"/>
                  <a:gd name="T8" fmla="*/ 31 w 1039"/>
                  <a:gd name="T9" fmla="*/ 127 h 350"/>
                  <a:gd name="T10" fmla="*/ 1 w 1039"/>
                  <a:gd name="T11" fmla="*/ 87 h 350"/>
                  <a:gd name="T12" fmla="*/ 2 w 1039"/>
                  <a:gd name="T13" fmla="*/ 39 h 350"/>
                  <a:gd name="T14" fmla="*/ 11 w 1039"/>
                  <a:gd name="T15" fmla="*/ 21 h 350"/>
                  <a:gd name="T16" fmla="*/ 222 w 1039"/>
                  <a:gd name="T17" fmla="*/ 1 h 350"/>
                  <a:gd name="T18" fmla="*/ 373 w 1039"/>
                  <a:gd name="T19" fmla="*/ 14 h 350"/>
                  <a:gd name="T20" fmla="*/ 514 w 1039"/>
                  <a:gd name="T21" fmla="*/ 49 h 350"/>
                  <a:gd name="T22" fmla="*/ 381 w 1039"/>
                  <a:gd name="T23" fmla="*/ 307 h 350"/>
                  <a:gd name="T24" fmla="*/ 220 w 1039"/>
                  <a:gd name="T25" fmla="*/ 350 h 350"/>
                  <a:gd name="T26" fmla="*/ 225 w 1039"/>
                  <a:gd name="T27" fmla="*/ 329 h 350"/>
                  <a:gd name="T28" fmla="*/ 395 w 1039"/>
                  <a:gd name="T29" fmla="*/ 249 h 350"/>
                  <a:gd name="T30" fmla="*/ 431 w 1039"/>
                  <a:gd name="T31" fmla="*/ 71 h 350"/>
                  <a:gd name="T32" fmla="*/ 358 w 1039"/>
                  <a:gd name="T33" fmla="*/ 42 h 350"/>
                  <a:gd name="T34" fmla="*/ 238 w 1039"/>
                  <a:gd name="T35" fmla="*/ 31 h 350"/>
                  <a:gd name="T36" fmla="*/ 91 w 1039"/>
                  <a:gd name="T37" fmla="*/ 56 h 350"/>
                  <a:gd name="T38" fmla="*/ 80 w 1039"/>
                  <a:gd name="T39" fmla="*/ 111 h 350"/>
                  <a:gd name="T40" fmla="*/ 90 w 1039"/>
                  <a:gd name="T41" fmla="*/ 237 h 350"/>
                  <a:gd name="T42" fmla="*/ 148 w 1039"/>
                  <a:gd name="T43" fmla="*/ 322 h 350"/>
                  <a:gd name="T44" fmla="*/ 815 w 1039"/>
                  <a:gd name="T45" fmla="*/ 348 h 350"/>
                  <a:gd name="T46" fmla="*/ 609 w 1039"/>
                  <a:gd name="T47" fmla="*/ 254 h 350"/>
                  <a:gd name="T48" fmla="*/ 564 w 1039"/>
                  <a:gd name="T49" fmla="*/ 40 h 350"/>
                  <a:gd name="T50" fmla="*/ 699 w 1039"/>
                  <a:gd name="T51" fmla="*/ 6 h 350"/>
                  <a:gd name="T52" fmla="*/ 852 w 1039"/>
                  <a:gd name="T53" fmla="*/ 1 h 350"/>
                  <a:gd name="T54" fmla="*/ 1032 w 1039"/>
                  <a:gd name="T55" fmla="*/ 19 h 350"/>
                  <a:gd name="T56" fmla="*/ 1038 w 1039"/>
                  <a:gd name="T57" fmla="*/ 32 h 350"/>
                  <a:gd name="T58" fmla="*/ 1039 w 1039"/>
                  <a:gd name="T59" fmla="*/ 73 h 350"/>
                  <a:gd name="T60" fmla="*/ 1016 w 1039"/>
                  <a:gd name="T61" fmla="*/ 103 h 350"/>
                  <a:gd name="T62" fmla="*/ 990 w 1039"/>
                  <a:gd name="T63" fmla="*/ 205 h 350"/>
                  <a:gd name="T64" fmla="*/ 898 w 1039"/>
                  <a:gd name="T65" fmla="*/ 338 h 350"/>
                  <a:gd name="T66" fmla="*/ 784 w 1039"/>
                  <a:gd name="T67" fmla="*/ 30 h 350"/>
                  <a:gd name="T68" fmla="*/ 645 w 1039"/>
                  <a:gd name="T69" fmla="*/ 51 h 350"/>
                  <a:gd name="T70" fmla="*/ 601 w 1039"/>
                  <a:gd name="T71" fmla="*/ 116 h 350"/>
                  <a:gd name="T72" fmla="*/ 727 w 1039"/>
                  <a:gd name="T73" fmla="*/ 314 h 350"/>
                  <a:gd name="T74" fmla="*/ 877 w 1039"/>
                  <a:gd name="T75" fmla="*/ 317 h 350"/>
                  <a:gd name="T76" fmla="*/ 961 w 1039"/>
                  <a:gd name="T77" fmla="*/ 156 h 350"/>
                  <a:gd name="T78" fmla="*/ 960 w 1039"/>
                  <a:gd name="T79" fmla="*/ 113 h 350"/>
                  <a:gd name="T80" fmla="*/ 955 w 1039"/>
                  <a:gd name="T81" fmla="*/ 84 h 350"/>
                  <a:gd name="T82" fmla="*/ 911 w 1039"/>
                  <a:gd name="T83" fmla="*/ 45 h 350"/>
                  <a:gd name="T84" fmla="*/ 784 w 1039"/>
                  <a:gd name="T85" fmla="*/ 30 h 3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9" h="350">
                    <a:moveTo>
                      <a:pt x="220" y="350"/>
                    </a:moveTo>
                    <a:cubicBezTo>
                      <a:pt x="202" y="350"/>
                      <a:pt x="185" y="348"/>
                      <a:pt x="169" y="346"/>
                    </a:cubicBezTo>
                    <a:cubicBezTo>
                      <a:pt x="153" y="343"/>
                      <a:pt x="139" y="339"/>
                      <a:pt x="126" y="334"/>
                    </a:cubicBezTo>
                    <a:cubicBezTo>
                      <a:pt x="104" y="325"/>
                      <a:pt x="88" y="309"/>
                      <a:pt x="76" y="286"/>
                    </a:cubicBezTo>
                    <a:cubicBezTo>
                      <a:pt x="67" y="269"/>
                      <a:pt x="60" y="250"/>
                      <a:pt x="54" y="225"/>
                    </a:cubicBezTo>
                    <a:cubicBezTo>
                      <a:pt x="51" y="212"/>
                      <a:pt x="48" y="198"/>
                      <a:pt x="46" y="187"/>
                    </a:cubicBezTo>
                    <a:cubicBezTo>
                      <a:pt x="45" y="185"/>
                      <a:pt x="45" y="185"/>
                      <a:pt x="45" y="185"/>
                    </a:cubicBezTo>
                    <a:cubicBezTo>
                      <a:pt x="43" y="176"/>
                      <a:pt x="41" y="167"/>
                      <a:pt x="40" y="158"/>
                    </a:cubicBezTo>
                    <a:cubicBezTo>
                      <a:pt x="39" y="157"/>
                      <a:pt x="39" y="157"/>
                      <a:pt x="39" y="157"/>
                    </a:cubicBezTo>
                    <a:cubicBezTo>
                      <a:pt x="39" y="155"/>
                      <a:pt x="39" y="155"/>
                      <a:pt x="39" y="155"/>
                    </a:cubicBezTo>
                    <a:cubicBezTo>
                      <a:pt x="38" y="154"/>
                      <a:pt x="38" y="152"/>
                      <a:pt x="37" y="150"/>
                    </a:cubicBezTo>
                    <a:cubicBezTo>
                      <a:pt x="37" y="150"/>
                      <a:pt x="37" y="150"/>
                      <a:pt x="37" y="150"/>
                    </a:cubicBezTo>
                    <a:cubicBezTo>
                      <a:pt x="36" y="148"/>
                      <a:pt x="36" y="146"/>
                      <a:pt x="35" y="144"/>
                    </a:cubicBezTo>
                    <a:cubicBezTo>
                      <a:pt x="35" y="142"/>
                      <a:pt x="34" y="139"/>
                      <a:pt x="33" y="137"/>
                    </a:cubicBezTo>
                    <a:cubicBezTo>
                      <a:pt x="32" y="133"/>
                      <a:pt x="31" y="130"/>
                      <a:pt x="31" y="127"/>
                    </a:cubicBezTo>
                    <a:cubicBezTo>
                      <a:pt x="24" y="104"/>
                      <a:pt x="24" y="104"/>
                      <a:pt x="24" y="104"/>
                    </a:cubicBezTo>
                    <a:cubicBezTo>
                      <a:pt x="4" y="91"/>
                      <a:pt x="4" y="91"/>
                      <a:pt x="4" y="91"/>
                    </a:cubicBezTo>
                    <a:cubicBezTo>
                      <a:pt x="2" y="90"/>
                      <a:pt x="2" y="89"/>
                      <a:pt x="1" y="87"/>
                    </a:cubicBezTo>
                    <a:cubicBezTo>
                      <a:pt x="1" y="85"/>
                      <a:pt x="1" y="85"/>
                      <a:pt x="1" y="85"/>
                    </a:cubicBezTo>
                    <a:cubicBezTo>
                      <a:pt x="1" y="83"/>
                      <a:pt x="0" y="81"/>
                      <a:pt x="0" y="79"/>
                    </a:cubicBezTo>
                    <a:cubicBezTo>
                      <a:pt x="1" y="66"/>
                      <a:pt x="1" y="52"/>
                      <a:pt x="2" y="39"/>
                    </a:cubicBezTo>
                    <a:cubicBezTo>
                      <a:pt x="2" y="28"/>
                      <a:pt x="2" y="28"/>
                      <a:pt x="2" y="28"/>
                    </a:cubicBezTo>
                    <a:cubicBezTo>
                      <a:pt x="2" y="25"/>
                      <a:pt x="4" y="23"/>
                      <a:pt x="7" y="22"/>
                    </a:cubicBezTo>
                    <a:cubicBezTo>
                      <a:pt x="11" y="21"/>
                      <a:pt x="11" y="21"/>
                      <a:pt x="11" y="21"/>
                    </a:cubicBezTo>
                    <a:cubicBezTo>
                      <a:pt x="15" y="20"/>
                      <a:pt x="21" y="18"/>
                      <a:pt x="26" y="17"/>
                    </a:cubicBezTo>
                    <a:cubicBezTo>
                      <a:pt x="53" y="14"/>
                      <a:pt x="82" y="10"/>
                      <a:pt x="112" y="6"/>
                    </a:cubicBezTo>
                    <a:cubicBezTo>
                      <a:pt x="144" y="2"/>
                      <a:pt x="178" y="1"/>
                      <a:pt x="222" y="1"/>
                    </a:cubicBezTo>
                    <a:cubicBezTo>
                      <a:pt x="222" y="1"/>
                      <a:pt x="222" y="1"/>
                      <a:pt x="222" y="1"/>
                    </a:cubicBezTo>
                    <a:cubicBezTo>
                      <a:pt x="224" y="1"/>
                      <a:pt x="227" y="1"/>
                      <a:pt x="229" y="1"/>
                    </a:cubicBezTo>
                    <a:cubicBezTo>
                      <a:pt x="277" y="1"/>
                      <a:pt x="325" y="5"/>
                      <a:pt x="373" y="14"/>
                    </a:cubicBezTo>
                    <a:cubicBezTo>
                      <a:pt x="400" y="19"/>
                      <a:pt x="427" y="28"/>
                      <a:pt x="450" y="35"/>
                    </a:cubicBezTo>
                    <a:cubicBezTo>
                      <a:pt x="468" y="41"/>
                      <a:pt x="481" y="44"/>
                      <a:pt x="493" y="47"/>
                    </a:cubicBezTo>
                    <a:cubicBezTo>
                      <a:pt x="500" y="48"/>
                      <a:pt x="507" y="48"/>
                      <a:pt x="514" y="49"/>
                    </a:cubicBezTo>
                    <a:cubicBezTo>
                      <a:pt x="457" y="195"/>
                      <a:pt x="457" y="195"/>
                      <a:pt x="457" y="195"/>
                    </a:cubicBezTo>
                    <a:cubicBezTo>
                      <a:pt x="451" y="210"/>
                      <a:pt x="445" y="224"/>
                      <a:pt x="439" y="236"/>
                    </a:cubicBezTo>
                    <a:cubicBezTo>
                      <a:pt x="424" y="264"/>
                      <a:pt x="405" y="288"/>
                      <a:pt x="381" y="307"/>
                    </a:cubicBezTo>
                    <a:cubicBezTo>
                      <a:pt x="368" y="319"/>
                      <a:pt x="351" y="328"/>
                      <a:pt x="328" y="335"/>
                    </a:cubicBezTo>
                    <a:cubicBezTo>
                      <a:pt x="305" y="342"/>
                      <a:pt x="278" y="346"/>
                      <a:pt x="249" y="349"/>
                    </a:cubicBezTo>
                    <a:cubicBezTo>
                      <a:pt x="239" y="349"/>
                      <a:pt x="229" y="350"/>
                      <a:pt x="220" y="350"/>
                    </a:cubicBezTo>
                    <a:close/>
                    <a:moveTo>
                      <a:pt x="161" y="322"/>
                    </a:moveTo>
                    <a:cubicBezTo>
                      <a:pt x="167" y="323"/>
                      <a:pt x="173" y="325"/>
                      <a:pt x="179" y="326"/>
                    </a:cubicBezTo>
                    <a:cubicBezTo>
                      <a:pt x="194" y="328"/>
                      <a:pt x="210" y="329"/>
                      <a:pt x="225" y="329"/>
                    </a:cubicBezTo>
                    <a:cubicBezTo>
                      <a:pt x="253" y="329"/>
                      <a:pt x="281" y="325"/>
                      <a:pt x="308" y="318"/>
                    </a:cubicBezTo>
                    <a:cubicBezTo>
                      <a:pt x="332" y="312"/>
                      <a:pt x="350" y="302"/>
                      <a:pt x="365" y="288"/>
                    </a:cubicBezTo>
                    <a:cubicBezTo>
                      <a:pt x="376" y="278"/>
                      <a:pt x="385" y="266"/>
                      <a:pt x="395" y="249"/>
                    </a:cubicBezTo>
                    <a:cubicBezTo>
                      <a:pt x="410" y="222"/>
                      <a:pt x="422" y="194"/>
                      <a:pt x="429" y="165"/>
                    </a:cubicBezTo>
                    <a:cubicBezTo>
                      <a:pt x="434" y="144"/>
                      <a:pt x="435" y="125"/>
                      <a:pt x="434" y="107"/>
                    </a:cubicBezTo>
                    <a:cubicBezTo>
                      <a:pt x="431" y="71"/>
                      <a:pt x="431" y="71"/>
                      <a:pt x="431" y="71"/>
                    </a:cubicBezTo>
                    <a:cubicBezTo>
                      <a:pt x="399" y="54"/>
                      <a:pt x="399" y="54"/>
                      <a:pt x="399" y="54"/>
                    </a:cubicBezTo>
                    <a:cubicBezTo>
                      <a:pt x="388" y="49"/>
                      <a:pt x="377" y="46"/>
                      <a:pt x="362" y="42"/>
                    </a:cubicBezTo>
                    <a:cubicBezTo>
                      <a:pt x="358" y="42"/>
                      <a:pt x="358" y="42"/>
                      <a:pt x="358" y="42"/>
                    </a:cubicBezTo>
                    <a:cubicBezTo>
                      <a:pt x="328" y="35"/>
                      <a:pt x="296" y="31"/>
                      <a:pt x="251" y="31"/>
                    </a:cubicBezTo>
                    <a:cubicBezTo>
                      <a:pt x="249" y="31"/>
                      <a:pt x="249" y="31"/>
                      <a:pt x="249" y="31"/>
                    </a:cubicBezTo>
                    <a:cubicBezTo>
                      <a:pt x="238" y="31"/>
                      <a:pt x="238" y="31"/>
                      <a:pt x="238" y="31"/>
                    </a:cubicBezTo>
                    <a:cubicBezTo>
                      <a:pt x="227" y="32"/>
                      <a:pt x="214" y="33"/>
                      <a:pt x="201" y="34"/>
                    </a:cubicBezTo>
                    <a:cubicBezTo>
                      <a:pt x="175" y="36"/>
                      <a:pt x="152" y="40"/>
                      <a:pt x="130" y="45"/>
                    </a:cubicBezTo>
                    <a:cubicBezTo>
                      <a:pt x="91" y="56"/>
                      <a:pt x="91" y="56"/>
                      <a:pt x="91" y="56"/>
                    </a:cubicBezTo>
                    <a:cubicBezTo>
                      <a:pt x="82" y="94"/>
                      <a:pt x="82" y="94"/>
                      <a:pt x="82" y="94"/>
                    </a:cubicBezTo>
                    <a:cubicBezTo>
                      <a:pt x="81" y="99"/>
                      <a:pt x="81" y="105"/>
                      <a:pt x="80" y="111"/>
                    </a:cubicBezTo>
                    <a:cubicBezTo>
                      <a:pt x="80" y="111"/>
                      <a:pt x="80" y="111"/>
                      <a:pt x="80" y="111"/>
                    </a:cubicBezTo>
                    <a:cubicBezTo>
                      <a:pt x="80" y="113"/>
                      <a:pt x="79" y="115"/>
                      <a:pt x="79" y="116"/>
                    </a:cubicBezTo>
                    <a:cubicBezTo>
                      <a:pt x="77" y="131"/>
                      <a:pt x="77" y="146"/>
                      <a:pt x="79" y="161"/>
                    </a:cubicBezTo>
                    <a:cubicBezTo>
                      <a:pt x="81" y="182"/>
                      <a:pt x="84" y="209"/>
                      <a:pt x="90" y="237"/>
                    </a:cubicBezTo>
                    <a:cubicBezTo>
                      <a:pt x="95" y="258"/>
                      <a:pt x="103" y="276"/>
                      <a:pt x="113" y="290"/>
                    </a:cubicBezTo>
                    <a:cubicBezTo>
                      <a:pt x="118" y="298"/>
                      <a:pt x="124" y="305"/>
                      <a:pt x="131" y="310"/>
                    </a:cubicBezTo>
                    <a:cubicBezTo>
                      <a:pt x="148" y="322"/>
                      <a:pt x="148" y="322"/>
                      <a:pt x="148" y="322"/>
                    </a:cubicBezTo>
                    <a:cubicBezTo>
                      <a:pt x="161" y="322"/>
                      <a:pt x="161" y="322"/>
                      <a:pt x="161" y="322"/>
                    </a:cubicBezTo>
                    <a:cubicBezTo>
                      <a:pt x="161" y="322"/>
                      <a:pt x="161" y="322"/>
                      <a:pt x="161" y="322"/>
                    </a:cubicBezTo>
                    <a:close/>
                    <a:moveTo>
                      <a:pt x="815" y="348"/>
                    </a:moveTo>
                    <a:cubicBezTo>
                      <a:pt x="787" y="348"/>
                      <a:pt x="762" y="346"/>
                      <a:pt x="738" y="341"/>
                    </a:cubicBezTo>
                    <a:cubicBezTo>
                      <a:pt x="714" y="336"/>
                      <a:pt x="693" y="329"/>
                      <a:pt x="674" y="319"/>
                    </a:cubicBezTo>
                    <a:cubicBezTo>
                      <a:pt x="648" y="304"/>
                      <a:pt x="626" y="282"/>
                      <a:pt x="609" y="254"/>
                    </a:cubicBezTo>
                    <a:cubicBezTo>
                      <a:pt x="598" y="234"/>
                      <a:pt x="588" y="214"/>
                      <a:pt x="579" y="193"/>
                    </a:cubicBezTo>
                    <a:cubicBezTo>
                      <a:pt x="518" y="49"/>
                      <a:pt x="518" y="49"/>
                      <a:pt x="518" y="49"/>
                    </a:cubicBezTo>
                    <a:cubicBezTo>
                      <a:pt x="533" y="48"/>
                      <a:pt x="548" y="46"/>
                      <a:pt x="564" y="40"/>
                    </a:cubicBezTo>
                    <a:cubicBezTo>
                      <a:pt x="572" y="38"/>
                      <a:pt x="580" y="35"/>
                      <a:pt x="588" y="33"/>
                    </a:cubicBezTo>
                    <a:cubicBezTo>
                      <a:pt x="595" y="30"/>
                      <a:pt x="602" y="28"/>
                      <a:pt x="609" y="25"/>
                    </a:cubicBezTo>
                    <a:cubicBezTo>
                      <a:pt x="635" y="17"/>
                      <a:pt x="664" y="11"/>
                      <a:pt x="699" y="6"/>
                    </a:cubicBezTo>
                    <a:cubicBezTo>
                      <a:pt x="733" y="2"/>
                      <a:pt x="767" y="0"/>
                      <a:pt x="803" y="0"/>
                    </a:cubicBezTo>
                    <a:cubicBezTo>
                      <a:pt x="818" y="0"/>
                      <a:pt x="834" y="0"/>
                      <a:pt x="850" y="1"/>
                    </a:cubicBezTo>
                    <a:cubicBezTo>
                      <a:pt x="852" y="1"/>
                      <a:pt x="852" y="1"/>
                      <a:pt x="852" y="1"/>
                    </a:cubicBezTo>
                    <a:cubicBezTo>
                      <a:pt x="877" y="2"/>
                      <a:pt x="903" y="4"/>
                      <a:pt x="928" y="5"/>
                    </a:cubicBezTo>
                    <a:cubicBezTo>
                      <a:pt x="960" y="7"/>
                      <a:pt x="991" y="12"/>
                      <a:pt x="1026" y="18"/>
                    </a:cubicBezTo>
                    <a:cubicBezTo>
                      <a:pt x="1028" y="18"/>
                      <a:pt x="1030" y="18"/>
                      <a:pt x="1032" y="19"/>
                    </a:cubicBezTo>
                    <a:cubicBezTo>
                      <a:pt x="1033" y="19"/>
                      <a:pt x="1033" y="19"/>
                      <a:pt x="1033" y="19"/>
                    </a:cubicBezTo>
                    <a:cubicBezTo>
                      <a:pt x="1036" y="20"/>
                      <a:pt x="1037" y="21"/>
                      <a:pt x="1038" y="25"/>
                    </a:cubicBezTo>
                    <a:cubicBezTo>
                      <a:pt x="1038" y="27"/>
                      <a:pt x="1038" y="30"/>
                      <a:pt x="1038" y="32"/>
                    </a:cubicBezTo>
                    <a:cubicBezTo>
                      <a:pt x="1038" y="33"/>
                      <a:pt x="1038" y="33"/>
                      <a:pt x="1038" y="33"/>
                    </a:cubicBezTo>
                    <a:cubicBezTo>
                      <a:pt x="1039" y="38"/>
                      <a:pt x="1039" y="43"/>
                      <a:pt x="1039" y="47"/>
                    </a:cubicBezTo>
                    <a:cubicBezTo>
                      <a:pt x="1039" y="56"/>
                      <a:pt x="1039" y="64"/>
                      <a:pt x="1039" y="73"/>
                    </a:cubicBezTo>
                    <a:cubicBezTo>
                      <a:pt x="1030" y="55"/>
                      <a:pt x="1030" y="55"/>
                      <a:pt x="1030" y="55"/>
                    </a:cubicBezTo>
                    <a:cubicBezTo>
                      <a:pt x="1016" y="103"/>
                      <a:pt x="1016" y="103"/>
                      <a:pt x="1016" y="103"/>
                    </a:cubicBezTo>
                    <a:cubicBezTo>
                      <a:pt x="1016" y="103"/>
                      <a:pt x="1016" y="103"/>
                      <a:pt x="1016" y="103"/>
                    </a:cubicBezTo>
                    <a:cubicBezTo>
                      <a:pt x="1009" y="126"/>
                      <a:pt x="1009" y="126"/>
                      <a:pt x="1009" y="126"/>
                    </a:cubicBezTo>
                    <a:cubicBezTo>
                      <a:pt x="986" y="208"/>
                      <a:pt x="986" y="208"/>
                      <a:pt x="986" y="208"/>
                    </a:cubicBezTo>
                    <a:cubicBezTo>
                      <a:pt x="990" y="205"/>
                      <a:pt x="990" y="205"/>
                      <a:pt x="990" y="205"/>
                    </a:cubicBezTo>
                    <a:cubicBezTo>
                      <a:pt x="984" y="227"/>
                      <a:pt x="978" y="249"/>
                      <a:pt x="970" y="270"/>
                    </a:cubicBezTo>
                    <a:cubicBezTo>
                      <a:pt x="964" y="284"/>
                      <a:pt x="957" y="296"/>
                      <a:pt x="949" y="305"/>
                    </a:cubicBezTo>
                    <a:cubicBezTo>
                      <a:pt x="937" y="321"/>
                      <a:pt x="921" y="331"/>
                      <a:pt x="898" y="338"/>
                    </a:cubicBezTo>
                    <a:cubicBezTo>
                      <a:pt x="881" y="343"/>
                      <a:pt x="861" y="346"/>
                      <a:pt x="838" y="347"/>
                    </a:cubicBezTo>
                    <a:cubicBezTo>
                      <a:pt x="830" y="348"/>
                      <a:pt x="823" y="348"/>
                      <a:pt x="815" y="348"/>
                    </a:cubicBezTo>
                    <a:close/>
                    <a:moveTo>
                      <a:pt x="784" y="30"/>
                    </a:moveTo>
                    <a:cubicBezTo>
                      <a:pt x="775" y="30"/>
                      <a:pt x="763" y="31"/>
                      <a:pt x="751" y="31"/>
                    </a:cubicBezTo>
                    <a:cubicBezTo>
                      <a:pt x="732" y="33"/>
                      <a:pt x="711" y="35"/>
                      <a:pt x="689" y="40"/>
                    </a:cubicBezTo>
                    <a:cubicBezTo>
                      <a:pt x="676" y="42"/>
                      <a:pt x="660" y="46"/>
                      <a:pt x="645" y="51"/>
                    </a:cubicBezTo>
                    <a:cubicBezTo>
                      <a:pt x="604" y="65"/>
                      <a:pt x="604" y="65"/>
                      <a:pt x="604" y="65"/>
                    </a:cubicBezTo>
                    <a:cubicBezTo>
                      <a:pt x="601" y="108"/>
                      <a:pt x="601" y="108"/>
                      <a:pt x="601" y="108"/>
                    </a:cubicBezTo>
                    <a:cubicBezTo>
                      <a:pt x="601" y="110"/>
                      <a:pt x="601" y="113"/>
                      <a:pt x="601" y="116"/>
                    </a:cubicBezTo>
                    <a:cubicBezTo>
                      <a:pt x="600" y="132"/>
                      <a:pt x="603" y="149"/>
                      <a:pt x="607" y="168"/>
                    </a:cubicBezTo>
                    <a:cubicBezTo>
                      <a:pt x="616" y="207"/>
                      <a:pt x="632" y="240"/>
                      <a:pt x="655" y="269"/>
                    </a:cubicBezTo>
                    <a:cubicBezTo>
                      <a:pt x="674" y="293"/>
                      <a:pt x="698" y="308"/>
                      <a:pt x="727" y="314"/>
                    </a:cubicBezTo>
                    <a:cubicBezTo>
                      <a:pt x="758" y="320"/>
                      <a:pt x="786" y="324"/>
                      <a:pt x="814" y="324"/>
                    </a:cubicBezTo>
                    <a:cubicBezTo>
                      <a:pt x="817" y="324"/>
                      <a:pt x="817" y="324"/>
                      <a:pt x="817" y="324"/>
                    </a:cubicBezTo>
                    <a:cubicBezTo>
                      <a:pt x="835" y="323"/>
                      <a:pt x="856" y="323"/>
                      <a:pt x="877" y="317"/>
                    </a:cubicBezTo>
                    <a:cubicBezTo>
                      <a:pt x="896" y="312"/>
                      <a:pt x="908" y="305"/>
                      <a:pt x="919" y="295"/>
                    </a:cubicBezTo>
                    <a:cubicBezTo>
                      <a:pt x="928" y="286"/>
                      <a:pt x="936" y="274"/>
                      <a:pt x="941" y="259"/>
                    </a:cubicBezTo>
                    <a:cubicBezTo>
                      <a:pt x="953" y="227"/>
                      <a:pt x="960" y="193"/>
                      <a:pt x="961" y="156"/>
                    </a:cubicBezTo>
                    <a:cubicBezTo>
                      <a:pt x="961" y="154"/>
                      <a:pt x="961" y="154"/>
                      <a:pt x="961" y="154"/>
                    </a:cubicBezTo>
                    <a:cubicBezTo>
                      <a:pt x="961" y="142"/>
                      <a:pt x="961" y="130"/>
                      <a:pt x="960" y="118"/>
                    </a:cubicBezTo>
                    <a:cubicBezTo>
                      <a:pt x="960" y="113"/>
                      <a:pt x="960" y="113"/>
                      <a:pt x="960" y="113"/>
                    </a:cubicBezTo>
                    <a:cubicBezTo>
                      <a:pt x="960" y="108"/>
                      <a:pt x="960" y="105"/>
                      <a:pt x="959" y="102"/>
                    </a:cubicBezTo>
                    <a:cubicBezTo>
                      <a:pt x="958" y="93"/>
                      <a:pt x="958" y="93"/>
                      <a:pt x="958" y="93"/>
                    </a:cubicBezTo>
                    <a:cubicBezTo>
                      <a:pt x="955" y="84"/>
                      <a:pt x="955" y="84"/>
                      <a:pt x="955" y="84"/>
                    </a:cubicBezTo>
                    <a:cubicBezTo>
                      <a:pt x="955" y="83"/>
                      <a:pt x="954" y="82"/>
                      <a:pt x="954" y="81"/>
                    </a:cubicBezTo>
                    <a:cubicBezTo>
                      <a:pt x="941" y="53"/>
                      <a:pt x="941" y="53"/>
                      <a:pt x="941" y="53"/>
                    </a:cubicBezTo>
                    <a:cubicBezTo>
                      <a:pt x="911" y="45"/>
                      <a:pt x="911" y="45"/>
                      <a:pt x="911" y="45"/>
                    </a:cubicBezTo>
                    <a:cubicBezTo>
                      <a:pt x="877" y="35"/>
                      <a:pt x="842" y="32"/>
                      <a:pt x="798" y="30"/>
                    </a:cubicBezTo>
                    <a:cubicBezTo>
                      <a:pt x="795" y="29"/>
                      <a:pt x="795" y="29"/>
                      <a:pt x="795" y="29"/>
                    </a:cubicBezTo>
                    <a:cubicBezTo>
                      <a:pt x="784" y="30"/>
                      <a:pt x="784" y="30"/>
                      <a:pt x="784"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8" name="Freeform 13"/>
              <p:cNvSpPr>
                <a:spLocks noEditPoints="1"/>
              </p:cNvSpPr>
              <p:nvPr/>
            </p:nvSpPr>
            <p:spPr bwMode="auto">
              <a:xfrm>
                <a:off x="5649913" y="4264025"/>
                <a:ext cx="3127375" cy="1230313"/>
              </a:xfrm>
              <a:custGeom>
                <a:gdLst>
                  <a:gd name="T0" fmla="*/ 2002 w 2852"/>
                  <a:gd name="T1" fmla="*/ 0 h 1123"/>
                  <a:gd name="T2" fmla="*/ 1595 w 2852"/>
                  <a:gd name="T3" fmla="*/ 742 h 1123"/>
                  <a:gd name="T4" fmla="*/ 1535 w 2852"/>
                  <a:gd name="T5" fmla="*/ 565 h 1123"/>
                  <a:gd name="T6" fmla="*/ 1646 w 2852"/>
                  <a:gd name="T7" fmla="*/ 342 h 1123"/>
                  <a:gd name="T8" fmla="*/ 1423 w 2852"/>
                  <a:gd name="T9" fmla="*/ 119 h 1123"/>
                  <a:gd name="T10" fmla="*/ 1200 w 2852"/>
                  <a:gd name="T11" fmla="*/ 342 h 1123"/>
                  <a:gd name="T12" fmla="*/ 1312 w 2852"/>
                  <a:gd name="T13" fmla="*/ 565 h 1123"/>
                  <a:gd name="T14" fmla="*/ 1240 w 2852"/>
                  <a:gd name="T15" fmla="*/ 746 h 1123"/>
                  <a:gd name="T16" fmla="*/ 844 w 2852"/>
                  <a:gd name="T17" fmla="*/ 0 h 1123"/>
                  <a:gd name="T18" fmla="*/ 0 w 2852"/>
                  <a:gd name="T19" fmla="*/ 889 h 1123"/>
                  <a:gd name="T20" fmla="*/ 173 w 2852"/>
                  <a:gd name="T21" fmla="*/ 1123 h 1123"/>
                  <a:gd name="T22" fmla="*/ 2678 w 2852"/>
                  <a:gd name="T23" fmla="*/ 1123 h 1123"/>
                  <a:gd name="T24" fmla="*/ 2852 w 2852"/>
                  <a:gd name="T25" fmla="*/ 890 h 1123"/>
                  <a:gd name="T26" fmla="*/ 2002 w 2852"/>
                  <a:gd name="T27" fmla="*/ 0 h 1123"/>
                  <a:gd name="T28" fmla="*/ 2586 w 2852"/>
                  <a:gd name="T29" fmla="*/ 447 h 1123"/>
                  <a:gd name="T30" fmla="*/ 2586 w 2852"/>
                  <a:gd name="T31" fmla="*/ 447 h 1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52" h="1123">
                    <a:moveTo>
                      <a:pt x="2002" y="0"/>
                    </a:moveTo>
                    <a:cubicBezTo>
                      <a:pt x="1595" y="742"/>
                      <a:pt x="1595" y="742"/>
                      <a:pt x="1595" y="742"/>
                    </a:cubicBezTo>
                    <a:cubicBezTo>
                      <a:pt x="1535" y="565"/>
                      <a:pt x="1535" y="565"/>
                      <a:pt x="1535" y="565"/>
                    </a:cubicBezTo>
                    <a:cubicBezTo>
                      <a:pt x="1646" y="342"/>
                      <a:pt x="1646" y="342"/>
                      <a:pt x="1646" y="342"/>
                    </a:cubicBezTo>
                    <a:cubicBezTo>
                      <a:pt x="1423" y="119"/>
                      <a:pt x="1423" y="119"/>
                      <a:pt x="1423" y="119"/>
                    </a:cubicBezTo>
                    <a:cubicBezTo>
                      <a:pt x="1200" y="342"/>
                      <a:pt x="1200" y="342"/>
                      <a:pt x="1200" y="342"/>
                    </a:cubicBezTo>
                    <a:cubicBezTo>
                      <a:pt x="1312" y="565"/>
                      <a:pt x="1312" y="565"/>
                      <a:pt x="1312" y="565"/>
                    </a:cubicBezTo>
                    <a:cubicBezTo>
                      <a:pt x="1240" y="746"/>
                      <a:pt x="1240" y="746"/>
                      <a:pt x="1240" y="746"/>
                    </a:cubicBezTo>
                    <a:cubicBezTo>
                      <a:pt x="844" y="0"/>
                      <a:pt x="844" y="0"/>
                      <a:pt x="844" y="0"/>
                    </a:cubicBezTo>
                    <a:cubicBezTo>
                      <a:pt x="844" y="0"/>
                      <a:pt x="0" y="447"/>
                      <a:pt x="0" y="889"/>
                    </a:cubicBezTo>
                    <a:cubicBezTo>
                      <a:pt x="0" y="1011"/>
                      <a:pt x="50" y="1123"/>
                      <a:pt x="173" y="1123"/>
                    </a:cubicBezTo>
                    <a:cubicBezTo>
                      <a:pt x="2678" y="1123"/>
                      <a:pt x="2678" y="1123"/>
                      <a:pt x="2678" y="1123"/>
                    </a:cubicBezTo>
                    <a:cubicBezTo>
                      <a:pt x="2800" y="1123"/>
                      <a:pt x="2852" y="1012"/>
                      <a:pt x="2852" y="890"/>
                    </a:cubicBezTo>
                    <a:cubicBezTo>
                      <a:pt x="2852" y="475"/>
                      <a:pt x="2002" y="0"/>
                      <a:pt x="2002" y="0"/>
                    </a:cubicBezTo>
                    <a:moveTo>
                      <a:pt x="2586" y="447"/>
                    </a:moveTo>
                    <a:cubicBezTo>
                      <a:pt x="2586" y="447"/>
                      <a:pt x="2586" y="447"/>
                      <a:pt x="2586" y="447"/>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9" name="Freeform 14"/>
              <p:cNvSpPr>
                <a:spLocks noEditPoints="1"/>
              </p:cNvSpPr>
              <p:nvPr/>
            </p:nvSpPr>
            <p:spPr bwMode="auto">
              <a:xfrm>
                <a:off x="6415088" y="2301875"/>
                <a:ext cx="1603375" cy="1984375"/>
              </a:xfrm>
              <a:custGeom>
                <a:gdLst>
                  <a:gd name="T0" fmla="*/ 1460 w 1462"/>
                  <a:gd name="T1" fmla="*/ 878 h 1812"/>
                  <a:gd name="T2" fmla="*/ 1460 w 1462"/>
                  <a:gd name="T3" fmla="*/ 844 h 1812"/>
                  <a:gd name="T4" fmla="*/ 1430 w 1462"/>
                  <a:gd name="T5" fmla="*/ 824 h 1812"/>
                  <a:gd name="T6" fmla="*/ 1420 w 1462"/>
                  <a:gd name="T7" fmla="*/ 817 h 1812"/>
                  <a:gd name="T8" fmla="*/ 764 w 1462"/>
                  <a:gd name="T9" fmla="*/ 90 h 1812"/>
                  <a:gd name="T10" fmla="*/ 193 w 1462"/>
                  <a:gd name="T11" fmla="*/ 151 h 1812"/>
                  <a:gd name="T12" fmla="*/ 61 w 1462"/>
                  <a:gd name="T13" fmla="*/ 806 h 1812"/>
                  <a:gd name="T14" fmla="*/ 31 w 1462"/>
                  <a:gd name="T15" fmla="*/ 824 h 1812"/>
                  <a:gd name="T16" fmla="*/ 2 w 1462"/>
                  <a:gd name="T17" fmla="*/ 844 h 1812"/>
                  <a:gd name="T18" fmla="*/ 2 w 1462"/>
                  <a:gd name="T19" fmla="*/ 878 h 1812"/>
                  <a:gd name="T20" fmla="*/ 36 w 1462"/>
                  <a:gd name="T21" fmla="*/ 1103 h 1812"/>
                  <a:gd name="T22" fmla="*/ 135 w 1462"/>
                  <a:gd name="T23" fmla="*/ 1219 h 1812"/>
                  <a:gd name="T24" fmla="*/ 356 w 1462"/>
                  <a:gd name="T25" fmla="*/ 1624 h 1812"/>
                  <a:gd name="T26" fmla="*/ 722 w 1462"/>
                  <a:gd name="T27" fmla="*/ 1810 h 1812"/>
                  <a:gd name="T28" fmla="*/ 734 w 1462"/>
                  <a:gd name="T29" fmla="*/ 1812 h 1812"/>
                  <a:gd name="T30" fmla="*/ 747 w 1462"/>
                  <a:gd name="T31" fmla="*/ 1810 h 1812"/>
                  <a:gd name="T32" fmla="*/ 1123 w 1462"/>
                  <a:gd name="T33" fmla="*/ 1613 h 1812"/>
                  <a:gd name="T34" fmla="*/ 1332 w 1462"/>
                  <a:gd name="T35" fmla="*/ 1216 h 1812"/>
                  <a:gd name="T36" fmla="*/ 1427 w 1462"/>
                  <a:gd name="T37" fmla="*/ 1099 h 1812"/>
                  <a:gd name="T38" fmla="*/ 1460 w 1462"/>
                  <a:gd name="T39" fmla="*/ 878 h 1812"/>
                  <a:gd name="T40" fmla="*/ 1301 w 1462"/>
                  <a:gd name="T41" fmla="*/ 1049 h 1812"/>
                  <a:gd name="T42" fmla="*/ 1252 w 1462"/>
                  <a:gd name="T43" fmla="*/ 1105 h 1812"/>
                  <a:gd name="T44" fmla="*/ 1218 w 1462"/>
                  <a:gd name="T45" fmla="*/ 1117 h 1812"/>
                  <a:gd name="T46" fmla="*/ 1209 w 1462"/>
                  <a:gd name="T47" fmla="*/ 1151 h 1812"/>
                  <a:gd name="T48" fmla="*/ 1024 w 1462"/>
                  <a:gd name="T49" fmla="*/ 1520 h 1812"/>
                  <a:gd name="T50" fmla="*/ 732 w 1462"/>
                  <a:gd name="T51" fmla="*/ 1675 h 1812"/>
                  <a:gd name="T52" fmla="*/ 454 w 1462"/>
                  <a:gd name="T53" fmla="*/ 1530 h 1812"/>
                  <a:gd name="T54" fmla="*/ 257 w 1462"/>
                  <a:gd name="T55" fmla="*/ 1153 h 1812"/>
                  <a:gd name="T56" fmla="*/ 248 w 1462"/>
                  <a:gd name="T57" fmla="*/ 1117 h 1812"/>
                  <a:gd name="T58" fmla="*/ 212 w 1462"/>
                  <a:gd name="T59" fmla="*/ 1106 h 1812"/>
                  <a:gd name="T60" fmla="*/ 162 w 1462"/>
                  <a:gd name="T61" fmla="*/ 1051 h 1812"/>
                  <a:gd name="T62" fmla="*/ 139 w 1462"/>
                  <a:gd name="T63" fmla="*/ 942 h 1812"/>
                  <a:gd name="T64" fmla="*/ 227 w 1462"/>
                  <a:gd name="T65" fmla="*/ 939 h 1812"/>
                  <a:gd name="T66" fmla="*/ 233 w 1462"/>
                  <a:gd name="T67" fmla="*/ 918 h 1812"/>
                  <a:gd name="T68" fmla="*/ 234 w 1462"/>
                  <a:gd name="T69" fmla="*/ 919 h 1812"/>
                  <a:gd name="T70" fmla="*/ 237 w 1462"/>
                  <a:gd name="T71" fmla="*/ 904 h 1812"/>
                  <a:gd name="T72" fmla="*/ 268 w 1462"/>
                  <a:gd name="T73" fmla="*/ 579 h 1812"/>
                  <a:gd name="T74" fmla="*/ 281 w 1462"/>
                  <a:gd name="T75" fmla="*/ 545 h 1812"/>
                  <a:gd name="T76" fmla="*/ 908 w 1462"/>
                  <a:gd name="T77" fmla="*/ 472 h 1812"/>
                  <a:gd name="T78" fmla="*/ 868 w 1462"/>
                  <a:gd name="T79" fmla="*/ 579 h 1812"/>
                  <a:gd name="T80" fmla="*/ 908 w 1462"/>
                  <a:gd name="T81" fmla="*/ 586 h 1812"/>
                  <a:gd name="T82" fmla="*/ 954 w 1462"/>
                  <a:gd name="T83" fmla="*/ 514 h 1812"/>
                  <a:gd name="T84" fmla="*/ 948 w 1462"/>
                  <a:gd name="T85" fmla="*/ 565 h 1812"/>
                  <a:gd name="T86" fmla="*/ 991 w 1462"/>
                  <a:gd name="T87" fmla="*/ 570 h 1812"/>
                  <a:gd name="T88" fmla="*/ 1018 w 1462"/>
                  <a:gd name="T89" fmla="*/ 488 h 1812"/>
                  <a:gd name="T90" fmla="*/ 1181 w 1462"/>
                  <a:gd name="T91" fmla="*/ 536 h 1812"/>
                  <a:gd name="T92" fmla="*/ 1220 w 1462"/>
                  <a:gd name="T93" fmla="*/ 858 h 1812"/>
                  <a:gd name="T94" fmla="*/ 1231 w 1462"/>
                  <a:gd name="T95" fmla="*/ 916 h 1812"/>
                  <a:gd name="T96" fmla="*/ 1251 w 1462"/>
                  <a:gd name="T97" fmla="*/ 915 h 1812"/>
                  <a:gd name="T98" fmla="*/ 1260 w 1462"/>
                  <a:gd name="T99" fmla="*/ 946 h 1812"/>
                  <a:gd name="T100" fmla="*/ 1323 w 1462"/>
                  <a:gd name="T101" fmla="*/ 942 h 1812"/>
                  <a:gd name="T102" fmla="*/ 1301 w 1462"/>
                  <a:gd name="T103" fmla="*/ 1049 h 18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62" h="1811">
                    <a:moveTo>
                      <a:pt x="1460" y="878"/>
                    </a:moveTo>
                    <a:cubicBezTo>
                      <a:pt x="1460" y="844"/>
                      <a:pt x="1460" y="844"/>
                      <a:pt x="1460" y="844"/>
                    </a:cubicBezTo>
                    <a:cubicBezTo>
                      <a:pt x="1430" y="824"/>
                      <a:pt x="1430" y="824"/>
                      <a:pt x="1430" y="824"/>
                    </a:cubicBezTo>
                    <a:cubicBezTo>
                      <a:pt x="1427" y="822"/>
                      <a:pt x="1423" y="819"/>
                      <a:pt x="1420" y="817"/>
                    </a:cubicBezTo>
                    <a:cubicBezTo>
                      <a:pt x="1360" y="303"/>
                      <a:pt x="1364" y="0"/>
                      <a:pt x="764" y="90"/>
                    </a:cubicBezTo>
                    <a:cubicBezTo>
                      <a:pt x="553" y="121"/>
                      <a:pt x="323" y="56"/>
                      <a:pt x="193" y="151"/>
                    </a:cubicBezTo>
                    <a:cubicBezTo>
                      <a:pt x="28" y="305"/>
                      <a:pt x="16" y="535"/>
                      <a:pt x="61" y="806"/>
                    </a:cubicBezTo>
                    <a:cubicBezTo>
                      <a:pt x="51" y="811"/>
                      <a:pt x="41" y="817"/>
                      <a:pt x="31" y="824"/>
                    </a:cubicBezTo>
                    <a:cubicBezTo>
                      <a:pt x="2" y="844"/>
                      <a:pt x="2" y="844"/>
                      <a:pt x="2" y="844"/>
                    </a:cubicBezTo>
                    <a:cubicBezTo>
                      <a:pt x="2" y="878"/>
                      <a:pt x="2" y="878"/>
                      <a:pt x="2" y="878"/>
                    </a:cubicBezTo>
                    <a:cubicBezTo>
                      <a:pt x="0" y="969"/>
                      <a:pt x="11" y="1045"/>
                      <a:pt x="36" y="1103"/>
                    </a:cubicBezTo>
                    <a:cubicBezTo>
                      <a:pt x="58" y="1156"/>
                      <a:pt x="91" y="1195"/>
                      <a:pt x="135" y="1219"/>
                    </a:cubicBezTo>
                    <a:cubicBezTo>
                      <a:pt x="187" y="1396"/>
                      <a:pt x="262" y="1528"/>
                      <a:pt x="356" y="1624"/>
                    </a:cubicBezTo>
                    <a:cubicBezTo>
                      <a:pt x="459" y="1728"/>
                      <a:pt x="582" y="1787"/>
                      <a:pt x="722" y="1810"/>
                    </a:cubicBezTo>
                    <a:cubicBezTo>
                      <a:pt x="734" y="1812"/>
                      <a:pt x="734" y="1812"/>
                      <a:pt x="734" y="1812"/>
                    </a:cubicBezTo>
                    <a:cubicBezTo>
                      <a:pt x="747" y="1810"/>
                      <a:pt x="747" y="1810"/>
                      <a:pt x="747" y="1810"/>
                    </a:cubicBezTo>
                    <a:cubicBezTo>
                      <a:pt x="901" y="1777"/>
                      <a:pt x="1024" y="1716"/>
                      <a:pt x="1123" y="1613"/>
                    </a:cubicBezTo>
                    <a:cubicBezTo>
                      <a:pt x="1214" y="1517"/>
                      <a:pt x="1282" y="1388"/>
                      <a:pt x="1332" y="1216"/>
                    </a:cubicBezTo>
                    <a:cubicBezTo>
                      <a:pt x="1374" y="1192"/>
                      <a:pt x="1406" y="1152"/>
                      <a:pt x="1427" y="1099"/>
                    </a:cubicBezTo>
                    <a:cubicBezTo>
                      <a:pt x="1451" y="1042"/>
                      <a:pt x="1462" y="967"/>
                      <a:pt x="1460" y="878"/>
                    </a:cubicBezTo>
                    <a:close/>
                    <a:moveTo>
                      <a:pt x="1301" y="1049"/>
                    </a:moveTo>
                    <a:cubicBezTo>
                      <a:pt x="1289" y="1078"/>
                      <a:pt x="1273" y="1098"/>
                      <a:pt x="1252" y="1105"/>
                    </a:cubicBezTo>
                    <a:cubicBezTo>
                      <a:pt x="1218" y="1117"/>
                      <a:pt x="1218" y="1117"/>
                      <a:pt x="1218" y="1117"/>
                    </a:cubicBezTo>
                    <a:cubicBezTo>
                      <a:pt x="1209" y="1151"/>
                      <a:pt x="1209" y="1151"/>
                      <a:pt x="1209" y="1151"/>
                    </a:cubicBezTo>
                    <a:cubicBezTo>
                      <a:pt x="1164" y="1316"/>
                      <a:pt x="1104" y="1436"/>
                      <a:pt x="1024" y="1520"/>
                    </a:cubicBezTo>
                    <a:cubicBezTo>
                      <a:pt x="948" y="1599"/>
                      <a:pt x="852" y="1648"/>
                      <a:pt x="732" y="1675"/>
                    </a:cubicBezTo>
                    <a:cubicBezTo>
                      <a:pt x="625" y="1655"/>
                      <a:pt x="532" y="1609"/>
                      <a:pt x="454" y="1530"/>
                    </a:cubicBezTo>
                    <a:cubicBezTo>
                      <a:pt x="370" y="1445"/>
                      <a:pt x="304" y="1322"/>
                      <a:pt x="257" y="1153"/>
                    </a:cubicBezTo>
                    <a:cubicBezTo>
                      <a:pt x="248" y="1117"/>
                      <a:pt x="248" y="1117"/>
                      <a:pt x="248" y="1117"/>
                    </a:cubicBezTo>
                    <a:cubicBezTo>
                      <a:pt x="212" y="1106"/>
                      <a:pt x="212" y="1106"/>
                      <a:pt x="212" y="1106"/>
                    </a:cubicBezTo>
                    <a:cubicBezTo>
                      <a:pt x="191" y="1099"/>
                      <a:pt x="174" y="1080"/>
                      <a:pt x="162" y="1051"/>
                    </a:cubicBezTo>
                    <a:cubicBezTo>
                      <a:pt x="150" y="1022"/>
                      <a:pt x="142" y="986"/>
                      <a:pt x="139" y="942"/>
                    </a:cubicBezTo>
                    <a:cubicBezTo>
                      <a:pt x="172" y="937"/>
                      <a:pt x="209" y="927"/>
                      <a:pt x="227" y="939"/>
                    </a:cubicBezTo>
                    <a:cubicBezTo>
                      <a:pt x="229" y="933"/>
                      <a:pt x="231" y="926"/>
                      <a:pt x="233" y="918"/>
                    </a:cubicBezTo>
                    <a:cubicBezTo>
                      <a:pt x="234" y="919"/>
                      <a:pt x="234" y="919"/>
                      <a:pt x="234" y="919"/>
                    </a:cubicBezTo>
                    <a:cubicBezTo>
                      <a:pt x="237" y="904"/>
                      <a:pt x="237" y="904"/>
                      <a:pt x="237" y="904"/>
                    </a:cubicBezTo>
                    <a:cubicBezTo>
                      <a:pt x="247" y="865"/>
                      <a:pt x="258" y="619"/>
                      <a:pt x="268" y="579"/>
                    </a:cubicBezTo>
                    <a:cubicBezTo>
                      <a:pt x="272" y="568"/>
                      <a:pt x="274" y="554"/>
                      <a:pt x="281" y="545"/>
                    </a:cubicBezTo>
                    <a:cubicBezTo>
                      <a:pt x="330" y="611"/>
                      <a:pt x="695" y="618"/>
                      <a:pt x="908" y="472"/>
                    </a:cubicBezTo>
                    <a:cubicBezTo>
                      <a:pt x="868" y="579"/>
                      <a:pt x="868" y="579"/>
                      <a:pt x="868" y="579"/>
                    </a:cubicBezTo>
                    <a:cubicBezTo>
                      <a:pt x="908" y="586"/>
                      <a:pt x="908" y="586"/>
                      <a:pt x="908" y="586"/>
                    </a:cubicBezTo>
                    <a:cubicBezTo>
                      <a:pt x="954" y="514"/>
                      <a:pt x="954" y="514"/>
                      <a:pt x="954" y="514"/>
                    </a:cubicBezTo>
                    <a:cubicBezTo>
                      <a:pt x="948" y="565"/>
                      <a:pt x="948" y="565"/>
                      <a:pt x="948" y="565"/>
                    </a:cubicBezTo>
                    <a:cubicBezTo>
                      <a:pt x="991" y="570"/>
                      <a:pt x="991" y="570"/>
                      <a:pt x="991" y="570"/>
                    </a:cubicBezTo>
                    <a:cubicBezTo>
                      <a:pt x="1018" y="488"/>
                      <a:pt x="1018" y="488"/>
                      <a:pt x="1018" y="488"/>
                    </a:cubicBezTo>
                    <a:cubicBezTo>
                      <a:pt x="1070" y="518"/>
                      <a:pt x="1129" y="558"/>
                      <a:pt x="1181" y="536"/>
                    </a:cubicBezTo>
                    <a:cubicBezTo>
                      <a:pt x="1198" y="575"/>
                      <a:pt x="1211" y="812"/>
                      <a:pt x="1220" y="858"/>
                    </a:cubicBezTo>
                    <a:cubicBezTo>
                      <a:pt x="1231" y="916"/>
                      <a:pt x="1231" y="916"/>
                      <a:pt x="1231" y="916"/>
                    </a:cubicBezTo>
                    <a:cubicBezTo>
                      <a:pt x="1251" y="915"/>
                      <a:pt x="1251" y="915"/>
                      <a:pt x="1251" y="915"/>
                    </a:cubicBezTo>
                    <a:cubicBezTo>
                      <a:pt x="1260" y="946"/>
                      <a:pt x="1260" y="946"/>
                      <a:pt x="1260" y="946"/>
                    </a:cubicBezTo>
                    <a:cubicBezTo>
                      <a:pt x="1283" y="943"/>
                      <a:pt x="1303" y="942"/>
                      <a:pt x="1323" y="942"/>
                    </a:cubicBezTo>
                    <a:cubicBezTo>
                      <a:pt x="1320" y="985"/>
                      <a:pt x="1312" y="1021"/>
                      <a:pt x="1301" y="10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grpSp>
      </p:grpSp>
      <p:pic>
        <p:nvPicPr>
          <p:cNvPr id="1026" name="Picture 2" descr="See the source image"/>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695325" y="423733"/>
            <a:ext cx="2987675" cy="7018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4800" b="1" spc="2200"/>
          </a:p>
          <a:p>
            <a:pPr algn="ctr"/>
            <a:endParaRPr lang="zh-CN" altLang="en-US" sz="4800" b="1" spc="2200"/>
          </a:p>
          <a:p>
            <a:pPr algn="ctr"/>
            <a:r>
              <a:rPr lang="zh-CN" altLang="en-US" sz="4800" b="1" spc="2200"/>
              <a:t>第六章 残疾人社会工作理论</a:t>
            </a:r>
            <a:endParaRPr lang="zh-CN" altLang="en-US" sz="4800" b="1" spc="2200"/>
          </a:p>
          <a:p>
            <a:pPr algn="ctr"/>
            <a:endParaRPr lang="zh-CN" altLang="en-US" sz="4800" b="1" spc="2200"/>
          </a:p>
          <a:p>
            <a:pPr algn="ctr">
              <a:lnSpc>
                <a:spcPct val="150000"/>
              </a:lnSpc>
            </a:pPr>
            <a:endParaRPr lang="zh-CN" altLang="en-US" sz="2800" b="1" spc="2200"/>
          </a:p>
        </p:txBody>
      </p:sp>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第一节 残疾的发生理论</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1900505" y="620267"/>
            <a:ext cx="8615680" cy="92202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a:solidFill>
                  <a:schemeClr val="bg1"/>
                </a:solidFill>
                <a:latin typeface="+mj-ea"/>
                <a:ea typeface="+mj-ea"/>
              </a:rPr>
              <a:t>第六章 残疾人社会工作理论</a:t>
            </a:r>
            <a:endParaRPr lang="zh-CN" altLang="en-US" sz="5400">
              <a:solidFill>
                <a:schemeClr val="bg1"/>
              </a:solidFill>
              <a:latin typeface="+mj-ea"/>
              <a:ea typeface="+mj-ea"/>
            </a:endParaRPr>
          </a:p>
        </p:txBody>
      </p:sp>
      <p:grpSp>
        <p:nvGrpSpPr>
          <p:cNvPr id="4" name="组合 3"/>
          <p:cNvGrpSpPr/>
          <p:nvPr/>
        </p:nvGrpSpPr>
        <p:grpSpPr>
          <a:xfrm>
            <a:off x="3415030" y="4395471"/>
            <a:ext cx="6819901" cy="1106804"/>
            <a:chOff x="1906687" y="1306021"/>
            <a:chExt cx="2948196" cy="1106680"/>
          </a:xfrm>
        </p:grpSpPr>
        <p:sp>
          <p:nvSpPr>
            <p:cNvPr id="6" name="Rectangle 73"/>
            <p:cNvSpPr/>
            <p:nvPr/>
          </p:nvSpPr>
          <p:spPr>
            <a:xfrm>
              <a:off x="1906687" y="1306021"/>
              <a:ext cx="2948196" cy="179685"/>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第三节 残疾人的社会参与理论</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a:p>
              <a:pPr algn="l" defTabSz="914400">
                <a:lnSpc>
                  <a:spcPct val="150000"/>
                </a:lnSpc>
                <a:spcBef>
                  <a:spcPts val="1000"/>
                </a:spcBef>
                <a:buClrTx/>
                <a:buSzTx/>
                <a:buFontTx/>
              </a:pP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7"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grpSp>
        <p:nvGrpSpPr>
          <p:cNvPr id="35" name="组合 1"/>
          <p:cNvGrpSpPr/>
          <p:nvPr/>
        </p:nvGrpSpPr>
        <p:grpSpPr>
          <a:xfrm>
            <a:off x="3419475" y="3307715"/>
            <a:ext cx="7277734" cy="1173480"/>
            <a:chOff x="1906687" y="1239353"/>
            <a:chExt cx="3146114" cy="1173348"/>
          </a:xfrm>
        </p:grpSpPr>
        <p:sp>
          <p:nvSpPr>
            <p:cNvPr id="8" name="Rectangle 73"/>
            <p:cNvSpPr/>
            <p:nvPr/>
          </p:nvSpPr>
          <p:spPr>
            <a:xfrm>
              <a:off x="1906687" y="1239353"/>
              <a:ext cx="3146114" cy="290162"/>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第二节 残疾人的社会扶助理论</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一、社会代价理论</a:t>
            </a:r>
            <a:endParaRPr lang="en-US" altLang="zh-CN"/>
          </a:p>
        </p:txBody>
      </p:sp>
      <p:sp>
        <p:nvSpPr>
          <p:cNvPr id="24" name="文本框 23"/>
          <p:cNvSpPr txBox="1"/>
          <p:nvPr/>
        </p:nvSpPr>
        <p:spPr>
          <a:xfrm>
            <a:off x="744855" y="1258570"/>
            <a:ext cx="10907395" cy="43383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什么是社会代价？</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是指主体活动为实现社会进步所消耗的物质和精力、所作出的牺牲以及所受到的惩罚诸方面的总和。</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自有人类，就有残疾人。残疾人是人类社会发展进程中不可避免要付出的一种社会代价</a:t>
            </a:r>
            <a:r>
              <a:rPr lang="en-US" altLang="zh-CN" sz="2000" b="1">
                <a:solidFill>
                  <a:schemeClr val="tx1"/>
                </a:solidFill>
                <a:latin typeface="等线" panose="02010600030101010101" pitchFamily="2" charset="-122"/>
                <a:ea typeface="等线" panose="02010600030101010101" pitchFamily="2" charset="-122"/>
              </a:rPr>
              <a:t>”</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社会代价理论是第一个关于残疾现象为什么发生的理论</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残疾的发生与社会问题和个人问题直接相关，因疾病和各种意外伤害而造成的残疾和障碍，是人类在推动社会发展和进步过程中必然付出的代价。</a:t>
            </a:r>
            <a:endParaRPr lang="zh-CN" altLang="en-US" sz="2000" b="1">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二、标签理论</a:t>
            </a:r>
            <a:endParaRPr lang="en-US" altLang="zh-CN"/>
          </a:p>
        </p:txBody>
      </p:sp>
      <p:sp>
        <p:nvSpPr>
          <p:cNvPr id="24" name="文本框 23"/>
          <p:cNvSpPr txBox="1"/>
          <p:nvPr/>
        </p:nvSpPr>
        <p:spPr>
          <a:xfrm>
            <a:off x="819150" y="1258570"/>
            <a:ext cx="10701655" cy="443103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什么是标签理论？</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cs typeface="等线" panose="02010600030101010101" pitchFamily="2" charset="-122"/>
              </a:rPr>
              <a:t>美国社会学家霍华德·贝克尔提出，认为在美国社会，某些人的行为被认为是有偏差的，实质上是社会上有权势的人给弱势群体贴上标签的结果。</a:t>
            </a:r>
            <a:endParaRPr lang="zh-CN" altLang="en-US" sz="20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是解释某些偏差行为何以产生的理论，也是反对那些不正确地制造偏差行为的理论。</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20</a:t>
            </a:r>
            <a:r>
              <a:rPr lang="zh-CN" altLang="en-US" sz="2000">
                <a:solidFill>
                  <a:schemeClr val="tx1"/>
                </a:solidFill>
                <a:latin typeface="等线" panose="02010600030101010101" pitchFamily="2" charset="-122"/>
                <a:ea typeface="等线" panose="02010600030101010101" pitchFamily="2" charset="-122"/>
              </a:rPr>
              <a:t>世纪以前，医学模式将残疾看作是</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功能丧失</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，即无法独立和有效地完成他人所能完成的活动，残疾人是偏离</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常模（标准）</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的人。这种残疾标签带有消极负面影响，导致残疾人的自尊丧失。</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影响政府对残疾人政策的制定。</a:t>
            </a:r>
            <a:endParaRPr lang="zh-CN" altLang="en-US" sz="2000" b="1">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三、社会排斥理论</a:t>
            </a:r>
            <a:endParaRPr lang="en-US" altLang="zh-CN"/>
          </a:p>
        </p:txBody>
      </p:sp>
      <p:sp>
        <p:nvSpPr>
          <p:cNvPr id="24" name="文本框 23"/>
          <p:cNvSpPr txBox="1"/>
          <p:nvPr/>
        </p:nvSpPr>
        <p:spPr>
          <a:xfrm>
            <a:off x="819150" y="1258570"/>
            <a:ext cx="10701655" cy="3046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什么是社会排斥理论？</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sz="2000">
                <a:solidFill>
                  <a:schemeClr val="tx1"/>
                </a:solidFill>
                <a:latin typeface="等线" panose="02010600030101010101" pitchFamily="2" charset="-122"/>
                <a:ea typeface="等线" panose="02010600030101010101" pitchFamily="2" charset="-122"/>
                <a:cs typeface="等线" panose="02010600030101010101" pitchFamily="2" charset="-122"/>
              </a:rPr>
              <a:t>指主导群体完全或部分排斥少数群体的各种歧视或偏见，这种歧视意味着</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主导群体已经握有社会权利，不愿意别人分享</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英国</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社会排斥办公室</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这样定义社会排斥：指的是某些人或地区遇到诸如失业、技能缺乏、收入低下、住房困难、罪案高发环境、丧失健康以及家庭破裂等交织在一起的综合性问题时所发生的现象。</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三、社会排斥理论</a:t>
            </a:r>
            <a:endParaRPr lang="en-US" altLang="zh-CN"/>
          </a:p>
        </p:txBody>
      </p:sp>
      <p:sp>
        <p:nvSpPr>
          <p:cNvPr id="24" name="文本框 23"/>
          <p:cNvSpPr txBox="1"/>
          <p:nvPr/>
        </p:nvSpPr>
        <p:spPr>
          <a:xfrm>
            <a:off x="819150" y="1258570"/>
            <a:ext cx="10895965" cy="396938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什么是社会排斥理论？</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sz="2400">
                <a:solidFill>
                  <a:schemeClr val="tx1"/>
                </a:solidFill>
                <a:latin typeface="等线" panose="02010600030101010101" pitchFamily="2" charset="-122"/>
                <a:ea typeface="等线" panose="02010600030101010101" pitchFamily="2" charset="-122"/>
              </a:rPr>
              <a:t>残疾人遭遇的社会排斥包括四个层面：</a:t>
            </a:r>
            <a:endParaRPr lang="zh-CN" sz="24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第一，为生活层次的障碍；</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第二，为残疾人实现诸如就业、教育等基本社会权利的过程中，以及在进行社会交换和与社会互动的过程中遇到的障碍；</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第三，为残疾人权利保障机制层次的障碍，即残疾人维护自己的权利、争取本群体利益最大化过程中遭遇到的障碍、残疾人的利益在现实中被削弱乃至被忽视；</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第四，为残疾人主观方面的思想障碍，即他们的社会疏离感与被剥夺感导致的障碍。</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三、社会排斥理论</a:t>
            </a:r>
            <a:endParaRPr lang="en-US" altLang="zh-CN"/>
          </a:p>
        </p:txBody>
      </p:sp>
      <p:sp>
        <p:nvSpPr>
          <p:cNvPr id="24" name="文本框 23"/>
          <p:cNvSpPr txBox="1"/>
          <p:nvPr/>
        </p:nvSpPr>
        <p:spPr>
          <a:xfrm>
            <a:off x="819150" y="1258570"/>
            <a:ext cx="10895965" cy="295338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残疾人群体面临的社会排斥体现在：</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他们被排除在充分的社会参与之外；</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无法获得能使本群体充分参与经济和社会的服务；</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他们在劳动力市场以及社会保障体系中受到主流社会的排斥，日益成为孤独、无援的群体；</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他们的家庭压力和社会疏离感也很强</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第一节 残疾的发生理论</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1900505" y="620267"/>
            <a:ext cx="8615680" cy="92202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a:solidFill>
                  <a:schemeClr val="bg1"/>
                </a:solidFill>
                <a:latin typeface="+mj-ea"/>
                <a:ea typeface="+mj-ea"/>
              </a:rPr>
              <a:t>第六章 残疾人社会工作理论</a:t>
            </a:r>
            <a:endParaRPr lang="zh-CN" altLang="en-US" sz="5400">
              <a:solidFill>
                <a:schemeClr val="bg1"/>
              </a:solidFill>
              <a:latin typeface="+mj-ea"/>
              <a:ea typeface="+mj-ea"/>
            </a:endParaRPr>
          </a:p>
        </p:txBody>
      </p:sp>
      <p:grpSp>
        <p:nvGrpSpPr>
          <p:cNvPr id="4" name="组合 3"/>
          <p:cNvGrpSpPr/>
          <p:nvPr/>
        </p:nvGrpSpPr>
        <p:grpSpPr>
          <a:xfrm>
            <a:off x="3415030" y="4395471"/>
            <a:ext cx="6819901" cy="1106804"/>
            <a:chOff x="1906687" y="1306021"/>
            <a:chExt cx="2948196" cy="1106680"/>
          </a:xfrm>
        </p:grpSpPr>
        <p:sp>
          <p:nvSpPr>
            <p:cNvPr id="6" name="Rectangle 73"/>
            <p:cNvSpPr/>
            <p:nvPr/>
          </p:nvSpPr>
          <p:spPr>
            <a:xfrm>
              <a:off x="1906687" y="1306021"/>
              <a:ext cx="2948196" cy="179685"/>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第三节 残疾人的社会参与理论</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a:p>
              <a:pPr algn="l" defTabSz="914400">
                <a:lnSpc>
                  <a:spcPct val="150000"/>
                </a:lnSpc>
                <a:spcBef>
                  <a:spcPts val="1000"/>
                </a:spcBef>
                <a:buClrTx/>
                <a:buSzTx/>
                <a:buFontTx/>
              </a:pP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7"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grpSp>
        <p:nvGrpSpPr>
          <p:cNvPr id="35" name="组合 1"/>
          <p:cNvGrpSpPr/>
          <p:nvPr/>
        </p:nvGrpSpPr>
        <p:grpSpPr>
          <a:xfrm>
            <a:off x="3419475" y="3307715"/>
            <a:ext cx="7277734" cy="1173480"/>
            <a:chOff x="1906687" y="1239353"/>
            <a:chExt cx="3146114" cy="1173348"/>
          </a:xfrm>
        </p:grpSpPr>
        <p:sp>
          <p:nvSpPr>
            <p:cNvPr id="8" name="Rectangle 73"/>
            <p:cNvSpPr/>
            <p:nvPr/>
          </p:nvSpPr>
          <p:spPr>
            <a:xfrm>
              <a:off x="1906687" y="1239353"/>
              <a:ext cx="3146114" cy="290162"/>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第二节 残疾人的社会扶助理论</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一、供养理论</a:t>
            </a:r>
            <a:endParaRPr lang="zh-CN" altLang="en-US"/>
          </a:p>
        </p:txBody>
      </p:sp>
      <p:sp>
        <p:nvSpPr>
          <p:cNvPr id="24" name="文本框 23"/>
          <p:cNvSpPr txBox="1"/>
          <p:nvPr/>
        </p:nvSpPr>
        <p:spPr>
          <a:xfrm>
            <a:off x="1047750" y="1258631"/>
            <a:ext cx="10096500" cy="369252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a:solidFill>
                  <a:schemeClr val="tx1"/>
                </a:solidFill>
                <a:latin typeface="等线" panose="02010600030101010101" pitchFamily="2" charset="-122"/>
                <a:ea typeface="等线" panose="02010600030101010101" pitchFamily="2" charset="-122"/>
              </a:rPr>
              <a:t>认为在各种社会中，对于残疾人，特别是失去劳动能力的残疾人是最初的、甚至是最好的办法就是把他们养起来，这样，他们的家人或社会通过对残疾人的供养来表示对残疾人的责任和爱</a:t>
            </a:r>
            <a:endParaRPr lang="zh-CN" altLang="en-US" sz="24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4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英国学者迈克尔·奥利弗和鲍勃·萨佩在《残疾人社会工作》一书中介绍了这种供养的情况：</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一、供养理论</a:t>
            </a:r>
            <a:endParaRPr lang="zh-CN" altLang="en-US"/>
          </a:p>
        </p:txBody>
      </p:sp>
      <p:sp>
        <p:nvSpPr>
          <p:cNvPr id="24" name="文本框 23"/>
          <p:cNvSpPr txBox="1"/>
          <p:nvPr/>
        </p:nvSpPr>
        <p:spPr>
          <a:xfrm>
            <a:off x="1047750" y="1258631"/>
            <a:ext cx="10096500" cy="341503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indent="0">
              <a:lnSpc>
                <a:spcPct val="150000"/>
              </a:lnSpc>
              <a:buFont typeface="Arial" pitchFamily="34" charset="0"/>
              <a:buNone/>
            </a:pPr>
            <a:r>
              <a:rPr lang="zh-CN" altLang="en-US" sz="2400" b="1">
                <a:solidFill>
                  <a:schemeClr val="tx1"/>
                </a:solidFill>
                <a:latin typeface="等线" panose="02010600030101010101" pitchFamily="2" charset="-122"/>
                <a:ea typeface="等线" panose="02010600030101010101" pitchFamily="2" charset="-122"/>
              </a:rPr>
              <a:t>（一）膳宿关怀</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在英国，有一种隔离的慈善中心</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膳宿关怀中心</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，为残疾人提供膳宿与护理条件。</a:t>
            </a:r>
            <a:endParaRPr lang="zh-CN" altLang="en-US"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住进膳宿关怀中心，最常见的原因是家庭破裂，或者教廷照顾着不愿再继续负责护理。</a:t>
            </a:r>
            <a:endParaRPr lang="zh-CN" altLang="en-US"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越来越多的人认识到，将残疾人（包括严重残疾人）送到膳宿关怀中心去并不是令人愉快的事情。他们需要的是增加社区里面的机会</a:t>
            </a:r>
            <a:r>
              <a:rPr lang="en-US" altLang="zh-CN" sz="2000">
                <a:solidFill>
                  <a:schemeClr val="tx1"/>
                </a:solidFill>
                <a:latin typeface="等线" panose="02010600030101010101" pitchFamily="2" charset="-122"/>
                <a:ea typeface="等线" panose="02010600030101010101" pitchFamily="2" charset="-122"/>
              </a:rPr>
              <a:t>”</a:t>
            </a:r>
            <a:endParaRPr lang="en-US" altLang="zh-CN"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从社会性残疾模式的观点来看，膳宿中心模式无疑加剧了损伤的程度。</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一、供养理论</a:t>
            </a:r>
            <a:endParaRPr lang="zh-CN" altLang="en-US"/>
          </a:p>
        </p:txBody>
      </p:sp>
      <p:sp>
        <p:nvSpPr>
          <p:cNvPr id="24" name="文本框 23"/>
          <p:cNvSpPr txBox="1"/>
          <p:nvPr/>
        </p:nvSpPr>
        <p:spPr>
          <a:xfrm>
            <a:off x="1047750" y="1258631"/>
            <a:ext cx="10096500" cy="387667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indent="0">
              <a:lnSpc>
                <a:spcPct val="150000"/>
              </a:lnSpc>
              <a:buFont typeface="Arial" pitchFamily="34" charset="0"/>
              <a:buNone/>
            </a:pPr>
            <a:r>
              <a:rPr lang="zh-CN" altLang="en-US" sz="2400" b="1">
                <a:solidFill>
                  <a:schemeClr val="tx1"/>
                </a:solidFill>
                <a:latin typeface="等线" panose="02010600030101010101" pitchFamily="2" charset="-122"/>
                <a:ea typeface="等线" panose="02010600030101010101" pitchFamily="2" charset="-122"/>
              </a:rPr>
              <a:t>（二）膳宿关怀的替换模式</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膳宿关怀中心受到批评，于是出现了多种替换模式，即残疾人村、混居住宅、福库斯住宅、英国住宅协会方案、终生住宅和个人扶助计划。</a:t>
            </a:r>
            <a:endParaRPr lang="zh-CN" altLang="en-US"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这种供养在经济不发达的社会，几乎只适用于完全丧失劳动能力的残疾人。在发达社会，对残疾人供养的范围相对更大。</a:t>
            </a:r>
            <a:endParaRPr lang="zh-CN" altLang="en-US"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对残疾人供养的内容大多限于经济方面或者物质方面，</a:t>
            </a:r>
            <a:r>
              <a:rPr lang="zh-CN" altLang="en-US" sz="2000" b="1">
                <a:solidFill>
                  <a:schemeClr val="tx1"/>
                </a:solidFill>
                <a:latin typeface="等线" panose="02010600030101010101" pitchFamily="2" charset="-122"/>
                <a:ea typeface="等线" panose="02010600030101010101" pitchFamily="2" charset="-122"/>
              </a:rPr>
              <a:t>社会工作者介入残疾人工作，必须避免</a:t>
            </a:r>
            <a:r>
              <a:rPr lang="zh-CN" altLang="en-US" sz="2000">
                <a:solidFill>
                  <a:schemeClr val="tx1"/>
                </a:solidFill>
                <a:latin typeface="等线" panose="02010600030101010101" pitchFamily="2" charset="-122"/>
                <a:ea typeface="等线" panose="02010600030101010101" pitchFamily="2" charset="-122"/>
              </a:rPr>
              <a:t>受该理论影响而形成对残疾人的精神需求、能力潜力估计不足的错误执念。</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二、正常化理论</a:t>
            </a:r>
            <a:endParaRPr lang="zh-CN" altLang="en-US"/>
          </a:p>
        </p:txBody>
      </p:sp>
      <p:sp>
        <p:nvSpPr>
          <p:cNvPr id="24" name="文本框 23"/>
          <p:cNvSpPr txBox="1"/>
          <p:nvPr/>
        </p:nvSpPr>
        <p:spPr>
          <a:xfrm>
            <a:off x="1047750" y="1258570"/>
            <a:ext cx="10415905" cy="2030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indent="0">
              <a:lnSpc>
                <a:spcPct val="150000"/>
              </a:lnSpc>
              <a:buFont typeface="Arial" pitchFamily="34" charset="0"/>
              <a:buNone/>
            </a:pPr>
            <a:r>
              <a:rPr lang="zh-CN" altLang="en-US" sz="2400" b="1">
                <a:solidFill>
                  <a:schemeClr val="tx1"/>
                </a:solidFill>
                <a:latin typeface="等线" panose="02010600030101010101" pitchFamily="2" charset="-122"/>
                <a:ea typeface="等线" panose="02010600030101010101" pitchFamily="2" charset="-122"/>
              </a:rPr>
              <a:t>主张：</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残疾人应该生活在与平常人相似的生活环境中，认为那些被视为不正常的残疾人的行为实质上在残疾人群体自身看来是完全正常的，因此社会应让他们回到自己熟悉的平常社会，过平常人的生活。</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二、正常化理论</a:t>
            </a:r>
            <a:endParaRPr lang="zh-CN" altLang="en-US"/>
          </a:p>
        </p:txBody>
      </p:sp>
      <p:sp>
        <p:nvSpPr>
          <p:cNvPr id="24" name="文本框 23"/>
          <p:cNvSpPr txBox="1"/>
          <p:nvPr/>
        </p:nvSpPr>
        <p:spPr>
          <a:xfrm>
            <a:off x="1047750" y="1258570"/>
            <a:ext cx="10415905" cy="2030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indent="0">
              <a:lnSpc>
                <a:spcPct val="150000"/>
              </a:lnSpc>
              <a:buFont typeface="Arial" pitchFamily="34" charset="0"/>
              <a:buNone/>
            </a:pPr>
            <a:r>
              <a:rPr lang="zh-CN" altLang="en-US" sz="2400" b="1">
                <a:solidFill>
                  <a:schemeClr val="tx1"/>
                </a:solidFill>
                <a:latin typeface="等线" panose="02010600030101010101" pitchFamily="2" charset="-122"/>
                <a:ea typeface="等线" panose="02010600030101010101" pitchFamily="2" charset="-122"/>
              </a:rPr>
              <a:t>界定：</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美国</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全国智力迟钝公民协会</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对正常化曾界定为：帮助残疾人获得一种尽量接近正常人的生活方式，使他们的日常生活模式及条件尽量与社会中大多数人一样而不是有意地将他们区隔开来。</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二、正常化理论</a:t>
            </a:r>
            <a:endParaRPr lang="zh-CN" altLang="en-US"/>
          </a:p>
        </p:txBody>
      </p:sp>
      <p:sp>
        <p:nvSpPr>
          <p:cNvPr id="24" name="文本框 23"/>
          <p:cNvSpPr txBox="1"/>
          <p:nvPr/>
        </p:nvSpPr>
        <p:spPr>
          <a:xfrm>
            <a:off x="1047750" y="1258570"/>
            <a:ext cx="10415905" cy="341503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indent="0">
              <a:lnSpc>
                <a:spcPct val="150000"/>
              </a:lnSpc>
              <a:buFont typeface="Arial" pitchFamily="34" charset="0"/>
              <a:buNone/>
            </a:pPr>
            <a:r>
              <a:rPr lang="zh-CN" altLang="en-US" sz="2400" b="1">
                <a:solidFill>
                  <a:schemeClr val="tx1"/>
                </a:solidFill>
                <a:latin typeface="等线" panose="02010600030101010101" pitchFamily="2" charset="-122"/>
                <a:ea typeface="等线" panose="02010600030101010101" pitchFamily="2" charset="-122"/>
              </a:rPr>
              <a:t>两种含义：</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第一，以服务对象为本的社会工作价值理念认为，由于贴标签的远古，以往把残疾人等一些工作对象的行为视为异常，并采用主流社会所谓</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正常</a:t>
            </a: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的方法去治疗他们的做法实际上是有偏颇的。因为在一些社会工作者、治疗者或者助人者眼里不正常的行为，在服务对象群体那里完全是再正常不过的事情。</a:t>
            </a:r>
            <a:endParaRPr lang="zh-CN" altLang="en-US"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第二，所谓正常化，就是为受助者提供与平常人相似的生活环境，包括让他们回到自己熟悉的平常社会，过平常人的生活。</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584825" cy="738505"/>
          </a:xfrm>
        </p:spPr>
        <p:txBody>
          <a:bodyPr wrap="square"/>
          <a:lstStyle/>
          <a:p>
            <a:r>
              <a:rPr lang="zh-CN" altLang="en-US"/>
              <a:t>二、正常化理论</a:t>
            </a:r>
            <a:endParaRPr lang="zh-CN" altLang="en-US"/>
          </a:p>
        </p:txBody>
      </p:sp>
      <p:sp>
        <p:nvSpPr>
          <p:cNvPr id="24" name="文本框 23"/>
          <p:cNvSpPr txBox="1"/>
          <p:nvPr/>
        </p:nvSpPr>
        <p:spPr>
          <a:xfrm>
            <a:off x="1047750" y="1258570"/>
            <a:ext cx="10415905" cy="387667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indent="0">
              <a:lnSpc>
                <a:spcPct val="150000"/>
              </a:lnSpc>
              <a:buFont typeface="Arial" pitchFamily="34" charset="0"/>
              <a:buNone/>
            </a:pPr>
            <a:r>
              <a:rPr lang="zh-CN" altLang="en-US" sz="2400" b="1">
                <a:solidFill>
                  <a:schemeClr val="tx1"/>
                </a:solidFill>
                <a:latin typeface="等线" panose="02010600030101010101" pitchFamily="2" charset="-122"/>
                <a:ea typeface="等线" panose="02010600030101010101" pitchFamily="2" charset="-122"/>
              </a:rPr>
              <a:t>在实务中运用：</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altLang="zh-CN" sz="2000">
                <a:solidFill>
                  <a:schemeClr val="tx1"/>
                </a:solidFill>
                <a:latin typeface="等线" panose="02010600030101010101" pitchFamily="2" charset="-122"/>
                <a:ea typeface="等线" panose="02010600030101010101" pitchFamily="2" charset="-122"/>
              </a:rPr>
              <a:t>——</a:t>
            </a:r>
            <a:r>
              <a:rPr sz="2000">
                <a:solidFill>
                  <a:schemeClr val="tx1"/>
                </a:solidFill>
                <a:latin typeface="等线" panose="02010600030101010101" pitchFamily="2" charset="-122"/>
                <a:ea typeface="等线" panose="02010600030101010101" pitchFamily="2" charset="-122"/>
              </a:rPr>
              <a:t>首先应明确正常化并不是要求残疾人完全遵照社会上的一些标准，也不是要求绝对的统一和融合，而是提倡社会为残疾人提供锻炼的机会和可能，要求尽可能地让残疾人日常熟悉的真实环境中进行训练和活动，从而加强残疾人对生活环境的了解和体验。</a:t>
            </a:r>
            <a:endParaRPr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sz="2000">
                <a:solidFill>
                  <a:schemeClr val="tx1"/>
                </a:solidFill>
                <a:latin typeface="等线" panose="02010600030101010101" pitchFamily="2" charset="-122"/>
                <a:ea typeface="等线" panose="02010600030101010101" pitchFamily="2" charset="-122"/>
              </a:rPr>
              <a:t>——</a:t>
            </a:r>
            <a:r>
              <a:rPr sz="2000">
                <a:solidFill>
                  <a:schemeClr val="tx1"/>
                </a:solidFill>
                <a:latin typeface="等线" panose="02010600030101010101" pitchFamily="2" charset="-122"/>
                <a:ea typeface="等线" panose="02010600030101010101" pitchFamily="2" charset="-122"/>
              </a:rPr>
              <a:t>其次，在残疾人服务中应尽量多地关注残疾人亲属、家庭和社区的支持网络，因为这些支持网络会对残疾人的生活自理和一定程度的就业有重要的支持作用。</a:t>
            </a:r>
            <a:endParaRPr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r>
              <a:rPr lang="en-US" sz="2000">
                <a:solidFill>
                  <a:schemeClr val="tx1"/>
                </a:solidFill>
                <a:latin typeface="等线" panose="02010600030101010101" pitchFamily="2" charset="-122"/>
                <a:ea typeface="等线" panose="02010600030101010101" pitchFamily="2" charset="-122"/>
              </a:rPr>
              <a:t>——</a:t>
            </a:r>
            <a:r>
              <a:rPr sz="2000">
                <a:solidFill>
                  <a:schemeClr val="tx1"/>
                </a:solidFill>
                <a:latin typeface="等线" panose="02010600030101010101" pitchFamily="2" charset="-122"/>
                <a:ea typeface="等线" panose="02010600030101010101" pitchFamily="2" charset="-122"/>
              </a:rPr>
              <a:t>最后，应运用社区本身的设施、人力资源，多与相关部门合作，从而为残疾人参与和融入社会提供条件。</a:t>
            </a:r>
            <a:endParaRPr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https://d.book118.com/856201224040010042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交大蓝">
      <a:dk1>
        <a:sysClr val="windowText" lastClr="000000"/>
      </a:dk1>
      <a:lt1>
        <a:sysClr val="window" lastClr="FFFFFF"/>
      </a:lt1>
      <a:dk2>
        <a:srgbClr val="44546A"/>
      </a:dk2>
      <a:lt2>
        <a:srgbClr val="E7E6E6"/>
      </a:lt2>
      <a:accent1>
        <a:srgbClr val="025483"/>
      </a:accent1>
      <a:accent2>
        <a:srgbClr val="025483"/>
      </a:accent2>
      <a:accent3>
        <a:srgbClr val="025483"/>
      </a:accent3>
      <a:accent4>
        <a:srgbClr val="025483"/>
      </a:accent4>
      <a:accent5>
        <a:srgbClr val="025483"/>
      </a:accent5>
      <a:accent6>
        <a:srgbClr val="025483"/>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17</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微软雅黑</vt:lpstr>
      <vt:lpstr>Wingdings</vt:lpstr>
      <vt:lpstr>等线</vt:lpstr>
      <vt:lpstr>宋体</vt:lpstr>
      <vt:lpstr>华文新魏</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2024-09-09T12:43:52.307</cp:lastPrinted>
  <dcterms:created xsi:type="dcterms:W3CDTF">2024-09-09T04:43:52Z</dcterms:created>
  <dcterms:modified xsi:type="dcterms:W3CDTF">2024-09-09T04:43:54Z</dcterms:modified>
</cp:coreProperties>
</file>