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NGFGIL+MS-UIGothic"/>
      <p:regular r:id="rId18"/>
    </p:embeddedFont>
    <p:embeddedFont>
      <p:font typeface="SLAJBK+AWQIHK+ArialMT"/>
      <p:regular r:id="rId19"/>
    </p:embeddedFont>
    <p:embeddedFont>
      <p:font typeface="HERAWA+ODKFSL+MicrosoftYaHei-Bold"/>
      <p:regular r:id="rId20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D85626-A924-453B-9F33-887CCD498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88961-0EE0-4356-85B7-0034A1531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B64F2-AE0C-49CB-BDE9-FE6DCF908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593147-5E28-4358-8138-1F7FA67D3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241555-3F6B-4F6E-94FD-BCBDCA891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D422E7-C752-452E-88BC-00501AFBD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88B4AE-67B5-4B9E-9E25-A4C15B196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04095F-DFAE-4368-A1F1-8101CC3FC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497D97-1402-4BEC-B0C4-8AE8BFA0A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ACD6E6-92FB-4A61-8D2F-04CF6A746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69B14-6587-4EF1-BBA4-8F55CA460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20402401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9669" y="1741959"/>
            <a:ext cx="11333510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餐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饮</a:t>
            </a: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服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务单</a:t>
            </a: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位食品安全事故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应</a:t>
            </a: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急</a:t>
            </a:r>
            <a:r>
              <a:rPr sz="5150">
                <a:solidFill>
                  <a:srgbClr val="00AF57"/>
                </a:solidFill>
                <a:latin typeface="SimSun"/>
                <a:cs typeface="SimSun"/>
              </a:rPr>
              <a:t>处</a:t>
            </a:r>
          </a:p>
          <a:p>
            <a:pPr marL="3286124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理通用</a:t>
            </a:r>
            <a:r>
              <a:rPr sz="5150" spc="20">
                <a:solidFill>
                  <a:srgbClr val="00AF57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AF57"/>
                </a:solidFill>
                <a:latin typeface="NGFGIL+MS-UIGothic"/>
                <a:cs typeface="NGFGIL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LAJBK+AWQIHK+ArialMT"/>
                <a:cs typeface="SLAJBK+AWQIHK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5140901" cy="2978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LAJBK+AWQIHK+ArialMT"/>
                <a:cs typeface="SLAJBK+AWQIHK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LAJBK+AWQIHK+ArialMT"/>
                <a:cs typeface="SLAJBK+AWQIHK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急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理流程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LAJBK+AWQIHK+ArialMT"/>
                <a:cs typeface="SLAJBK+AWQIHK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防措施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LAJBK+AWQIHK+ArialMT"/>
                <a:cs typeface="SLAJBK+AWQIHK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急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处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理案例分析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LAJBK+AWQIHK+ArialMT"/>
                <a:cs typeface="SLAJBK+AWQIHK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59AE93"/>
                </a:solidFill>
                <a:latin typeface="NGFGIL+MS-UIGothic"/>
                <a:cs typeface="NGFGIL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HERAWA+ODKFSL+MicrosoftYaHei-Bold"/>
                <a:cs typeface="HERAWA+ODKFSL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229244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程背景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随着餐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饮业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的快速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展，食品安全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日益突出，食品安全事故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务单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位必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须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和掌握的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重要技能。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21937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务单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位在食品安全事故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理方面的需求，制定本通用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件，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以提高餐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务单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应对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食品安全事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故的能力和水平。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程目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1004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HERAWA+ODKFSL+MicrosoftYaHei-Bold"/>
                <a:cs typeface="HERAWA+ODKFS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6759" y="37194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HERAWA+ODKFSL+MicrosoftYaHei-Bold"/>
                <a:cs typeface="HERAWA+ODKFSL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01559" y="3713761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HERAWA+ODKFSL+MicrosoftYaHei-Bold"/>
                <a:cs typeface="HERAWA+ODKFSL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50805" y="372328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DFD"/>
                </a:solidFill>
                <a:latin typeface="HERAWA+ODKFSL+MicrosoftYaHei-Bold"/>
                <a:cs typeface="HERAWA+ODKFSL+MicrosoftYaHei-Bold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了解食品安全事故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理的相关法律法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准；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提高餐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饮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务单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食品安全事故的意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能力。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91209" y="5011158"/>
            <a:ext cx="230028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掌握食品安全事故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理的基本原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和流程；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758565" y="501115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熟悉食品安全事故的分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758565" y="5354058"/>
            <a:ext cx="11430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FFFDFD"/>
                </a:solidFill>
                <a:latin typeface="NGFGIL+MS-UIGothic"/>
                <a:cs typeface="NGFGIL+MS-UIGothic"/>
              </a:rPr>
              <a:t>和特点；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HERAWA+ODKFSL+MicrosoftYaHei-Bold"/>
                <a:cs typeface="HERAWA+ODKFSL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623571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食品安全事故概述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ERAWA+ODKFSL+MicrosoftYaHei-Bold"/>
                <a:cs typeface="HERAWA+ODKFS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食品安全事故是指在餐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务单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位内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生的，与食物有关的，造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成人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员伤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害或健康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害的意外事件。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ERAWA+ODKFSL+MicrosoftYaHei-Bold"/>
                <a:cs typeface="HERAWA+ODKFSL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食品安全事故可由食物中毒、食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源性疾病、食品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污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染、食品添加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剂滥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用、食品容器和包装材料不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合格等原因引起。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 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499388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根据事故的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重程度，食品安全事故可分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一般事故、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大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事故、重大事故和特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别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重大事故。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4993883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事故的分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依据包括事故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生的范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、影响的人数、造成的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害程度等。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食品安全事故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处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理原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9800" y="21056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及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时</a:t>
            </a: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性原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科学性原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9625" y="2537948"/>
            <a:ext cx="289127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饮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务单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立即采取措施，</a:t>
            </a:r>
          </a:p>
          <a:p>
            <a:pPr marL="1714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控制事故的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扩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大，并立即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告</a:t>
            </a:r>
          </a:p>
          <a:p>
            <a:pPr marL="3429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当地食品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督管理部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49694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理食品安全事故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遵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循科学的方法和程序，采用科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学的技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手段。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人身安全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优</a:t>
            </a: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先原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107169" y="4764401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公正公开原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694109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理食品安全事故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以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保障人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生命安全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首要目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46719" y="524876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理食品安全事故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遵循公正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46719" y="555737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公开的原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，尊重公众的知情</a:t>
            </a:r>
          </a:p>
          <a:p>
            <a:pPr marL="137160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HERAWA+ODKFSL+MicrosoftYaHei-Bold"/>
                <a:cs typeface="HERAWA+ODKFSL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9065754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食品安全事故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应</a:t>
            </a:r>
            <a:r>
              <a:rPr sz="5150" spc="25">
                <a:solidFill>
                  <a:srgbClr val="00AF57"/>
                </a:solidFill>
                <a:latin typeface="NGFGIL+MS-UIGothic"/>
                <a:cs typeface="NGFGIL+MS-UIGothic"/>
              </a:rPr>
              <a:t>急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处</a:t>
            </a:r>
            <a:r>
              <a:rPr sz="5150" spc="23">
                <a:solidFill>
                  <a:srgbClr val="00AF57"/>
                </a:solidFill>
                <a:latin typeface="NGFGIL+MS-UIGothic"/>
                <a:cs typeface="NGFGIL+MS-UIGothic"/>
              </a:rPr>
              <a:t>理流程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事故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报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告与确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事故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报</a:t>
            </a:r>
            <a:r>
              <a:rPr sz="1550">
                <a:solidFill>
                  <a:srgbClr val="59AE93"/>
                </a:solidFill>
                <a:latin typeface="NGFGIL+MS-UIGothic"/>
                <a:cs typeface="NGFGIL+MS-UIGothic"/>
              </a:rPr>
              <a:t>告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食品安全事故后，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立即向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食品安全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管部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告，并保留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好相关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据。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事故确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接到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告后，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管部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迅速核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情况，确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认为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食品安全事故后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立即启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急响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急响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启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成立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应</a:t>
            </a:r>
            <a:r>
              <a:rPr sz="1550" spc="25">
                <a:solidFill>
                  <a:srgbClr val="59AE93"/>
                </a:solidFill>
                <a:latin typeface="NGFGIL+MS-UIGothic"/>
                <a:cs typeface="NGFGIL+MS-UIGothic"/>
              </a:rPr>
              <a:t>急指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挥</a:t>
            </a:r>
            <a:r>
              <a:rPr sz="1550">
                <a:solidFill>
                  <a:srgbClr val="59AE93"/>
                </a:solidFill>
                <a:latin typeface="NGFGIL+MS-UIGothic"/>
                <a:cs typeface="NGFGIL+MS-UIGothic"/>
              </a:rPr>
              <a:t>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根据事故的性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重程度，成立由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相关部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门组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成的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急指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部，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一指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挥协调应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NGFGIL+MS-UIGothic"/>
                <a:cs typeface="NGFGIL+MS-UIGothic"/>
              </a:rPr>
              <a:t>置工作。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NGFGIL+MS-UIGothic"/>
                <a:cs typeface="NGFGIL+MS-UIGothic"/>
              </a:rPr>
              <a:t>制定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50" spc="25">
                <a:solidFill>
                  <a:srgbClr val="FFFFFF"/>
                </a:solidFill>
                <a:latin typeface="NGFGIL+MS-UIGothic"/>
                <a:cs typeface="NGFGIL+MS-UIGothic"/>
              </a:rPr>
              <a:t>急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550">
                <a:solidFill>
                  <a:srgbClr val="FFFFFF"/>
                </a:solidFill>
                <a:latin typeface="NGFGIL+MS-UIGothic"/>
                <a:cs typeface="NGFGIL+MS-UIGothic"/>
              </a:rPr>
              <a:t>案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根据事故的具体情况，制定相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案，明确各部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和人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职责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NGFGIL+MS-UIGothic"/>
                <a:cs typeface="NGFGI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现场处</a:t>
            </a:r>
            <a:r>
              <a:rPr sz="3000">
                <a:solidFill>
                  <a:srgbClr val="59AE93"/>
                </a:solidFill>
                <a:latin typeface="NGFGIL+MS-UIGothic"/>
                <a:cs typeface="NGFGIL+MS-UIGothic"/>
              </a:rPr>
              <a:t>置与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调查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ERAWA+ODKFSL+MicrosoftYaHei-Bold"/>
                <a:cs typeface="HERAWA+ODKFSL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ERAWA+ODKFSL+MicrosoftYaHei-Bold"/>
                <a:cs typeface="HERAWA+ODKFSL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HERAWA+ODKFSL+MicrosoftYaHei-Bold"/>
                <a:cs typeface="HERAWA+ODKFSL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现场</a:t>
            </a:r>
            <a:r>
              <a:rPr sz="2000" spc="25">
                <a:solidFill>
                  <a:srgbClr val="59AE93"/>
                </a:solidFill>
                <a:latin typeface="NGFGIL+MS-UIGothic"/>
                <a:cs typeface="NGFGIL+MS-UIGothic"/>
              </a:rPr>
              <a:t>控制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调查</a:t>
            </a:r>
            <a:r>
              <a:rPr sz="2000" spc="25">
                <a:solidFill>
                  <a:srgbClr val="59AE93"/>
                </a:solidFill>
                <a:latin typeface="NGFGIL+MS-UIGothic"/>
                <a:cs typeface="NGFGIL+MS-UIGothic"/>
              </a:rPr>
              <a:t>取</a:t>
            </a:r>
            <a:r>
              <a:rPr sz="2000">
                <a:solidFill>
                  <a:srgbClr val="59AE93"/>
                </a:solidFill>
                <a:latin typeface="SimSun"/>
                <a:cs typeface="SimSun"/>
              </a:rPr>
              <a:t>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专</a:t>
            </a:r>
            <a:r>
              <a:rPr sz="2000" spc="25">
                <a:solidFill>
                  <a:srgbClr val="59AE93"/>
                </a:solidFill>
                <a:latin typeface="NGFGIL+MS-UIGothic"/>
                <a:cs typeface="NGFGIL+MS-UIGothic"/>
              </a:rPr>
              <a:t>家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59AE93"/>
                </a:solidFill>
                <a:latin typeface="NGFGIL+MS-UIGothic"/>
                <a:cs typeface="NGFGIL+MS-UIGothic"/>
              </a:rPr>
              <a:t>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81708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事故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现场进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行隔离、管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制，防止事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态扩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大和蔓延。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事故原因、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经过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、后果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行全面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调查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，收集相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据。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请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食品安全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专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事故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估，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为应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置提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GFGIL+MS-UIGothic"/>
                <a:cs typeface="NGFGIL+MS-UIGothic"/>
              </a:rPr>
              <a:t>供科学依据。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https://d.book118.com/856204024011010045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NGFGIL+MS-UIGothic</vt:lpstr>
      <vt:lpstr>SimSun</vt:lpstr>
      <vt:lpstr>SLAJBK+AWQIHK+ArialMT</vt:lpstr>
      <vt:lpstr>Times New Roman</vt:lpstr>
      <vt:lpstr>HERAWA+ODKFSL+MicrosoftYaHei-Bold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2024-09-13T17:33:25.137</cp:lastPrinted>
  <dcterms:created xsi:type="dcterms:W3CDTF">2024-09-13T09:33:25Z</dcterms:created>
  <dcterms:modified xsi:type="dcterms:W3CDTF">2024-09-13T09:33:26Z</dcterms:modified>
</cp:coreProperties>
</file>