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docx" ContentType="application/vnd.openxmlformats-officedocument.oleObject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940675A-B579-460E-94D1-54222C63F5DA}" styleName="No Style, Table Grid">
    <a:wholeTbl>
      <a:tcTxStyle>
        <a:fontRef idx="minor"/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96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e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.xml" /><Relationship Id="rId2" Type="http://schemas.openxmlformats.org/officeDocument/2006/relationships/tags" Target="../tags/tag33.xml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tags" Target="../tags/tag36.xml" /><Relationship Id="rId6" Type="http://schemas.openxmlformats.org/officeDocument/2006/relationships/tags" Target="../tags/tag3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tags" Target="../tags/tag4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tags" Target="../tags/tag50.xml" /><Relationship Id="rId5" Type="http://schemas.openxmlformats.org/officeDocument/2006/relationships/tags" Target="../tags/tag51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CF616C-1983-4453-B536-388C0E927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6E8C4-F929-4263-9FAA-D5C3DEC3FD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1C0445-E468-4EE8-82EF-E4D7FCAB2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4BB308-BB36-499D-A4E8-7E31C247B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A05870-0FBE-4A4F-BDAA-7D486864A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E5DCC2-ACD6-4A99-BFF2-ABA5A56A2D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9613DB-3387-47FE-B7D4-8F65AACB6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85E299-D174-4C53-9AB5-EFB317DDD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DB8EE6-777D-47D5-8E56-C7C7FC044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5B0201-3F6D-4676-BEC6-DDBB0CBA29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58BF9A-C0C4-4A59-B823-D44FDF1A2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组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264795" y="263843"/>
            <a:ext cx="11662410" cy="6330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/>
              <a:t>                  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2.xml" /><Relationship Id="rId13" Type="http://schemas.openxmlformats.org/officeDocument/2006/relationships/tags" Target="../tags/tag53.xml" /><Relationship Id="rId14" Type="http://schemas.openxmlformats.org/officeDocument/2006/relationships/tags" Target="../tags/tag54.xml" /><Relationship Id="rId15" Type="http://schemas.openxmlformats.org/officeDocument/2006/relationships/tags" Target="../tags/tag55.xml" /><Relationship Id="rId16" Type="http://schemas.openxmlformats.org/officeDocument/2006/relationships/tags" Target="../tags/tag56.xml" /><Relationship Id="rId17" Type="http://schemas.openxmlformats.org/officeDocument/2006/relationships/image" Target="file:///D:\qq&#25991;&#20214;\712321467\Image\C2C\Image2\%7b75232B38-A165-1FB7-499C-2E1C792CACB5%7d.png" TargetMode="External" /><Relationship Id="rId18" Type="http://schemas.openxmlformats.org/officeDocument/2006/relationships/image" Target="../media/image2.png" /><Relationship Id="rId19" Type="http://schemas.openxmlformats.org/officeDocument/2006/relationships/tags" Target="../tags/tag57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>2024/1/26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18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tags" Target="../tags/tag5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tags" Target="../tags/tag5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vmlDrawing" Target="../drawings/vmlDrawing1.vml" /><Relationship Id="rId2" Type="http://schemas.openxmlformats.org/officeDocument/2006/relationships/oleObject" Target="../embeddings/Document11.docx" TargetMode="Internal" /><Relationship Id="rId3" Type="http://schemas.openxmlformats.org/officeDocument/2006/relationships/image" Target="../media/image6.emf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73.xml" /><Relationship Id="rId11" Type="http://schemas.openxmlformats.org/officeDocument/2006/relationships/tags" Target="../tags/tag74.xml" /><Relationship Id="rId12" Type="http://schemas.openxmlformats.org/officeDocument/2006/relationships/tags" Target="../tags/tag75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tags" Target="../tags/tag71.xml" /><Relationship Id="rId9" Type="http://schemas.openxmlformats.org/officeDocument/2006/relationships/tags" Target="../tags/tag7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image" Target="../media/image9.png" /><Relationship Id="rId4" Type="http://schemas.openxmlformats.org/officeDocument/2006/relationships/tags" Target="../tags/tag78.xml" /><Relationship Id="rId5" Type="http://schemas.openxmlformats.org/officeDocument/2006/relationships/image" Target="../media/image10.png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png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image" Target="../media/image11.png" /><Relationship Id="rId8" Type="http://schemas.openxmlformats.org/officeDocument/2006/relationships/tags" Target="../tags/tag86.xml" /><Relationship Id="rId9" Type="http://schemas.openxmlformats.org/officeDocument/2006/relationships/tags" Target="../tags/tag8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15.png" /><Relationship Id="rId11" Type="http://schemas.openxmlformats.org/officeDocument/2006/relationships/tags" Target="../tags/tag93.xml" /><Relationship Id="rId12" Type="http://schemas.openxmlformats.org/officeDocument/2006/relationships/tags" Target="../tags/tag94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image" Target="../media/image12.png" /><Relationship Id="rId5" Type="http://schemas.openxmlformats.org/officeDocument/2006/relationships/tags" Target="../tags/tag90.xml" /><Relationship Id="rId6" Type="http://schemas.openxmlformats.org/officeDocument/2006/relationships/image" Target="../media/image13.png" /><Relationship Id="rId7" Type="http://schemas.openxmlformats.org/officeDocument/2006/relationships/tags" Target="../tags/tag91.xml" /><Relationship Id="rId8" Type="http://schemas.openxmlformats.org/officeDocument/2006/relationships/image" Target="../media/image14.png" /><Relationship Id="rId9" Type="http://schemas.openxmlformats.org/officeDocument/2006/relationships/tags" Target="../tags/tag9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6.png" /><Relationship Id="rId3" Type="http://schemas.openxmlformats.org/officeDocument/2006/relationships/tags" Target="../tags/tag9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20411302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/>
        </p:nvSpPr>
        <p:spPr>
          <a:xfrm>
            <a:off x="3018155" y="1875790"/>
            <a:ext cx="637413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>
                <a:latin typeface="宋体" panose="02010600030101010101" pitchFamily="2" charset="-122"/>
                <a:ea typeface="宋体" panose="02010600030101010101" pitchFamily="2" charset="-122"/>
              </a:rPr>
              <a:t>实验活动</a:t>
            </a:r>
            <a:r>
              <a:rPr lang="en-US" altLang="zh-CN" sz="400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4000">
                <a:latin typeface="宋体" panose="02010600030101010101" pitchFamily="2" charset="-122"/>
                <a:ea typeface="宋体" panose="02010600030101010101" pitchFamily="2" charset="-122"/>
              </a:rPr>
              <a:t>：用化学沉淀法去除粗盐中的杂质离子</a:t>
            </a:r>
          </a:p>
        </p:txBody>
      </p:sp>
      <p:grpSp>
        <p:nvGrpSpPr>
          <p:cNvPr id="8" name="组合 7" title=""/>
          <p:cNvGrpSpPr/>
          <p:nvPr/>
        </p:nvGrpSpPr>
        <p:grpSpPr>
          <a:xfrm>
            <a:off x="4523105" y="3103880"/>
            <a:ext cx="3364230" cy="0"/>
            <a:chOff x="6967" y="5112"/>
            <a:chExt cx="5298" cy="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6967" y="5112"/>
              <a:ext cx="1766" cy="0"/>
            </a:xfrm>
            <a:prstGeom prst="line">
              <a:avLst/>
            </a:prstGeom>
            <a:ln w="38100" cmpd="sng">
              <a:solidFill>
                <a:srgbClr val="D9413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8733" y="5112"/>
              <a:ext cx="1766" cy="0"/>
            </a:xfrm>
            <a:prstGeom prst="line">
              <a:avLst/>
            </a:prstGeom>
            <a:ln w="38100" cmpd="sng">
              <a:solidFill>
                <a:srgbClr val="F5B34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0499" y="5112"/>
              <a:ext cx="1766" cy="0"/>
            </a:xfrm>
            <a:prstGeom prst="line">
              <a:avLst/>
            </a:prstGeom>
            <a:ln w="38100" cmpd="sng">
              <a:solidFill>
                <a:srgbClr val="D9413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矩形 10" title=""/>
          <p:cNvSpPr/>
          <p:nvPr/>
        </p:nvSpPr>
        <p:spPr>
          <a:xfrm>
            <a:off x="4523740" y="4119880"/>
            <a:ext cx="1488440" cy="476250"/>
          </a:xfrm>
          <a:prstGeom prst="rect">
            <a:avLst/>
          </a:prstGeom>
          <a:solidFill>
            <a:srgbClr val="D94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矩形 12" title=""/>
          <p:cNvSpPr/>
          <p:nvPr/>
        </p:nvSpPr>
        <p:spPr>
          <a:xfrm>
            <a:off x="6398895" y="4119880"/>
            <a:ext cx="1488440" cy="476250"/>
          </a:xfrm>
          <a:prstGeom prst="rect">
            <a:avLst/>
          </a:prstGeom>
          <a:solidFill>
            <a:srgbClr val="F5B3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0085" name="Picture" title="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9860000">
            <a:off x="491490" y="3189605"/>
            <a:ext cx="1421765" cy="1421765"/>
          </a:xfrm>
          <a:prstGeom prst="rect">
            <a:avLst/>
          </a:prstGeom>
        </p:spPr>
      </p:pic>
      <p:pic>
        <p:nvPicPr>
          <p:cNvPr id="10562" name="Picture" title="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9860000">
            <a:off x="2038350" y="4453890"/>
            <a:ext cx="751840" cy="751840"/>
          </a:xfrm>
          <a:prstGeom prst="rect">
            <a:avLst/>
          </a:prstGeom>
        </p:spPr>
      </p:pic>
      <p:pic>
        <p:nvPicPr>
          <p:cNvPr id="17" name="Picture" title=""/>
          <p:cNvPicPr>
            <a:picLocks noChangeAspect="1"/>
          </p:cNvPicPr>
          <p:nvPr/>
        </p:nvPicPr>
        <p:blipFill>
          <a:blip r:embed="rId2">
            <a:alphaModFix/>
          </a:blip>
          <a:srcRect r="24354" b="18129"/>
          <a:stretch>
            <a:fillRect/>
          </a:stretch>
        </p:blipFill>
        <p:spPr>
          <a:xfrm>
            <a:off x="10790555" y="5334000"/>
            <a:ext cx="1412240" cy="1528445"/>
          </a:xfrm>
          <a:prstGeom prst="rect">
            <a:avLst/>
          </a:prstGeom>
        </p:spPr>
      </p:pic>
      <p:cxnSp>
        <p:nvCxnSpPr>
          <p:cNvPr id="18" name="直接连接符 17" title=""/>
          <p:cNvCxnSpPr/>
          <p:nvPr/>
        </p:nvCxnSpPr>
        <p:spPr>
          <a:xfrm>
            <a:off x="5391785" y="1591310"/>
            <a:ext cx="1417955" cy="0"/>
          </a:xfrm>
          <a:prstGeom prst="line">
            <a:avLst/>
          </a:prstGeom>
          <a:ln w="2222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 title=""/>
          <p:cNvSpPr txBox="1"/>
          <p:nvPr/>
        </p:nvSpPr>
        <p:spPr>
          <a:xfrm>
            <a:off x="5289550" y="863187"/>
            <a:ext cx="161290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学习目标</a:t>
            </a:r>
          </a:p>
        </p:txBody>
      </p:sp>
      <p:sp>
        <p:nvSpPr>
          <p:cNvPr id="22" name="矩形 21" title=""/>
          <p:cNvSpPr/>
          <p:nvPr/>
        </p:nvSpPr>
        <p:spPr>
          <a:xfrm>
            <a:off x="1922780" y="1654175"/>
            <a:ext cx="75565" cy="3988435"/>
          </a:xfrm>
          <a:prstGeom prst="rect">
            <a:avLst/>
          </a:prstGeom>
          <a:solidFill>
            <a:srgbClr val="D94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/>
              <a:t>                  </a:t>
            </a:r>
          </a:p>
        </p:txBody>
      </p:sp>
      <p:sp>
        <p:nvSpPr>
          <p:cNvPr id="4" name="iṥľídê" title=""/>
          <p:cNvSpPr txBox="1"/>
          <p:nvPr/>
        </p:nvSpPr>
        <p:spPr>
          <a:xfrm>
            <a:off x="2001520" y="2262505"/>
            <a:ext cx="7834630" cy="387985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1.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掌握溶解、沉淀、过滤、蒸发结晶等实验操作；</a:t>
            </a:r>
          </a:p>
          <a:p>
            <a:pPr algn="l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认识化学方法在物质分离和提纯中的重要作用。</a:t>
            </a:r>
          </a:p>
        </p:txBody>
      </p:sp>
      <p:sp>
        <p:nvSpPr>
          <p:cNvPr id="13" name="iṥľídê" title=""/>
          <p:cNvSpPr txBox="1"/>
          <p:nvPr/>
        </p:nvSpPr>
        <p:spPr>
          <a:xfrm>
            <a:off x="1998345" y="3508375"/>
            <a:ext cx="7834630" cy="387985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2. 通过对本实验方案的设计，掌握物质除杂方</a:t>
            </a:r>
          </a:p>
          <a:p>
            <a:pPr algn="l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案设计的基本原则。</a:t>
            </a:r>
          </a:p>
        </p:txBody>
      </p:sp>
      <p:sp>
        <p:nvSpPr>
          <p:cNvPr id="28" name="iṥľídê" title=""/>
          <p:cNvSpPr txBox="1"/>
          <p:nvPr/>
        </p:nvSpPr>
        <p:spPr>
          <a:xfrm>
            <a:off x="1998345" y="4754245"/>
            <a:ext cx="7834630" cy="387985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3. 通过对实验操作顺序和试剂用量的探究，提</a:t>
            </a:r>
          </a:p>
          <a:p>
            <a:pPr algn="l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高实验探究能力，强化创新意识。</a:t>
            </a: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049000" y="108077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/>
        </p:nvSpPr>
        <p:spPr>
          <a:xfrm>
            <a:off x="4744720" y="872712"/>
            <a:ext cx="2672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物质分离与提纯</a:t>
            </a:r>
          </a:p>
        </p:txBody>
      </p:sp>
      <p:sp>
        <p:nvSpPr>
          <p:cNvPr id="32" name="文本框 31" title=""/>
          <p:cNvSpPr txBox="1"/>
          <p:nvPr/>
        </p:nvSpPr>
        <p:spPr>
          <a:xfrm>
            <a:off x="1452245" y="1509395"/>
            <a:ext cx="464375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lang="zh-CN" altLang="en-US" b="1"/>
              <a:t>一、原则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b="1"/>
              <a:t>1.</a:t>
            </a:r>
            <a:r>
              <a:rPr lang="zh-CN" altLang="en-US" b="1"/>
              <a:t>不增：不增加新的杂质；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b="1"/>
              <a:t>2.</a:t>
            </a:r>
            <a:r>
              <a:rPr lang="zh-CN" altLang="en-US" b="1"/>
              <a:t>不减：不减少被提纯的物质；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b="1"/>
              <a:t>3.</a:t>
            </a:r>
            <a:r>
              <a:rPr lang="zh-CN" altLang="en-US" b="1"/>
              <a:t>易分离：被提纯物质与杂质易分离；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b="1"/>
              <a:t>4.</a:t>
            </a:r>
            <a:r>
              <a:rPr lang="zh-CN" altLang="en-US" b="1"/>
              <a:t>易复原：被提纯物质要容易复原。</a:t>
            </a:r>
          </a:p>
        </p:txBody>
      </p:sp>
      <p:sp>
        <p:nvSpPr>
          <p:cNvPr id="33" name="文本框 32" title=""/>
          <p:cNvSpPr txBox="1"/>
          <p:nvPr/>
        </p:nvSpPr>
        <p:spPr>
          <a:xfrm>
            <a:off x="6096000" y="1509395"/>
            <a:ext cx="464375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lang="zh-CN" altLang="en-US" b="1"/>
              <a:t>二、要求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b="1"/>
              <a:t>1.</a:t>
            </a:r>
            <a:r>
              <a:rPr lang="zh-CN" altLang="en-US" b="1"/>
              <a:t>除杂试剂必须过量；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b="1"/>
              <a:t>2.</a:t>
            </a:r>
            <a:r>
              <a:rPr lang="zh-CN" altLang="en-US" b="1"/>
              <a:t>过量试剂必须除尽（因过量会带入新的杂质）；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b="1"/>
              <a:t>3.</a:t>
            </a:r>
            <a:r>
              <a:rPr lang="zh-CN" altLang="en-US" b="1"/>
              <a:t>除杂途径必须选最佳。</a:t>
            </a:r>
          </a:p>
        </p:txBody>
      </p:sp>
      <p:sp>
        <p:nvSpPr>
          <p:cNvPr id="34" name="文本框 33" title=""/>
          <p:cNvSpPr txBox="1"/>
          <p:nvPr/>
        </p:nvSpPr>
        <p:spPr>
          <a:xfrm>
            <a:off x="1452245" y="3990340"/>
            <a:ext cx="464375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lang="zh-CN" altLang="en-US" b="1"/>
              <a:t>三、物理方法</a:t>
            </a:r>
          </a:p>
          <a:p>
            <a:pPr indent="0" fontAlgn="auto">
              <a:lnSpc>
                <a:spcPct val="150000"/>
              </a:lnSpc>
            </a:pPr>
            <a:r>
              <a:rPr b="1"/>
              <a:t>溶解法、过滤法、结晶法、升华法</a:t>
            </a:r>
            <a:r>
              <a:rPr lang="zh-CN" b="1"/>
              <a:t>、</a:t>
            </a:r>
          </a:p>
          <a:p>
            <a:pPr indent="0" fontAlgn="auto">
              <a:lnSpc>
                <a:spcPct val="150000"/>
              </a:lnSpc>
            </a:pPr>
            <a:r>
              <a:rPr lang="zh-CN" b="1"/>
              <a:t>蒸馏法、萃取法、分液法等</a:t>
            </a:r>
          </a:p>
        </p:txBody>
      </p:sp>
      <p:sp>
        <p:nvSpPr>
          <p:cNvPr id="35" name="文本框 34" title=""/>
          <p:cNvSpPr txBox="1"/>
          <p:nvPr/>
        </p:nvSpPr>
        <p:spPr>
          <a:xfrm>
            <a:off x="6096000" y="3990340"/>
            <a:ext cx="46437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lang="zh-CN" altLang="en-US" b="1"/>
              <a:t>四、化学方法</a:t>
            </a:r>
          </a:p>
          <a:p>
            <a:pPr indent="0" fontAlgn="auto">
              <a:lnSpc>
                <a:spcPct val="150000"/>
              </a:lnSpc>
            </a:pPr>
            <a:r>
              <a:rPr b="1"/>
              <a:t>沉淀法、置换法、加热法、分解法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TextBox 42" title=""/>
          <p:cNvSpPr txBox="1"/>
          <p:nvPr/>
        </p:nvSpPr>
        <p:spPr>
          <a:xfrm>
            <a:off x="1882704" y="2163370"/>
            <a:ext cx="3211145" cy="1403985"/>
          </a:xfrm>
          <a:prstGeom prst="rect">
            <a:avLst/>
          </a:prstGeom>
          <a:noFill/>
        </p:spPr>
        <p:txBody>
          <a:bodyPr wrap="square" lIns="75549" tIns="37774" rIns="75549" bIns="37774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1.用化学沉淀法去除粗盐中的Ca</a:t>
            </a:r>
            <a:r>
              <a:rPr lang="zh-CN" altLang="en-US" sz="2400" b="1" baseline="3000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2＋</a:t>
            </a:r>
            <a:r>
              <a:rPr lang="zh-CN" alt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、Mg</a:t>
            </a:r>
            <a:r>
              <a:rPr lang="zh-CN" altLang="en-US" sz="2400" b="1" baseline="3000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2＋</a:t>
            </a:r>
            <a:r>
              <a:rPr lang="zh-CN" alt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和SO  。</a:t>
            </a:r>
          </a:p>
        </p:txBody>
      </p:sp>
      <p:cxnSp>
        <p:nvCxnSpPr>
          <p:cNvPr id="30" name="Straight Connector 560" title=""/>
          <p:cNvCxnSpPr/>
          <p:nvPr/>
        </p:nvCxnSpPr>
        <p:spPr>
          <a:xfrm>
            <a:off x="1792730" y="3710249"/>
            <a:ext cx="339108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561" title=""/>
          <p:cNvCxnSpPr/>
          <p:nvPr/>
        </p:nvCxnSpPr>
        <p:spPr>
          <a:xfrm flipH="1">
            <a:off x="5295047" y="2254866"/>
            <a:ext cx="0" cy="310138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46" title=""/>
          <p:cNvSpPr txBox="1"/>
          <p:nvPr/>
        </p:nvSpPr>
        <p:spPr>
          <a:xfrm>
            <a:off x="1883092" y="3853334"/>
            <a:ext cx="3204871" cy="2294890"/>
          </a:xfrm>
          <a:prstGeom prst="rect">
            <a:avLst/>
          </a:prstGeom>
          <a:noFill/>
        </p:spPr>
        <p:txBody>
          <a:bodyPr wrap="square" lIns="80960" tIns="40481" rIns="80960" bIns="40481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2.熟练掌握溶解、过滤、蒸发等操作，认识化学方法在物质分离和提纯中的重要作用。</a:t>
            </a:r>
          </a:p>
        </p:txBody>
      </p:sp>
      <p:sp>
        <p:nvSpPr>
          <p:cNvPr id="93" name="文本框 92" title=""/>
          <p:cNvSpPr txBox="1"/>
          <p:nvPr/>
        </p:nvSpPr>
        <p:spPr>
          <a:xfrm>
            <a:off x="5278120" y="872712"/>
            <a:ext cx="16052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实验目的</a:t>
            </a:r>
          </a:p>
        </p:txBody>
      </p:sp>
      <p:graphicFrame>
        <p:nvGraphicFramePr>
          <p:cNvPr id="2" name="对象 1" title=""/>
          <p:cNvGraphicFramePr>
            <a:graphicFrameLocks noChangeAspect="1"/>
          </p:cNvGraphicFramePr>
          <p:nvPr/>
        </p:nvGraphicFramePr>
        <p:xfrm>
          <a:off x="2319853" y="3023302"/>
          <a:ext cx="425450" cy="6191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文档" r:id="rId2" imgW="426167" imgH="618701" progId="">
                  <p:embed/>
                </p:oleObj>
              </mc:Choice>
              <mc:Fallback>
                <p:oleObj name="文档" r:id="rId2" imgW="426167" imgH="618701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19853" y="3023302"/>
                        <a:ext cx="425450" cy="619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9760" y="1700530"/>
            <a:ext cx="2179320" cy="19996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6670" y="4199255"/>
            <a:ext cx="2226310" cy="19488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右箭头 10" title=""/>
          <p:cNvSpPr/>
          <p:nvPr>
            <p:custDataLst>
              <p:tags r:id="rId6"/>
            </p:custDataLst>
          </p:nvPr>
        </p:nvSpPr>
        <p:spPr>
          <a:xfrm rot="2400000">
            <a:off x="7984490" y="3764915"/>
            <a:ext cx="768350" cy="42227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TextBox 42" title=""/>
          <p:cNvSpPr txBox="1"/>
          <p:nvPr>
            <p:custDataLst>
              <p:tags r:id="rId7"/>
            </p:custDataLst>
          </p:nvPr>
        </p:nvSpPr>
        <p:spPr>
          <a:xfrm>
            <a:off x="5587365" y="3952240"/>
            <a:ext cx="2233295" cy="1083945"/>
          </a:xfrm>
          <a:prstGeom prst="rect">
            <a:avLst/>
          </a:prstGeom>
          <a:noFill/>
        </p:spPr>
        <p:txBody>
          <a:bodyPr wrap="square" lIns="75549" tIns="37774" rIns="75549" bIns="37774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粗盐（主要成分为NaCl，</a:t>
            </a: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含Ca</a:t>
            </a:r>
            <a:r>
              <a:rPr lang="zh-CN" altLang="en-US" sz="2400" b="1" baseline="3000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2+</a:t>
            </a:r>
            <a:r>
              <a:rPr lang="zh-CN" alt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、Mg</a:t>
            </a:r>
            <a:r>
              <a:rPr lang="zh-CN" altLang="en-US" sz="2400" b="1" baseline="3000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2+</a:t>
            </a:r>
            <a:r>
              <a:rPr lang="zh-CN" alt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和 SO</a:t>
            </a:r>
            <a:r>
              <a:rPr lang="zh-CN" altLang="en-US" sz="2400" b="1" baseline="-2500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4</a:t>
            </a:r>
            <a:r>
              <a:rPr lang="zh-CN" altLang="en-US" sz="2400" b="1" baseline="3000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2-</a:t>
            </a:r>
            <a:r>
              <a:rPr lang="zh-CN" alt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）</a:t>
            </a:r>
          </a:p>
        </p:txBody>
      </p:sp>
      <p:sp>
        <p:nvSpPr>
          <p:cNvPr id="5" name="TextBox 42" title=""/>
          <p:cNvSpPr txBox="1"/>
          <p:nvPr>
            <p:custDataLst>
              <p:tags r:id="rId8"/>
            </p:custDataLst>
          </p:nvPr>
        </p:nvSpPr>
        <p:spPr>
          <a:xfrm>
            <a:off x="8969375" y="3449320"/>
            <a:ext cx="2233295" cy="502920"/>
          </a:xfrm>
          <a:prstGeom prst="rect">
            <a:avLst/>
          </a:prstGeom>
          <a:noFill/>
        </p:spPr>
        <p:txBody>
          <a:bodyPr wrap="square" lIns="75549" tIns="37774" rIns="75549" bIns="37774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Source Han Serif SC" panose="02020400000000000000" pitchFamily="18" charset="-122"/>
              </a:rPr>
              <a:t>精盐（NaCl）</a:t>
            </a:r>
          </a:p>
        </p:txBody>
      </p: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23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27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  <p:cond evt="onBegin" delay="0">
                          <p:tn val="29"/>
                        </p:cond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2" grpId="0"/>
      <p:bldP spid="11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/>
        </p:nvSpPr>
        <p:spPr>
          <a:xfrm>
            <a:off x="5278120" y="872712"/>
            <a:ext cx="16052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实验原理</a:t>
            </a:r>
          </a:p>
        </p:txBody>
      </p:sp>
      <p:sp>
        <p:nvSpPr>
          <p:cNvPr id="32" name="文本框 31" title=""/>
          <p:cNvSpPr txBox="1"/>
          <p:nvPr/>
        </p:nvSpPr>
        <p:spPr>
          <a:xfrm>
            <a:off x="1083310" y="1310640"/>
            <a:ext cx="60680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lang="zh-CN" altLang="en-US" sz="2400" b="1"/>
              <a:t>化学沉淀法</a:t>
            </a:r>
          </a:p>
        </p:txBody>
      </p:sp>
      <p:graphicFrame>
        <p:nvGraphicFramePr>
          <p:cNvPr id="17" name="表格 16" title="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99515" y="2265680"/>
          <a:ext cx="10105390" cy="3314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34490"/>
                <a:gridCol w="1694180"/>
                <a:gridCol w="1694180"/>
                <a:gridCol w="1694180"/>
                <a:gridCol w="1694180"/>
                <a:gridCol w="1694180"/>
              </a:tblGrid>
              <a:tr h="552450">
                <a:tc rowSpan="2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latin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阳离子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阴离子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/>
                </a:tc>
              </a:tr>
              <a:tr h="552450">
                <a:tc vMerge="1">
                  <a:txBody>
                    <a:bodyPr vert="horz" wrap="square"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en-US" altLang="zh-CN" sz="2400" b="1" baseline="30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altLang="zh-CN" sz="2400" b="1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zh-CN" sz="2400" b="1" baseline="30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altLang="zh-CN" sz="2400" b="1" baseline="30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n-US" altLang="zh-CN" sz="2400" b="1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zh-CN" sz="2400" b="1" baseline="30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altLang="zh-CN" sz="2400" b="1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zh-CN" sz="2400" b="1" baseline="30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245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altLang="zh-CN" sz="2400" b="1" baseline="30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溶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溶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溶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溶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溶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245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</a:t>
                      </a:r>
                      <a:r>
                        <a:rPr lang="en-US" altLang="zh-CN" sz="2400" b="1" baseline="30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溶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溶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溶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不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  <a:sym typeface="+mn-ea"/>
                        </a:rPr>
                        <a:t>不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245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lang="en-US" altLang="zh-CN" sz="2400" b="1" baseline="30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微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溶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溶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  <a:sym typeface="+mn-ea"/>
                        </a:rPr>
                        <a:t>微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  <a:sym typeface="+mn-ea"/>
                        </a:rPr>
                        <a:t>不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245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en-US" altLang="zh-CN" sz="2400" b="1" baseline="30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  <a:sym typeface="+mn-ea"/>
                        </a:rPr>
                        <a:t>不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溶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溶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</a:rPr>
                        <a:t>溶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  <a:sym typeface="+mn-ea"/>
                        </a:rPr>
                        <a:t>微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矩形 3" title=""/>
          <p:cNvSpPr/>
          <p:nvPr>
            <p:custDataLst>
              <p:tags r:id="rId3"/>
            </p:custDataLst>
          </p:nvPr>
        </p:nvSpPr>
        <p:spPr>
          <a:xfrm>
            <a:off x="8033385" y="2861310"/>
            <a:ext cx="1506220" cy="50038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矩形 12" title=""/>
          <p:cNvSpPr/>
          <p:nvPr>
            <p:custDataLst>
              <p:tags r:id="rId4"/>
            </p:custDataLst>
          </p:nvPr>
        </p:nvSpPr>
        <p:spPr>
          <a:xfrm>
            <a:off x="1328420" y="4502150"/>
            <a:ext cx="1447165" cy="424815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 title=""/>
          <p:cNvSpPr/>
          <p:nvPr>
            <p:custDataLst>
              <p:tags r:id="rId5"/>
            </p:custDataLst>
          </p:nvPr>
        </p:nvSpPr>
        <p:spPr>
          <a:xfrm>
            <a:off x="1328420" y="5058410"/>
            <a:ext cx="1447165" cy="474345"/>
          </a:xfrm>
          <a:prstGeom prst="rect">
            <a:avLst/>
          </a:prstGeom>
          <a:noFill/>
          <a:ln w="28575">
            <a:solidFill>
              <a:srgbClr val="C8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椭圆 15" title=""/>
          <p:cNvSpPr/>
          <p:nvPr>
            <p:custDataLst>
              <p:tags r:id="rId6"/>
            </p:custDataLst>
          </p:nvPr>
        </p:nvSpPr>
        <p:spPr>
          <a:xfrm>
            <a:off x="8426450" y="3975735"/>
            <a:ext cx="720090" cy="50419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 title=""/>
          <p:cNvSpPr/>
          <p:nvPr>
            <p:custDataLst>
              <p:tags r:id="rId7"/>
            </p:custDataLst>
          </p:nvPr>
        </p:nvSpPr>
        <p:spPr>
          <a:xfrm>
            <a:off x="3411855" y="5028565"/>
            <a:ext cx="720090" cy="504190"/>
          </a:xfrm>
          <a:prstGeom prst="ellipse">
            <a:avLst/>
          </a:prstGeom>
          <a:noFill/>
          <a:ln w="28575" cmpd="sng">
            <a:solidFill>
              <a:srgbClr val="C800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 title=""/>
          <p:cNvSpPr/>
          <p:nvPr>
            <p:custDataLst>
              <p:tags r:id="rId8"/>
            </p:custDataLst>
          </p:nvPr>
        </p:nvSpPr>
        <p:spPr>
          <a:xfrm>
            <a:off x="1691640" y="3903980"/>
            <a:ext cx="720090" cy="50419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 title=""/>
          <p:cNvSpPr/>
          <p:nvPr>
            <p:custDataLst>
              <p:tags r:id="rId9"/>
            </p:custDataLst>
          </p:nvPr>
        </p:nvSpPr>
        <p:spPr>
          <a:xfrm>
            <a:off x="3340100" y="2856865"/>
            <a:ext cx="720090" cy="504190"/>
          </a:xfrm>
          <a:prstGeom prst="ellipse">
            <a:avLst/>
          </a:prstGeom>
          <a:noFill/>
          <a:ln w="28575" cmpd="sng">
            <a:solidFill>
              <a:srgbClr val="C800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22" title=""/>
          <p:cNvSpPr/>
          <p:nvPr>
            <p:custDataLst>
              <p:tags r:id="rId10"/>
            </p:custDataLst>
          </p:nvPr>
        </p:nvSpPr>
        <p:spPr>
          <a:xfrm>
            <a:off x="10081260" y="2819400"/>
            <a:ext cx="720090" cy="504190"/>
          </a:xfrm>
          <a:prstGeom prst="ellipse">
            <a:avLst/>
          </a:prstGeom>
          <a:noFill/>
          <a:ln w="28575" cmpd="sng">
            <a:solidFill>
              <a:srgbClr val="00B0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9" title=""/>
          <p:cNvSpPr/>
          <p:nvPr>
            <p:custDataLst>
              <p:tags r:id="rId11"/>
            </p:custDataLst>
          </p:nvPr>
        </p:nvSpPr>
        <p:spPr>
          <a:xfrm>
            <a:off x="10166985" y="4462780"/>
            <a:ext cx="720090" cy="504190"/>
          </a:xfrm>
          <a:prstGeom prst="ellipse">
            <a:avLst/>
          </a:prstGeom>
          <a:noFill/>
          <a:ln w="28575" cmpd="sng">
            <a:solidFill>
              <a:srgbClr val="00B0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文本框 6" title=""/>
          <p:cNvSpPr txBox="1"/>
          <p:nvPr/>
        </p:nvSpPr>
        <p:spPr>
          <a:xfrm>
            <a:off x="3204210" y="162560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ym typeface="+mn-ea"/>
              </a:rPr>
              <a:t>部分酸、碱和盐的溶解性表（室温）</a:t>
            </a: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 title=""/>
          <p:cNvSpPr/>
          <p:nvPr/>
        </p:nvSpPr>
        <p:spPr>
          <a:xfrm>
            <a:off x="1258570" y="1765300"/>
            <a:ext cx="9813925" cy="1594485"/>
          </a:xfrm>
          <a:prstGeom prst="rect">
            <a:avLst/>
          </a:prstGeom>
          <a:solidFill>
            <a:srgbClr val="D94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 title=""/>
          <p:cNvSpPr/>
          <p:nvPr/>
        </p:nvSpPr>
        <p:spPr>
          <a:xfrm>
            <a:off x="1258570" y="3424555"/>
            <a:ext cx="9813925" cy="1789430"/>
          </a:xfrm>
          <a:prstGeom prst="rect">
            <a:avLst/>
          </a:prstGeom>
          <a:solidFill>
            <a:srgbClr val="F5B3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文本框 6" title=""/>
          <p:cNvSpPr txBox="1"/>
          <p:nvPr/>
        </p:nvSpPr>
        <p:spPr>
          <a:xfrm>
            <a:off x="3268345" y="2099945"/>
            <a:ext cx="7269480" cy="8102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天平、药匙、量筒、烧杯、玻璃棒、胶头滴管、漏斗、滤纸、蒸发皿、坩埚钳、铁架台(带铁圈)、石棉网(或陶土网)、酒精灯、火柴。</a:t>
            </a:r>
          </a:p>
        </p:txBody>
      </p:sp>
      <p:sp>
        <p:nvSpPr>
          <p:cNvPr id="11" name="椭圆 10" title=""/>
          <p:cNvSpPr/>
          <p:nvPr/>
        </p:nvSpPr>
        <p:spPr>
          <a:xfrm>
            <a:off x="1816189" y="1981671"/>
            <a:ext cx="1165795" cy="11657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 title=""/>
          <p:cNvSpPr/>
          <p:nvPr/>
        </p:nvSpPr>
        <p:spPr>
          <a:xfrm>
            <a:off x="1816188" y="3698043"/>
            <a:ext cx="1165795" cy="11657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文本框 3" title=""/>
          <p:cNvSpPr txBox="1"/>
          <p:nvPr/>
        </p:nvSpPr>
        <p:spPr>
          <a:xfrm>
            <a:off x="3281045" y="3838575"/>
            <a:ext cx="7269480" cy="8102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粗盐、蒸馏水、0.1</a:t>
            </a:r>
            <a:r>
              <a:rPr kumimoji="0" lang="en-US" altLang="zh-CN" b="1" i="0" u="none" strike="noStrike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</a:t>
            </a:r>
            <a:r>
              <a:rPr kumimoji="0" lang="zh-CN" altLang="en-US" b="1" i="0" u="none" strike="noStrike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mol·L</a:t>
            </a:r>
            <a:r>
              <a:rPr kumimoji="0" lang="zh-CN" altLang="en-US" b="1" i="0" u="none" strike="noStrike" cap="none" spc="0" normalizeH="0" baseline="30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-1</a:t>
            </a:r>
            <a:r>
              <a:rPr kumimoji="0" lang="en-US" altLang="zh-CN" b="1" i="0" u="none" strike="noStrike" cap="none" spc="0" normalizeH="0" baseline="30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</a:t>
            </a:r>
            <a:r>
              <a:rPr kumimoji="0" lang="zh-CN" altLang="en-US" b="1" i="0" u="none" strike="noStrike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BaCl</a:t>
            </a:r>
            <a:r>
              <a:rPr kumimoji="0" lang="zh-CN" altLang="en-US" b="1" i="0" u="none" strike="noStrike" cap="none" spc="0" normalizeH="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2</a:t>
            </a:r>
            <a:r>
              <a:rPr kumimoji="0" lang="zh-CN" altLang="en-US" b="1" i="0" u="none" strike="noStrike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溶液、20% NaOH溶液、饱和Na</a:t>
            </a:r>
            <a:r>
              <a:rPr kumimoji="0" lang="zh-CN" altLang="en-US" b="1" i="0" u="none" strike="noStrike" cap="none" spc="0" normalizeH="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2</a:t>
            </a:r>
            <a:r>
              <a:rPr kumimoji="0" lang="zh-CN" altLang="en-US" b="1" i="0" u="none" strike="noStrike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CO</a:t>
            </a:r>
            <a:r>
              <a:rPr kumimoji="0" lang="zh-CN" altLang="en-US" b="1" i="0" u="none" strike="noStrike" cap="none" spc="0" normalizeH="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3</a:t>
            </a:r>
            <a:r>
              <a:rPr kumimoji="0" lang="zh-CN" altLang="en-US" b="1" i="0" u="none" strike="noStrike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溶液、6</a:t>
            </a:r>
            <a:r>
              <a:rPr kumimoji="0" lang="en-US" altLang="zh-CN" b="1" i="0" u="none" strike="noStrike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</a:t>
            </a:r>
            <a:r>
              <a:rPr kumimoji="0" lang="zh-CN" altLang="en-US" b="1" i="0" u="none" strike="noStrike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mol·L</a:t>
            </a:r>
            <a:r>
              <a:rPr kumimoji="0" lang="zh-CN" altLang="en-US" b="1" i="0" u="none" strike="noStrike" cap="none" spc="0" normalizeH="0" baseline="30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-1</a:t>
            </a:r>
            <a:r>
              <a:rPr kumimoji="0" lang="zh-CN" altLang="en-US" b="1" i="0" u="none" strike="noStrike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盐酸、pH试纸。</a:t>
            </a:r>
          </a:p>
        </p:txBody>
      </p:sp>
      <p:sp>
        <p:nvSpPr>
          <p:cNvPr id="25" name="文本框 24" title=""/>
          <p:cNvSpPr txBox="1"/>
          <p:nvPr/>
        </p:nvSpPr>
        <p:spPr>
          <a:xfrm>
            <a:off x="1878965" y="2334895"/>
            <a:ext cx="11029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仪器</a:t>
            </a:r>
          </a:p>
        </p:txBody>
      </p:sp>
      <p:sp>
        <p:nvSpPr>
          <p:cNvPr id="18" name="文本框 17" title=""/>
          <p:cNvSpPr txBox="1"/>
          <p:nvPr/>
        </p:nvSpPr>
        <p:spPr>
          <a:xfrm>
            <a:off x="1878965" y="4050665"/>
            <a:ext cx="1102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药剂</a:t>
            </a:r>
          </a:p>
        </p:txBody>
      </p:sp>
      <p:sp>
        <p:nvSpPr>
          <p:cNvPr id="93" name="文本框 92" title=""/>
          <p:cNvSpPr txBox="1"/>
          <p:nvPr/>
        </p:nvSpPr>
        <p:spPr>
          <a:xfrm>
            <a:off x="4744720" y="872712"/>
            <a:ext cx="2672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实验仪器和药剂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/>
        </p:nvSpPr>
        <p:spPr>
          <a:xfrm>
            <a:off x="4744720" y="872712"/>
            <a:ext cx="2672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实验步骤及操作</a:t>
            </a:r>
          </a:p>
        </p:txBody>
      </p:sp>
      <p:sp>
        <p:nvSpPr>
          <p:cNvPr id="32" name="文本框 31" title=""/>
          <p:cNvSpPr txBox="1"/>
          <p:nvPr/>
        </p:nvSpPr>
        <p:spPr>
          <a:xfrm>
            <a:off x="1452245" y="1509395"/>
            <a:ext cx="606806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lang="zh-CN" altLang="en-US" b="1"/>
              <a:t>一、溶解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 b="1"/>
              <a:t>用托盘天平称取5 g粗盐放入烧杯中，然后加入20 mL水，用玻璃棒</a:t>
            </a:r>
            <a:r>
              <a:rPr lang="en-US" altLang="zh-CN" b="1"/>
              <a:t>________</a:t>
            </a:r>
            <a:r>
              <a:rPr lang="zh-CN" altLang="en-US" b="1"/>
              <a:t>，使粗盐溶解，得到粗盐水。</a:t>
            </a:r>
            <a:endParaRPr lang="en-US" altLang="zh-CN" b="1"/>
          </a:p>
        </p:txBody>
      </p:sp>
      <p:sp>
        <p:nvSpPr>
          <p:cNvPr id="3" name="矩形 2" title=""/>
          <p:cNvSpPr/>
          <p:nvPr>
            <p:custDataLst>
              <p:tags r:id="rId2"/>
            </p:custDataLst>
          </p:nvPr>
        </p:nvSpPr>
        <p:spPr>
          <a:xfrm>
            <a:off x="2634947" y="2379993"/>
            <a:ext cx="690880" cy="39878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 b="1" kern="1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搅拌</a:t>
            </a:r>
          </a:p>
        </p:txBody>
      </p:sp>
      <p:pic>
        <p:nvPicPr>
          <p:cNvPr id="46082" name="Picture 2" title="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47025" y="1509395"/>
            <a:ext cx="2032635" cy="196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 title=""/>
          <p:cNvSpPr txBox="1"/>
          <p:nvPr/>
        </p:nvSpPr>
        <p:spPr>
          <a:xfrm>
            <a:off x="1452245" y="3470275"/>
            <a:ext cx="60680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lang="zh-CN" altLang="en-US" b="1"/>
              <a:t>二、沉淀</a:t>
            </a:r>
          </a:p>
          <a:p>
            <a:pPr indent="0" fontAlgn="auto">
              <a:lnSpc>
                <a:spcPct val="150000"/>
              </a:lnSpc>
            </a:pPr>
            <a:r>
              <a:rPr b="1"/>
              <a:t>向粗盐水中依次滴加过量的氯化钡溶液、氢氧化钠溶液、饱和碳酸钠溶液，使_______________________</a:t>
            </a:r>
            <a:r>
              <a:rPr lang="en-US" b="1"/>
              <a:t>_____</a:t>
            </a:r>
            <a:r>
              <a:rPr b="1"/>
              <a:t>_完全沉淀析出</a:t>
            </a:r>
            <a:r>
              <a:rPr lang="zh-CN" b="1"/>
              <a:t>。</a:t>
            </a:r>
          </a:p>
        </p:txBody>
      </p:sp>
      <p:pic>
        <p:nvPicPr>
          <p:cNvPr id="47106" name="Picture 2" title="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1010" y="4369435"/>
            <a:ext cx="859155" cy="187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 title=""/>
          <p:cNvSpPr/>
          <p:nvPr>
            <p:custDataLst>
              <p:tags r:id="rId7"/>
            </p:custDataLst>
          </p:nvPr>
        </p:nvSpPr>
        <p:spPr>
          <a:xfrm>
            <a:off x="3717290" y="4347845"/>
            <a:ext cx="3366770" cy="3987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kern="100" smtClean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SO</a:t>
            </a:r>
            <a:r>
              <a:rPr lang="en-US" altLang="zh-CN" sz="2000" b="1" kern="100" baseline="-25000" smtClean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4</a:t>
            </a:r>
            <a:r>
              <a:rPr lang="en-US" altLang="zh-CN" sz="2000" b="1" kern="100" baseline="30000" smtClean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2-</a:t>
            </a:r>
            <a:r>
              <a:rPr lang="zh-CN" altLang="zh-CN" sz="2000" b="1" kern="100" smtClean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000" b="1" kern="1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Mg</a:t>
            </a:r>
            <a:r>
              <a:rPr lang="en-US" altLang="zh-CN" sz="2000" b="1" kern="100" baseline="300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</a:t>
            </a:r>
            <a:r>
              <a:rPr lang="zh-CN" altLang="zh-CN" sz="2000" b="1" kern="100" baseline="300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＋</a:t>
            </a:r>
            <a:r>
              <a:rPr lang="zh-CN" altLang="zh-CN" sz="2000" b="1" kern="100" smtClean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000" b="1" kern="100" smtClean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Ca</a:t>
            </a:r>
            <a:r>
              <a:rPr lang="en-US" altLang="zh-CN" sz="2000" b="1" kern="100" baseline="30000" smtClean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2+</a:t>
            </a:r>
            <a:r>
              <a:rPr lang="zh-CN" altLang="en-US" sz="2000" b="1" kern="100" smtClean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000" b="1" kern="100" smtClean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Ba</a:t>
            </a:r>
            <a:r>
              <a:rPr lang="en-US" altLang="zh-CN" sz="2000" b="1" kern="100" baseline="30000" smtClean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2+</a:t>
            </a:r>
          </a:p>
        </p:txBody>
      </p:sp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/>
        </p:nvSpPr>
        <p:spPr>
          <a:xfrm>
            <a:off x="4744720" y="872712"/>
            <a:ext cx="2672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实验步骤及操作</a:t>
            </a:r>
          </a:p>
        </p:txBody>
      </p:sp>
      <p:sp>
        <p:nvSpPr>
          <p:cNvPr id="32" name="文本框 31" title=""/>
          <p:cNvSpPr txBox="1"/>
          <p:nvPr/>
        </p:nvSpPr>
        <p:spPr>
          <a:xfrm>
            <a:off x="1452245" y="1509395"/>
            <a:ext cx="606806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lang="zh-CN" altLang="en-US" b="1"/>
              <a:t>三、过滤</a:t>
            </a:r>
          </a:p>
          <a:p>
            <a:pPr indent="0" fontAlgn="auto">
              <a:lnSpc>
                <a:spcPct val="150000"/>
              </a:lnSpc>
            </a:pPr>
            <a:r>
              <a:rPr b="1"/>
              <a:t>将烧杯静置后过滤，除去生成的沉淀和不溶性杂质、过滤中玻璃棒的作用是</a:t>
            </a:r>
            <a:r>
              <a:rPr lang="en-US" b="1"/>
              <a:t>_________</a:t>
            </a:r>
            <a:r>
              <a:rPr b="1"/>
              <a:t>，滤液呈</a:t>
            </a:r>
            <a:r>
              <a:rPr lang="en-US" b="1"/>
              <a:t>_____</a:t>
            </a:r>
            <a:r>
              <a:rPr b="1"/>
              <a:t>性</a:t>
            </a:r>
            <a:r>
              <a:rPr lang="zh-CN" altLang="en-US" b="1"/>
              <a:t>。</a:t>
            </a:r>
          </a:p>
        </p:txBody>
      </p:sp>
      <p:sp>
        <p:nvSpPr>
          <p:cNvPr id="4" name="文本框 3" title=""/>
          <p:cNvSpPr txBox="1"/>
          <p:nvPr/>
        </p:nvSpPr>
        <p:spPr>
          <a:xfrm>
            <a:off x="1452245" y="3470275"/>
            <a:ext cx="606806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lang="zh-CN" altLang="en-US" b="1"/>
              <a:t>四、中和</a:t>
            </a:r>
          </a:p>
          <a:p>
            <a:pPr indent="0" fontAlgn="auto">
              <a:lnSpc>
                <a:spcPct val="150000"/>
              </a:lnSpc>
            </a:pPr>
            <a:r>
              <a:rPr b="1"/>
              <a:t>向滤液中滴加盐酸，用玻璃棒搅拌，直到__</a:t>
            </a:r>
            <a:r>
              <a:rPr b="1">
                <a:sym typeface="+mn-ea"/>
              </a:rPr>
              <a:t>________</a:t>
            </a:r>
            <a:r>
              <a:rPr b="1"/>
              <a:t>_，并用pH试纸检验，使滤液呈中性或微酸性</a:t>
            </a:r>
            <a:r>
              <a:rPr lang="zh-CN" b="1"/>
              <a:t>。</a:t>
            </a:r>
          </a:p>
        </p:txBody>
      </p:sp>
      <p:pic>
        <p:nvPicPr>
          <p:cNvPr id="47106" name="Picture 2" title="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33460" y="4369435"/>
            <a:ext cx="859155" cy="187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 title=""/>
          <p:cNvSpPr/>
          <p:nvPr>
            <p:custDataLst>
              <p:tags r:id="rId4"/>
            </p:custDataLst>
          </p:nvPr>
        </p:nvSpPr>
        <p:spPr>
          <a:xfrm>
            <a:off x="3585775" y="2413583"/>
            <a:ext cx="690880" cy="39878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 b="1" kern="1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引流</a:t>
            </a:r>
          </a:p>
        </p:txBody>
      </p:sp>
      <p:sp>
        <p:nvSpPr>
          <p:cNvPr id="7" name="矩形 6" title=""/>
          <p:cNvSpPr/>
          <p:nvPr>
            <p:custDataLst>
              <p:tags r:id="rId5"/>
            </p:custDataLst>
          </p:nvPr>
        </p:nvSpPr>
        <p:spPr>
          <a:xfrm>
            <a:off x="5536555" y="2413665"/>
            <a:ext cx="436880" cy="39878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 b="1" kern="1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碱</a:t>
            </a:r>
          </a:p>
        </p:txBody>
      </p:sp>
      <p:sp>
        <p:nvSpPr>
          <p:cNvPr id="8" name="矩形 7" title=""/>
          <p:cNvSpPr/>
          <p:nvPr>
            <p:custDataLst>
              <p:tags r:id="rId6"/>
            </p:custDataLst>
          </p:nvPr>
        </p:nvSpPr>
        <p:spPr>
          <a:xfrm>
            <a:off x="5670430" y="3867076"/>
            <a:ext cx="1452880" cy="39878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 b="1" kern="1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无</a:t>
            </a:r>
            <a:r>
              <a:rPr lang="zh-CN" altLang="zh-CN" sz="2000" b="1" kern="100" smtClean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气泡冒出</a:t>
            </a:r>
            <a:endParaRPr lang="zh-CN" altLang="en-US" sz="2000" b="1" kern="100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2" title="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255" y="1577340"/>
            <a:ext cx="1853565" cy="2071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/>
        </p:nvSpPr>
        <p:spPr>
          <a:xfrm>
            <a:off x="4744720" y="872712"/>
            <a:ext cx="2672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实验步骤及操作</a:t>
            </a:r>
          </a:p>
        </p:txBody>
      </p:sp>
      <p:sp>
        <p:nvSpPr>
          <p:cNvPr id="32" name="文本框 31" title=""/>
          <p:cNvSpPr txBox="1"/>
          <p:nvPr/>
        </p:nvSpPr>
        <p:spPr>
          <a:xfrm>
            <a:off x="1452245" y="1509395"/>
            <a:ext cx="60680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lang="zh-CN" altLang="en-US" b="1"/>
              <a:t>五、蒸发</a:t>
            </a:r>
          </a:p>
          <a:p>
            <a:pPr indent="0" fontAlgn="auto">
              <a:lnSpc>
                <a:spcPct val="150000"/>
              </a:lnSpc>
            </a:pPr>
            <a:r>
              <a:rPr b="1"/>
              <a:t>将滤液倒入蒸发皿，用酒精灯加热，并用玻璃棒不断</a:t>
            </a:r>
            <a:r>
              <a:rPr lang="en-US" b="1"/>
              <a:t>____</a:t>
            </a:r>
            <a:r>
              <a:rPr b="1"/>
              <a:t>。当蒸发皿中出现</a:t>
            </a:r>
            <a:r>
              <a:rPr lang="en-US" b="1"/>
              <a:t>____________</a:t>
            </a:r>
            <a:r>
              <a:rPr b="1"/>
              <a:t>时，停止加热。利用蒸发皿的余热使滤液蒸干。冷却后，得到除去杂质离子的精盐</a:t>
            </a:r>
          </a:p>
        </p:txBody>
      </p:sp>
      <p:sp>
        <p:nvSpPr>
          <p:cNvPr id="3" name="矩形 2" title=""/>
          <p:cNvSpPr/>
          <p:nvPr>
            <p:custDataLst>
              <p:tags r:id="rId2"/>
            </p:custDataLst>
          </p:nvPr>
        </p:nvSpPr>
        <p:spPr>
          <a:xfrm>
            <a:off x="6773267" y="1956103"/>
            <a:ext cx="690880" cy="39878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 b="1" kern="1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搅拌</a:t>
            </a:r>
          </a:p>
        </p:txBody>
      </p:sp>
      <p:sp>
        <p:nvSpPr>
          <p:cNvPr id="5" name="矩形 4" title=""/>
          <p:cNvSpPr/>
          <p:nvPr>
            <p:custDataLst>
              <p:tags r:id="rId3"/>
            </p:custDataLst>
          </p:nvPr>
        </p:nvSpPr>
        <p:spPr>
          <a:xfrm>
            <a:off x="3327102" y="2354883"/>
            <a:ext cx="1198880" cy="39878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 b="1" kern="1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较多固体</a:t>
            </a:r>
          </a:p>
        </p:txBody>
      </p:sp>
      <p:pic>
        <p:nvPicPr>
          <p:cNvPr id="50178" name="Picture 2" title="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56650" y="1566545"/>
            <a:ext cx="1370965" cy="1975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40080" y="4034790"/>
            <a:ext cx="3549650" cy="20948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025765" y="4034790"/>
            <a:ext cx="3549650" cy="20948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333240" y="4034790"/>
            <a:ext cx="3549015" cy="20948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/>
        </p:nvSpPr>
        <p:spPr>
          <a:xfrm>
            <a:off x="5633720" y="872712"/>
            <a:ext cx="8940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Source Han Serif SC" panose="02020400000000000000" pitchFamily="18" charset="-122"/>
              </a:rPr>
              <a:t>思考</a:t>
            </a:r>
          </a:p>
        </p:txBody>
      </p:sp>
      <p:sp>
        <p:nvSpPr>
          <p:cNvPr id="32" name="文本框 31" title=""/>
          <p:cNvSpPr txBox="1"/>
          <p:nvPr/>
        </p:nvSpPr>
        <p:spPr>
          <a:xfrm>
            <a:off x="1452245" y="1509395"/>
            <a:ext cx="90195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lang="zh-CN" altLang="en-US" b="1"/>
              <a:t>1.本实验中加入试剂的顺序是什么？按照其他顺序加入试剂能否达到同样的目的？</a:t>
            </a:r>
          </a:p>
        </p:txBody>
      </p:sp>
      <p:sp>
        <p:nvSpPr>
          <p:cNvPr id="4" name="文本框 3" title=""/>
          <p:cNvSpPr txBox="1"/>
          <p:nvPr/>
        </p:nvSpPr>
        <p:spPr>
          <a:xfrm>
            <a:off x="1452245" y="2016125"/>
            <a:ext cx="90195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lang="zh-CN" altLang="en-US" b="1">
                <a:solidFill>
                  <a:schemeClr val="accent6">
                    <a:lumMod val="75000"/>
                  </a:schemeClr>
                </a:solidFill>
              </a:rPr>
              <a:t>本实验中加入试剂的顺序是：BaCl</a:t>
            </a:r>
            <a:r>
              <a:rPr lang="zh-CN" altLang="en-US" b="1" baseline="-2500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zh-CN" altLang="en-US" b="1">
                <a:solidFill>
                  <a:schemeClr val="accent6">
                    <a:lumMod val="75000"/>
                  </a:schemeClr>
                </a:solidFill>
              </a:rPr>
              <a:t>溶液→NaOH溶液→Na</a:t>
            </a:r>
            <a:r>
              <a:rPr lang="zh-CN" altLang="en-US" b="1" baseline="-2500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zh-CN" altLang="en-US" b="1">
                <a:solidFill>
                  <a:schemeClr val="accent6">
                    <a:lumMod val="75000"/>
                  </a:schemeClr>
                </a:solidFill>
              </a:rPr>
              <a:t>CO</a:t>
            </a:r>
            <a:r>
              <a:rPr lang="zh-CN" altLang="en-US" b="1" baseline="-2500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zh-CN" altLang="en-US" b="1">
                <a:solidFill>
                  <a:schemeClr val="accent6">
                    <a:lumMod val="75000"/>
                  </a:schemeClr>
                </a:solidFill>
              </a:rPr>
              <a:t>溶液→盐酸。</a:t>
            </a:r>
          </a:p>
        </p:txBody>
      </p:sp>
      <p:sp>
        <p:nvSpPr>
          <p:cNvPr id="6" name="文本框 5" title=""/>
          <p:cNvSpPr txBox="1"/>
          <p:nvPr/>
        </p:nvSpPr>
        <p:spPr>
          <a:xfrm>
            <a:off x="1452245" y="2522855"/>
            <a:ext cx="901954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lang="zh-CN" altLang="en-US" b="1">
                <a:solidFill>
                  <a:srgbClr val="00B050"/>
                </a:solidFill>
              </a:rPr>
              <a:t>按下列顺序加入试剂也可达到实验目的：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 b="1">
                <a:solidFill>
                  <a:srgbClr val="00B050"/>
                </a:solidFill>
              </a:rPr>
              <a:t>①NaOH溶液→BaCl</a:t>
            </a:r>
            <a:r>
              <a:rPr lang="zh-CN" altLang="en-US" b="1" baseline="-25000">
                <a:solidFill>
                  <a:srgbClr val="00B050"/>
                </a:solidFill>
              </a:rPr>
              <a:t>2</a:t>
            </a:r>
            <a:r>
              <a:rPr lang="zh-CN" altLang="en-US" b="1">
                <a:solidFill>
                  <a:srgbClr val="00B050"/>
                </a:solidFill>
              </a:rPr>
              <a:t>溶液→Na</a:t>
            </a:r>
            <a:r>
              <a:rPr lang="zh-CN" altLang="en-US" b="1" baseline="-25000">
                <a:solidFill>
                  <a:srgbClr val="00B050"/>
                </a:solidFill>
              </a:rPr>
              <a:t>2</a:t>
            </a:r>
            <a:r>
              <a:rPr lang="zh-CN" altLang="en-US" b="1">
                <a:solidFill>
                  <a:srgbClr val="00B050"/>
                </a:solidFill>
              </a:rPr>
              <a:t>CO</a:t>
            </a:r>
            <a:r>
              <a:rPr lang="zh-CN" altLang="en-US" b="1" baseline="-25000">
                <a:solidFill>
                  <a:srgbClr val="00B050"/>
                </a:solidFill>
              </a:rPr>
              <a:t>3</a:t>
            </a:r>
            <a:r>
              <a:rPr lang="zh-CN" altLang="en-US" b="1">
                <a:solidFill>
                  <a:srgbClr val="00B050"/>
                </a:solidFill>
              </a:rPr>
              <a:t>溶液→盐酸；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 b="1">
                <a:solidFill>
                  <a:srgbClr val="00B050"/>
                </a:solidFill>
              </a:rPr>
              <a:t>②BaCl</a:t>
            </a:r>
            <a:r>
              <a:rPr lang="zh-CN" altLang="en-US" b="1" baseline="-25000">
                <a:solidFill>
                  <a:srgbClr val="00B050"/>
                </a:solidFill>
              </a:rPr>
              <a:t>2</a:t>
            </a:r>
            <a:r>
              <a:rPr lang="zh-CN" altLang="en-US" b="1">
                <a:solidFill>
                  <a:srgbClr val="00B050"/>
                </a:solidFill>
              </a:rPr>
              <a:t>溶液→Na</a:t>
            </a:r>
            <a:r>
              <a:rPr lang="zh-CN" altLang="en-US" b="1" baseline="-25000">
                <a:solidFill>
                  <a:srgbClr val="00B050"/>
                </a:solidFill>
              </a:rPr>
              <a:t>2</a:t>
            </a:r>
            <a:r>
              <a:rPr lang="zh-CN" altLang="en-US" b="1">
                <a:solidFill>
                  <a:srgbClr val="00B050"/>
                </a:solidFill>
              </a:rPr>
              <a:t>CO</a:t>
            </a:r>
            <a:r>
              <a:rPr lang="zh-CN" altLang="en-US" b="1" baseline="-25000">
                <a:solidFill>
                  <a:srgbClr val="00B050"/>
                </a:solidFill>
              </a:rPr>
              <a:t>3</a:t>
            </a:r>
            <a:r>
              <a:rPr lang="zh-CN" altLang="en-US" b="1">
                <a:solidFill>
                  <a:srgbClr val="00B050"/>
                </a:solidFill>
              </a:rPr>
              <a:t>溶液→NaOH溶液→盐酸。</a:t>
            </a:r>
          </a:p>
        </p:txBody>
      </p:sp>
      <p:pic>
        <p:nvPicPr>
          <p:cNvPr id="5" name="图片 4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6540" y="6831965"/>
            <a:ext cx="1626870" cy="424815"/>
          </a:xfrm>
          <a:prstGeom prst="rect">
            <a:avLst/>
          </a:prstGeom>
        </p:spPr>
      </p:pic>
      <p:sp>
        <p:nvSpPr>
          <p:cNvPr id="12" name="文本框 11" title=""/>
          <p:cNvSpPr txBox="1"/>
          <p:nvPr/>
        </p:nvSpPr>
        <p:spPr>
          <a:xfrm>
            <a:off x="9732963" y="3789680"/>
            <a:ext cx="1148080" cy="18148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800" baseline="300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altLang="zh-CN" sz="280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zh-CN" sz="2800" baseline="300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US" altLang="zh-CN" sz="2800" baseline="30000">
              <a:ln>
                <a:noFill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>
                <a:ln>
                  <a:noFill/>
                </a:ln>
                <a:solidFill>
                  <a:srgbClr val="0B5FD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800" baseline="30000">
                <a:ln>
                  <a:noFill/>
                </a:ln>
                <a:solidFill>
                  <a:srgbClr val="0B5FD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en-US" altLang="zh-CN" sz="2800">
                <a:ln>
                  <a:noFill/>
                </a:ln>
                <a:solidFill>
                  <a:srgbClr val="0B5FD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 CO</a:t>
            </a:r>
            <a:r>
              <a:rPr lang="en-US" altLang="zh-CN" sz="2800" baseline="-25000">
                <a:ln>
                  <a:noFill/>
                </a:ln>
                <a:solidFill>
                  <a:srgbClr val="0B5FD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800">
                <a:ln>
                  <a:noFill/>
                </a:ln>
                <a:solidFill>
                  <a:srgbClr val="0B5FD1"/>
                </a:solidFill>
                <a:ea typeface="黑体" panose="02010609060101010101" charset="-122"/>
                <a:cs typeface="Arial" pitchFamily="34" charset="0"/>
                <a:sym typeface="+mn-ea"/>
              </a:rPr>
              <a:t>↑</a:t>
            </a:r>
            <a:endParaRPr lang="en-US" altLang="zh-CN" sz="2800" baseline="30000">
              <a:ln>
                <a:noFill/>
              </a:ln>
              <a:solidFill>
                <a:srgbClr val="0B5FD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 title=""/>
          <p:cNvSpPr txBox="1"/>
          <p:nvPr/>
        </p:nvSpPr>
        <p:spPr>
          <a:xfrm>
            <a:off x="303213" y="3788410"/>
            <a:ext cx="944880" cy="224536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800" baseline="300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altLang="zh-CN" sz="280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zh-CN" sz="2800" baseline="300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altLang="zh-CN" sz="280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endParaRPr lang="en-US" altLang="zh-CN" sz="2800">
              <a:ln>
                <a:noFill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endParaRPr lang="en-US" altLang="zh-CN" sz="2800">
              <a:ln>
                <a:noFill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800" baseline="-2500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</a:p>
        </p:txBody>
      </p:sp>
      <p:sp>
        <p:nvSpPr>
          <p:cNvPr id="13" name="文本框 12" title=""/>
          <p:cNvSpPr txBox="1"/>
          <p:nvPr/>
        </p:nvSpPr>
        <p:spPr>
          <a:xfrm>
            <a:off x="2312988" y="3806190"/>
            <a:ext cx="1719580" cy="338709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800" baseline="300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altLang="zh-CN" sz="280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zh-CN" sz="2800" baseline="300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altLang="zh-CN" sz="280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Ca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2+</a:t>
            </a:r>
            <a:endParaRPr lang="en-US" altLang="zh-CN" sz="2800">
              <a:ln>
                <a:noFill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SO</a:t>
            </a:r>
            <a:r>
              <a:rPr lang="en-US" altLang="zh-CN" sz="2800" baseline="-2500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2-</a:t>
            </a:r>
            <a:endParaRPr lang="en-US" altLang="zh-CN" sz="2800">
              <a:ln>
                <a:noFill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>
                <a:solidFill>
                  <a:srgbClr val="0B5FD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OH</a:t>
            </a:r>
            <a:r>
              <a:rPr lang="en-US" sz="2800" baseline="30000">
                <a:solidFill>
                  <a:srgbClr val="0B5FD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endParaRPr lang="en-US" altLang="zh-CN" sz="2800" baseline="30000">
              <a:ln>
                <a:noFill/>
              </a:ln>
              <a:solidFill>
                <a:srgbClr val="0B5FD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Mg(OH)</a:t>
            </a:r>
            <a:r>
              <a:rPr lang="en-US" sz="2800" baseline="-250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en-US" sz="28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↓</a:t>
            </a:r>
          </a:p>
          <a:p>
            <a:pPr algn="ctr"/>
            <a:endParaRPr lang="en-US" sz="2800">
              <a:solidFill>
                <a:srgbClr val="1275D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/>
            <a:endParaRPr lang="en-US" altLang="zh-CN" sz="2800" baseline="30000">
              <a:ln>
                <a:noFill/>
              </a:ln>
              <a:solidFill>
                <a:srgbClr val="1275D8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14" name="直接箭头连接符 13" title=""/>
          <p:cNvCxnSpPr/>
          <p:nvPr/>
        </p:nvCxnSpPr>
        <p:spPr>
          <a:xfrm flipV="1">
            <a:off x="1278890" y="4900930"/>
            <a:ext cx="1368425" cy="9525"/>
          </a:xfrm>
          <a:prstGeom prst="straightConnector1">
            <a:avLst/>
          </a:prstGeom>
          <a:ln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文本框 14" title=""/>
          <p:cNvSpPr txBox="1"/>
          <p:nvPr/>
        </p:nvSpPr>
        <p:spPr>
          <a:xfrm>
            <a:off x="1168718" y="4070985"/>
            <a:ext cx="158877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加过量</a:t>
            </a:r>
          </a:p>
          <a:p>
            <a:pPr algn="ctr"/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NaOH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溶液</a:t>
            </a:r>
            <a:endParaRPr lang="en-US" altLang="zh-CN" sz="2400" baseline="-2500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6" name="文本框 15" title=""/>
          <p:cNvSpPr txBox="1"/>
          <p:nvPr/>
        </p:nvSpPr>
        <p:spPr>
          <a:xfrm>
            <a:off x="3627438" y="4054475"/>
            <a:ext cx="151765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加过量</a:t>
            </a:r>
          </a:p>
          <a:p>
            <a:pPr algn="ctr"/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BaCl</a:t>
            </a:r>
            <a:r>
              <a:rPr lang="en-US" altLang="zh-CN" sz="2400" baseline="-25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溶液</a:t>
            </a:r>
            <a:endParaRPr lang="en-US" altLang="zh-CN" sz="240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17" name="直接箭头连接符 16" title=""/>
          <p:cNvCxnSpPr/>
          <p:nvPr/>
        </p:nvCxnSpPr>
        <p:spPr>
          <a:xfrm flipV="1">
            <a:off x="3702050" y="4884420"/>
            <a:ext cx="1368425" cy="9525"/>
          </a:xfrm>
          <a:prstGeom prst="straightConnector1">
            <a:avLst/>
          </a:prstGeom>
          <a:ln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文本框 17" title=""/>
          <p:cNvSpPr txBox="1"/>
          <p:nvPr/>
        </p:nvSpPr>
        <p:spPr>
          <a:xfrm>
            <a:off x="4736149" y="3669030"/>
            <a:ext cx="1719580" cy="310769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800" baseline="300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altLang="zh-CN" sz="280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zh-CN" sz="2800" baseline="300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altLang="zh-CN" sz="280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Ca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2+</a:t>
            </a:r>
            <a:endParaRPr lang="en-US" altLang="zh-CN" sz="2800">
              <a:ln>
                <a:noFill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>
                <a:solidFill>
                  <a:srgbClr val="0B5FD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OH</a:t>
            </a:r>
            <a:r>
              <a:rPr lang="en-US" sz="2800" baseline="30000">
                <a:solidFill>
                  <a:srgbClr val="0B5FD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endParaRPr lang="en-US" altLang="zh-CN" sz="2800" baseline="30000">
              <a:ln>
                <a:noFill/>
              </a:ln>
              <a:solidFill>
                <a:srgbClr val="0B5FD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>
                <a:ln>
                  <a:noFill/>
                </a:ln>
                <a:solidFill>
                  <a:srgbClr val="0B5FD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Ba</a:t>
            </a:r>
            <a:r>
              <a:rPr lang="en-US" altLang="zh-CN" sz="2800" baseline="30000">
                <a:ln>
                  <a:noFill/>
                </a:ln>
                <a:solidFill>
                  <a:srgbClr val="0B5FD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2+</a:t>
            </a:r>
            <a:endParaRPr lang="en-US" altLang="zh-CN" sz="2800" baseline="30000">
              <a:ln>
                <a:noFill/>
              </a:ln>
              <a:solidFill>
                <a:srgbClr val="0B5FD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BaSO</a:t>
            </a:r>
            <a:r>
              <a:rPr lang="en-US" sz="2800" baseline="-250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</a:t>
            </a:r>
            <a:r>
              <a:rPr lang="en-US" sz="28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↓</a:t>
            </a:r>
          </a:p>
          <a:p>
            <a:pPr algn="ctr"/>
            <a:r>
              <a:rPr lang="en-US" sz="28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Mg(OH)</a:t>
            </a:r>
            <a:r>
              <a:rPr lang="en-US" sz="2800" baseline="-250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en-US" sz="28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↓</a:t>
            </a:r>
            <a:endParaRPr lang="zh-CN" altLang="en-US" sz="2800" baseline="30000">
              <a:ln>
                <a:noFill/>
              </a:ln>
              <a:solidFill>
                <a:srgbClr val="1275D8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9" name="文本框 18" title=""/>
          <p:cNvSpPr txBox="1"/>
          <p:nvPr/>
        </p:nvSpPr>
        <p:spPr>
          <a:xfrm>
            <a:off x="5924551" y="4037965"/>
            <a:ext cx="1769745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加过量</a:t>
            </a:r>
          </a:p>
          <a:p>
            <a:pPr algn="ctr"/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Na</a:t>
            </a:r>
            <a:r>
              <a:rPr lang="en-US" altLang="zh-CN" sz="2400" baseline="-25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CO</a:t>
            </a:r>
            <a:r>
              <a:rPr lang="en-US" altLang="zh-CN" sz="2400" baseline="-25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溶液</a:t>
            </a:r>
            <a:endParaRPr lang="en-US" altLang="zh-CN" sz="240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20" name="直接箭头连接符 19" title=""/>
          <p:cNvCxnSpPr/>
          <p:nvPr/>
        </p:nvCxnSpPr>
        <p:spPr>
          <a:xfrm flipV="1">
            <a:off x="6125210" y="4867910"/>
            <a:ext cx="1368425" cy="9525"/>
          </a:xfrm>
          <a:prstGeom prst="straightConnector1">
            <a:avLst/>
          </a:prstGeom>
          <a:ln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文本框 22" title=""/>
          <p:cNvSpPr txBox="1"/>
          <p:nvPr/>
        </p:nvSpPr>
        <p:spPr>
          <a:xfrm>
            <a:off x="8622983" y="4900930"/>
            <a:ext cx="1402080" cy="11988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②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加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过量</a:t>
            </a:r>
          </a:p>
          <a:p>
            <a:pPr algn="ctr">
              <a:buClrTx/>
              <a:buSzTx/>
              <a:buFontTx/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稀盐酸</a:t>
            </a:r>
          </a:p>
          <a:p>
            <a:pPr algn="ctr">
              <a:buClrTx/>
              <a:buSzTx/>
              <a:buFontTx/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溶液</a:t>
            </a:r>
          </a:p>
        </p:txBody>
      </p:sp>
      <p:cxnSp>
        <p:nvCxnSpPr>
          <p:cNvPr id="25" name="直接箭头连接符 24" title=""/>
          <p:cNvCxnSpPr/>
          <p:nvPr/>
        </p:nvCxnSpPr>
        <p:spPr>
          <a:xfrm flipV="1">
            <a:off x="8545195" y="4825365"/>
            <a:ext cx="1368425" cy="9525"/>
          </a:xfrm>
          <a:prstGeom prst="straightConnector1">
            <a:avLst/>
          </a:prstGeom>
          <a:ln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文本框 8" title=""/>
          <p:cNvSpPr txBox="1"/>
          <p:nvPr/>
        </p:nvSpPr>
        <p:spPr>
          <a:xfrm>
            <a:off x="8775383" y="4112895"/>
            <a:ext cx="1097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①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过滤</a:t>
            </a:r>
          </a:p>
        </p:txBody>
      </p:sp>
      <p:sp>
        <p:nvSpPr>
          <p:cNvPr id="26" name="文本框 25" title=""/>
          <p:cNvSpPr txBox="1"/>
          <p:nvPr/>
        </p:nvSpPr>
        <p:spPr>
          <a:xfrm>
            <a:off x="10610533" y="4060825"/>
            <a:ext cx="79248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蒸发</a:t>
            </a:r>
          </a:p>
          <a:p>
            <a:pPr algn="ctr"/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结晶</a:t>
            </a:r>
          </a:p>
        </p:txBody>
      </p:sp>
      <p:cxnSp>
        <p:nvCxnSpPr>
          <p:cNvPr id="34" name="直接箭头连接符 33" title=""/>
          <p:cNvCxnSpPr/>
          <p:nvPr/>
        </p:nvCxnSpPr>
        <p:spPr>
          <a:xfrm flipV="1">
            <a:off x="10749915" y="4860925"/>
            <a:ext cx="540385" cy="14605"/>
          </a:xfrm>
          <a:prstGeom prst="straightConnector1">
            <a:avLst/>
          </a:prstGeom>
          <a:ln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文本框 9" title=""/>
          <p:cNvSpPr txBox="1"/>
          <p:nvPr/>
        </p:nvSpPr>
        <p:spPr>
          <a:xfrm>
            <a:off x="11289983" y="4396105"/>
            <a:ext cx="953770" cy="95313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  <a:p>
            <a:pPr algn="ctr"/>
            <a:r>
              <a:rPr lang="en-US" altLang="zh-CN" sz="2800">
                <a:ln>
                  <a:noFill/>
                </a:ln>
                <a:solidFill>
                  <a:srgbClr val="0B5FD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HCl</a:t>
            </a:r>
            <a:r>
              <a:rPr lang="en-US" altLang="zh-CN" sz="2800">
                <a:ln>
                  <a:noFill/>
                </a:ln>
                <a:solidFill>
                  <a:srgbClr val="0B5FD1"/>
                </a:solidFill>
                <a:ea typeface="黑体" panose="02010609060101010101" charset="-122"/>
                <a:cs typeface="Arial" pitchFamily="34" charset="0"/>
                <a:sym typeface="+mn-ea"/>
              </a:rPr>
              <a:t>↑</a:t>
            </a:r>
          </a:p>
        </p:txBody>
      </p:sp>
      <p:sp>
        <p:nvSpPr>
          <p:cNvPr id="11" name="文本框 10" title=""/>
          <p:cNvSpPr txBox="1"/>
          <p:nvPr/>
        </p:nvSpPr>
        <p:spPr>
          <a:xfrm>
            <a:off x="1493203" y="488886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沉淀</a:t>
            </a:r>
            <a:endParaRPr lang="zh-CN" sz="240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1" name="文本框 20" title=""/>
          <p:cNvSpPr txBox="1"/>
          <p:nvPr/>
        </p:nvSpPr>
        <p:spPr>
          <a:xfrm>
            <a:off x="3988118" y="487235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沉淀</a:t>
            </a:r>
            <a:endParaRPr lang="zh-CN" sz="240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8" name="文本框 27" title=""/>
          <p:cNvSpPr txBox="1"/>
          <p:nvPr/>
        </p:nvSpPr>
        <p:spPr>
          <a:xfrm>
            <a:off x="6411278" y="485584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沉淀</a:t>
            </a:r>
            <a:endParaRPr lang="zh-CN" sz="240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2" name="椭圆 41" title=""/>
          <p:cNvSpPr/>
          <p:nvPr/>
        </p:nvSpPr>
        <p:spPr>
          <a:xfrm>
            <a:off x="1217295" y="4382770"/>
            <a:ext cx="864235" cy="50419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 title=""/>
          <p:cNvSpPr/>
          <p:nvPr/>
        </p:nvSpPr>
        <p:spPr>
          <a:xfrm>
            <a:off x="3640455" y="4438015"/>
            <a:ext cx="864235" cy="50419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文本框 23" title=""/>
          <p:cNvSpPr txBox="1"/>
          <p:nvPr/>
        </p:nvSpPr>
        <p:spPr>
          <a:xfrm>
            <a:off x="7294880" y="3232785"/>
            <a:ext cx="1719580" cy="354393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2800" baseline="300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altLang="zh-CN" sz="280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zh-CN" sz="2800" baseline="3000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altLang="zh-CN" sz="280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>
                <a:solidFill>
                  <a:srgbClr val="0B5FD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OH</a:t>
            </a:r>
            <a:r>
              <a:rPr lang="en-US" sz="2800" baseline="30000">
                <a:solidFill>
                  <a:srgbClr val="0B5FD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endParaRPr lang="en-US" altLang="zh-CN" sz="2800" baseline="30000">
              <a:ln>
                <a:noFill/>
              </a:ln>
              <a:solidFill>
                <a:srgbClr val="0B5FD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>
                <a:solidFill>
                  <a:srgbClr val="0B5FD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CO</a:t>
            </a:r>
            <a:r>
              <a:rPr lang="en-US" altLang="zh-CN" sz="2800" baseline="-25000">
                <a:solidFill>
                  <a:srgbClr val="0B5FD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2800" baseline="30000">
                <a:solidFill>
                  <a:srgbClr val="0B5FD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2-</a:t>
            </a:r>
            <a:endParaRPr lang="en-US" altLang="zh-CN" sz="2800" baseline="30000">
              <a:ln>
                <a:noFill/>
              </a:ln>
              <a:solidFill>
                <a:srgbClr val="0B5FD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BaSO</a:t>
            </a:r>
            <a:r>
              <a:rPr lang="en-US" sz="2800" baseline="-250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</a:t>
            </a:r>
            <a:r>
              <a:rPr lang="en-US" sz="28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↓</a:t>
            </a:r>
          </a:p>
          <a:p>
            <a:pPr algn="ctr"/>
            <a:r>
              <a:rPr lang="en-US" sz="28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Mg(OH)</a:t>
            </a:r>
            <a:r>
              <a:rPr lang="en-US" sz="2800" baseline="-250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en-US" sz="2800"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↓</a:t>
            </a:r>
          </a:p>
          <a:p>
            <a:pPr algn="ctr"/>
            <a:r>
              <a:rPr lang="en-US" altLang="zh-CN" sz="2800">
                <a:ln>
                  <a:noFill/>
                </a:ln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Ca</a:t>
            </a:r>
            <a:r>
              <a:rPr lang="en-US" altLang="zh-CN" sz="2800">
                <a:solidFill>
                  <a:srgbClr val="1275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CO</a:t>
            </a:r>
            <a:r>
              <a:rPr lang="en-US" altLang="zh-CN" sz="2800" baseline="-25000">
                <a:solidFill>
                  <a:srgbClr val="1275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2800">
                <a:solidFill>
                  <a:srgbClr val="1275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↓</a:t>
            </a:r>
            <a:endParaRPr lang="en-US" altLang="zh-CN" sz="2800" baseline="30000">
              <a:ln>
                <a:noFill/>
              </a:ln>
              <a:solidFill>
                <a:srgbClr val="1275D8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  <a:p>
            <a:pPr algn="ctr"/>
            <a:r>
              <a:rPr lang="en-US" altLang="zh-CN" sz="2800">
                <a:ln>
                  <a:noFill/>
                </a:ln>
                <a:solidFill>
                  <a:srgbClr val="1275D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Ba</a:t>
            </a:r>
            <a:r>
              <a:rPr lang="en-US" altLang="zh-CN" sz="2800">
                <a:solidFill>
                  <a:srgbClr val="1275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CO</a:t>
            </a:r>
            <a:r>
              <a:rPr lang="en-US" altLang="zh-CN" sz="2800" baseline="-25000">
                <a:solidFill>
                  <a:srgbClr val="1275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2800">
                <a:solidFill>
                  <a:srgbClr val="1275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↓</a:t>
            </a:r>
          </a:p>
          <a:p>
            <a:pPr algn="ctr"/>
            <a:endParaRPr lang="en-US" altLang="zh-CN" sz="2800" baseline="30000">
              <a:ln>
                <a:noFill/>
              </a:ln>
              <a:solidFill>
                <a:srgbClr val="1275D8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3" grpId="0"/>
      <p:bldP spid="13" grpId="0"/>
      <p:bldP spid="15" grpId="0"/>
      <p:bldP spid="16" grpId="0"/>
      <p:bldP spid="18" grpId="0"/>
      <p:bldP spid="19" grpId="0"/>
      <p:bldP spid="23" grpId="0"/>
      <p:bldP spid="9" grpId="0"/>
      <p:bldP spid="26" grpId="0"/>
      <p:bldP spid="10" grpId="0"/>
      <p:bldP spid="11" grpId="0"/>
      <p:bldP spid="21" grpId="0"/>
      <p:bldP spid="28" grpId="0"/>
      <p:bldP spid="42" grpId="0"/>
      <p:bldP spid="22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https://d.book118.com/856204113025010044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58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59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0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5.xml><?xml version="1.0" encoding="utf-8"?>
<p:tagLst xmlns:p="http://schemas.openxmlformats.org/presentationml/2006/main">
  <p:tag name="KSO_WM_BEAUTIFY_FLAG" val=""/>
  <p:tag name="KSO_WM_UNIT_TABLE_BEAUTIFY" val="smartTable{4a39752d-5da1-44f3-9d49-a791c5074561}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6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5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1">
      <vt:lpstr>Arial</vt:lpstr>
      <vt:lpstr>Calibri</vt:lpstr>
      <vt:lpstr>微软雅黑</vt:lpstr>
      <vt:lpstr>Wingdings</vt:lpstr>
      <vt:lpstr>宋体</vt:lpstr>
      <vt:lpstr>Source Han Serif SC</vt:lpstr>
      <vt:lpstr>Times New Roman</vt:lpstr>
      <vt:lpstr>思源黑体 CN Light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2024-09-12T09:19:16.220</cp:lastPrinted>
  <dcterms:created xsi:type="dcterms:W3CDTF">2024-09-12T01:19:16Z</dcterms:created>
  <dcterms:modified xsi:type="dcterms:W3CDTF">2024-09-12T01:19:18Z</dcterms:modified>
</cp:coreProperties>
</file>