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5"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40C4B7-08EE-4FDD-9176-B2C5B16443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1BB7A9-2A0D-43B7-8CDA-17ADFEF0EB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066DF29-245D-47D8-89BF-E4084A12D1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907C32-4B87-470C-9E7C-49A3131AB4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A4DFA1-F4B9-42EC-8D8B-CCDAE13199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83A908-F0B1-4D4C-B475-75D7F64E5D3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02219F-2F62-4ACE-B875-B87FA47BB77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4AC03F-A5AF-45ED-B91E-3F198AC6DC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C50E3C-A270-4D42-A8AA-8A134D8112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68196C-92F6-444A-86BE-8AFB45DE5F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F520F9-4C61-4313-944E-E287013478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6204155055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SPSS统计分析平均数差异检验</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平均数差异检验基本概念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单样本T检验</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独立样本T检验</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配对样本T检验</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方差分析（ANOVA）</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非参数检验方法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26" r="16626"/>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98" r="98"/>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探究不同组别数据之间的差异性</a:t>
            </a:r>
          </a:p>
        </p:txBody>
      </p:sp>
      <p:pic>
        <p:nvPicPr>
          <p:cNvPr id="5" name="Picture 5"/>
          <p:cNvPicPr>
            <a:picLocks noChangeAspect="1"/>
          </p:cNvPicPr>
          <p:nvPr/>
        </p:nvPicPr>
        <p:blipFill>
          <a:blip r:embed="rId4"/>
          <a:srcRect l="17407" r="17407"/>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为后续的数据分析和决策提供统计学支持</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广泛应用于社会科学、医学、经济学等领域</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SPSS（Statistical Package for the Social Sciences）是一款专业的统计分析软件</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提供数据管理、统计分析、图表生成等功能</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操作简便，适合各层次用户进行数据分析</a:t>
              </a:r>
            </a:p>
          </p:txBody>
        </p:sp>
      </p:grpSp>
      <p:pic>
        <p:nvPicPr>
          <p:cNvPr id="14" name="Picture 14"/>
          <p:cNvPicPr>
            <a:picLocks noChangeAspect="1"/>
          </p:cNvPicPr>
          <p:nvPr/>
        </p:nvPicPr>
        <p:blipFill>
          <a:blip r:embed="rId2"/>
          <a:srcRect l="13583" r="13583"/>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SPSS软件简介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平均数差异检验基本概念</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000" r="1700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平均数差异是指两组或多组数据在某一变量上的平均数值之间的差异。</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平均数差异检验用于判断这种差异是否显著，即是否由随机误差引起。</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平均数差异定义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假设检验原理</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假设检验是一种统计推断方法，用于判断样本数据所代表的总体参数之间是否存在显著差异。</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假设检验包括原假设（H0）和备择假设（H1），通过计算检验统计量并查表或计算P值，判断拒绝或接受原假设。</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单样本t检验</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用于比较样本均值与已知总体均值是否存在显著差异。</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独立样本t检验</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用于比较两个独立样本均值是否存在显著差异。</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配对样本t检验</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用于比较同一组样本在不同条件下的均值是否存在显著差异。</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方差分析（ANOVA）</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用于比较多组样本均值是否存在显著差异，并可进一步进行多重比较。</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检验类型与选择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单样本T检验</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4261455" y="1786438"/>
            <a:ext cx="3669090" cy="4127726"/>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5400000">
            <a:off x="6507340"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7484017"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6495148" y="5075220"/>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4599191"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3589249"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5400000">
            <a:off x="4611383" y="508741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776775" y="1207198"/>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提出假设</a:t>
            </a:r>
          </a:p>
        </p:txBody>
      </p:sp>
      <p:sp>
        <p:nvSpPr>
          <p:cNvPr id="10" name="TextBox 10"/>
          <p:cNvSpPr txBox="1"/>
          <p:nvPr/>
        </p:nvSpPr>
        <p:spPr>
          <a:xfrm>
            <a:off x="7776775" y="1654506"/>
            <a:ext cx="3900518"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建立原假设（H0）和备择假设（H1），通常原假设为样本均值等于总体均值。</a:t>
            </a:r>
          </a:p>
        </p:txBody>
      </p:sp>
      <p:sp>
        <p:nvSpPr>
          <p:cNvPr id="11" name="TextBox 11"/>
          <p:cNvSpPr txBox="1"/>
          <p:nvPr/>
        </p:nvSpPr>
        <p:spPr>
          <a:xfrm>
            <a:off x="8746354" y="3180495"/>
            <a:ext cx="338414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确定显著性水平</a:t>
            </a:r>
          </a:p>
        </p:txBody>
      </p:sp>
      <p:sp>
        <p:nvSpPr>
          <p:cNvPr id="12" name="TextBox 12"/>
          <p:cNvSpPr txBox="1"/>
          <p:nvPr/>
        </p:nvSpPr>
        <p:spPr>
          <a:xfrm>
            <a:off x="8746354"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选择合适的显著性水平，如0.05或0.01。</a:t>
            </a:r>
          </a:p>
        </p:txBody>
      </p:sp>
      <p:sp>
        <p:nvSpPr>
          <p:cNvPr id="13" name="TextBox 13"/>
          <p:cNvSpPr txBox="1"/>
          <p:nvPr/>
        </p:nvSpPr>
        <p:spPr>
          <a:xfrm>
            <a:off x="7776775" y="5015040"/>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作出决策</a:t>
            </a:r>
          </a:p>
        </p:txBody>
      </p:sp>
      <p:sp>
        <p:nvSpPr>
          <p:cNvPr id="14" name="TextBox 14"/>
          <p:cNvSpPr txBox="1"/>
          <p:nvPr/>
        </p:nvSpPr>
        <p:spPr>
          <a:xfrm>
            <a:off x="7776775" y="5462349"/>
            <a:ext cx="3994520" cy="95591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将P值与显著性水平进行比较，若P值小于显著性水平，则拒绝原假设，认为样本均值与总体均值存在显著差异。</a:t>
            </a:r>
          </a:p>
        </p:txBody>
      </p:sp>
      <p:sp>
        <p:nvSpPr>
          <p:cNvPr id="15" name="TextBox 15"/>
          <p:cNvSpPr txBox="1"/>
          <p:nvPr/>
        </p:nvSpPr>
        <p:spPr>
          <a:xfrm>
            <a:off x="305680" y="1345950"/>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原理</a:t>
            </a:r>
          </a:p>
        </p:txBody>
      </p:sp>
      <p:sp>
        <p:nvSpPr>
          <p:cNvPr id="16" name="TextBox 16"/>
          <p:cNvSpPr txBox="1"/>
          <p:nvPr/>
        </p:nvSpPr>
        <p:spPr>
          <a:xfrm>
            <a:off x="305680" y="1793259"/>
            <a:ext cx="4048125"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单样本T检验是用于比较样本均值与已知总体均值是否存在显著差异的统计方法。</a:t>
            </a:r>
          </a:p>
        </p:txBody>
      </p:sp>
      <p:sp>
        <p:nvSpPr>
          <p:cNvPr id="17" name="TextBox 17"/>
          <p:cNvSpPr txBox="1"/>
          <p:nvPr/>
        </p:nvSpPr>
        <p:spPr>
          <a:xfrm>
            <a:off x="204586" y="3180495"/>
            <a:ext cx="316719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选择检验统计量</a:t>
            </a:r>
          </a:p>
        </p:txBody>
      </p:sp>
      <p:sp>
        <p:nvSpPr>
          <p:cNvPr id="18" name="TextBox 18"/>
          <p:cNvSpPr txBox="1"/>
          <p:nvPr/>
        </p:nvSpPr>
        <p:spPr>
          <a:xfrm>
            <a:off x="69245"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采用T统计量，计算公式为T=(样本均值-总体均值)/标准误。</a:t>
            </a:r>
          </a:p>
        </p:txBody>
      </p:sp>
      <p:sp>
        <p:nvSpPr>
          <p:cNvPr id="19" name="TextBox 19"/>
          <p:cNvSpPr txBox="1"/>
          <p:nvPr/>
        </p:nvSpPr>
        <p:spPr>
          <a:xfrm>
            <a:off x="454963" y="5015040"/>
            <a:ext cx="3895628"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计算P值</a:t>
            </a:r>
          </a:p>
        </p:txBody>
      </p:sp>
      <p:sp>
        <p:nvSpPr>
          <p:cNvPr id="20" name="TextBox 20"/>
          <p:cNvSpPr txBox="1"/>
          <p:nvPr/>
        </p:nvSpPr>
        <p:spPr>
          <a:xfrm>
            <a:off x="454963" y="5462349"/>
            <a:ext cx="3898264" cy="113347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根据T统计量和自由度，查找T分布表或使用统计软件计算P值。</a:t>
            </a:r>
          </a:p>
        </p:txBody>
      </p:sp>
      <p:sp>
        <p:nvSpPr>
          <p:cNvPr id="21" name="Freeform 21"/>
          <p:cNvSpPr/>
          <p:nvPr/>
        </p:nvSpPr>
        <p:spPr>
          <a:xfrm>
            <a:off x="5410459" y="3071807"/>
            <a:ext cx="1371081" cy="1371081"/>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19258" y="1436636"/>
            <a:ext cx="1122727"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01</a:t>
            </a:r>
          </a:p>
        </p:txBody>
      </p:sp>
      <p:sp>
        <p:nvSpPr>
          <p:cNvPr id="23" name="TextBox 23"/>
          <p:cNvSpPr txBox="1"/>
          <p:nvPr/>
        </p:nvSpPr>
        <p:spPr>
          <a:xfrm>
            <a:off x="6347063" y="1412952"/>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02</a:t>
            </a:r>
          </a:p>
        </p:txBody>
      </p:sp>
      <p:sp>
        <p:nvSpPr>
          <p:cNvPr id="24" name="TextBox 24"/>
          <p:cNvSpPr txBox="1"/>
          <p:nvPr/>
        </p:nvSpPr>
        <p:spPr>
          <a:xfrm>
            <a:off x="3444473" y="3277277"/>
            <a:ext cx="1281814"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03</a:t>
            </a:r>
          </a:p>
        </p:txBody>
      </p:sp>
      <p:sp>
        <p:nvSpPr>
          <p:cNvPr id="25" name="TextBox 25"/>
          <p:cNvSpPr txBox="1"/>
          <p:nvPr/>
        </p:nvSpPr>
        <p:spPr>
          <a:xfrm>
            <a:off x="7344483" y="3265085"/>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04</a:t>
            </a:r>
          </a:p>
        </p:txBody>
      </p:sp>
      <p:sp>
        <p:nvSpPr>
          <p:cNvPr id="26" name="TextBox 26"/>
          <p:cNvSpPr txBox="1"/>
          <p:nvPr/>
        </p:nvSpPr>
        <p:spPr>
          <a:xfrm>
            <a:off x="4581926" y="5111822"/>
            <a:ext cx="1023483"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05</a:t>
            </a:r>
          </a:p>
        </p:txBody>
      </p:sp>
      <p:sp>
        <p:nvSpPr>
          <p:cNvPr id="27" name="TextBox 27"/>
          <p:cNvSpPr txBox="1"/>
          <p:nvPr/>
        </p:nvSpPr>
        <p:spPr>
          <a:xfrm>
            <a:off x="6347063" y="5099630"/>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06</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原理及步骤</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决策制定</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将计算得到的P值与显著性水平进行比较，作出是否拒绝原假设的决策。</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P值计算</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查找T分布表或使用统计软件，根据T统计量和自由度计算P值。</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T统计量计算</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根据样本数据、样本均值、总体均值和标准差，计算T统计量的值。</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数据准备</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收集一组样本数据，并计算样本均值和标准差。</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假设建立</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设定总体均值为某一特定值，如0或1。</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实例演示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5496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结果解读：如果P值小于显著性水平，则拒绝原假设，认为样本均值与总体均值存在显著差异；否则，接受原假设，认为样本均值与总体均值无显著差异。</a:t>
            </a:r>
          </a:p>
        </p:txBody>
      </p:sp>
      <p:sp>
        <p:nvSpPr>
          <p:cNvPr id="3" name="TextBox 3"/>
          <p:cNvSpPr txBox="1"/>
          <p:nvPr/>
        </p:nvSpPr>
        <p:spPr>
          <a:xfrm>
            <a:off x="2750373"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注意事项</a:t>
            </a:r>
          </a:p>
        </p:txBody>
      </p:sp>
      <p:sp>
        <p:nvSpPr>
          <p:cNvPr id="4" name="TextBox 4"/>
          <p:cNvSpPr txBox="1"/>
          <p:nvPr/>
        </p:nvSpPr>
        <p:spPr>
          <a:xfrm>
            <a:off x="5083168"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样本量要足够大，以确保检验结果的稳定性和可靠性。</a:t>
            </a:r>
          </a:p>
        </p:txBody>
      </p:sp>
      <p:sp>
        <p:nvSpPr>
          <p:cNvPr id="5" name="TextBox 5"/>
          <p:cNvSpPr txBox="1"/>
          <p:nvPr/>
        </p:nvSpPr>
        <p:spPr>
          <a:xfrm>
            <a:off x="7321376"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数据应满足正态分布或近似正态分布的要求，否则可能会影响检验结果的准确性。</a:t>
            </a:r>
          </a:p>
        </p:txBody>
      </p:sp>
      <p:sp>
        <p:nvSpPr>
          <p:cNvPr id="6" name="TextBox 6"/>
          <p:cNvSpPr txBox="1"/>
          <p:nvPr/>
        </p:nvSpPr>
        <p:spPr>
          <a:xfrm>
            <a:off x="9595840" y="2432974"/>
            <a:ext cx="2222323"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在进行单样本T检验前，应对数据进行预处理和清洗，以消除异常值和缺失值对检验结果的影响。</a:t>
            </a:r>
          </a:p>
        </p:txBody>
      </p:sp>
      <p:sp>
        <p:nvSpPr>
          <p:cNvPr id="7" name="AutoShape 7"/>
          <p:cNvSpPr/>
          <p:nvPr/>
        </p:nvSpPr>
        <p:spPr>
          <a:xfrm>
            <a:off x="57863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83104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01</a:t>
            </a:r>
          </a:p>
        </p:txBody>
      </p:sp>
      <p:sp>
        <p:nvSpPr>
          <p:cNvPr id="9" name="AutoShape 9"/>
          <p:cNvSpPr/>
          <p:nvPr/>
        </p:nvSpPr>
        <p:spPr>
          <a:xfrm>
            <a:off x="2918687"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3171093"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02</a:t>
            </a:r>
          </a:p>
        </p:txBody>
      </p:sp>
      <p:sp>
        <p:nvSpPr>
          <p:cNvPr id="11" name="AutoShape 11"/>
          <p:cNvSpPr/>
          <p:nvPr/>
        </p:nvSpPr>
        <p:spPr>
          <a:xfrm>
            <a:off x="5251482"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503888"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03</a:t>
            </a:r>
          </a:p>
        </p:txBody>
      </p:sp>
      <p:sp>
        <p:nvSpPr>
          <p:cNvPr id="13" name="AutoShape 13"/>
          <p:cNvSpPr/>
          <p:nvPr/>
        </p:nvSpPr>
        <p:spPr>
          <a:xfrm>
            <a:off x="7489690" y="1691037"/>
            <a:ext cx="1885696" cy="639403"/>
          </a:xfrm>
          <a:prstGeom prst="homePlat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7742096"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04</a:t>
            </a:r>
          </a:p>
        </p:txBody>
      </p:sp>
      <p:sp>
        <p:nvSpPr>
          <p:cNvPr id="15" name="AutoShape 15"/>
          <p:cNvSpPr/>
          <p:nvPr/>
        </p:nvSpPr>
        <p:spPr>
          <a:xfrm>
            <a:off x="9764154" y="1691037"/>
            <a:ext cx="1885696" cy="639403"/>
          </a:xfrm>
          <a:prstGeom prst="homePlat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10016560" y="1645074"/>
            <a:ext cx="1112660" cy="73132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14" b="1">
                <a:solidFill>
                  <a:srgbClr val="FFFFFF">
                    <a:alpha val="100000"/>
                  </a:srgbClr>
                </a:solidFill>
                <a:latin typeface="Microsoft Yahei"/>
                <a:ea typeface="Microsoft Yahei"/>
                <a:cs typeface="Microsoft Yahei"/>
              </a:rPr>
              <a:t>05</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结果解读与注意事项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独立样本T检验</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原理</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独立样本T检验是用于比较两组独立样本均数是否有统计学差异的方法。它基于T分布理论，通过计算T值和P值来判断两组均数差异的显著性。</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1. 确定研究假设和检…</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明确要比较的两组样本及研究假设，设定显著性水平（通常为0.05）。</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2. 数据收集和整理</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收集两组独立样本的数据，并进行整理和清洗。</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3. 正态性检验</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对两组样本进行正态性检验，以确保数据符合T检验的前提条件。</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4. 计算T值和P值</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使用SPSS软件计算T值和相应的P值。</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原理及步骤</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962413" y="1498809"/>
            <a:ext cx="4267184" cy="4267182"/>
          </a:xfrm>
          <a:prstGeom prst="ellipse">
            <a:avLst/>
          </a:prstGeom>
          <a:noFill/>
          <a:ln w="3248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Freeform 3"/>
          <p:cNvSpPr/>
          <p:nvPr/>
        </p:nvSpPr>
        <p:spPr>
          <a:xfrm rot="16200000" flipH="1">
            <a:off x="6170371"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133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6133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36814"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4167489"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88781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22821"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88781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5346287" y="2886646"/>
            <a:ext cx="1499330" cy="1499330"/>
            <a:chOff x="5346287" y="2886646"/>
            <a:chExt cx="1499330" cy="1499330"/>
          </a:xfrm>
        </p:grpSpPr>
        <p:sp>
          <p:nvSpPr>
            <p:cNvPr id="12" name="AutoShape 12"/>
            <p:cNvSpPr/>
            <p:nvPr/>
          </p:nvSpPr>
          <p:spPr>
            <a:xfrm>
              <a:off x="5346287" y="2886646"/>
              <a:ext cx="1499330" cy="1499330"/>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a:off x="4445393"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flipH="1">
            <a:off x="7144249"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804254" y="3351841"/>
            <a:ext cx="583501" cy="561118"/>
            <a:chOff x="5804254" y="3351841"/>
            <a:chExt cx="583501" cy="561118"/>
          </a:xfrm>
        </p:grpSpPr>
        <p:sp>
          <p:nvSpPr>
            <p:cNvPr id="16" name="AutoShape 16"/>
            <p:cNvSpPr/>
            <p:nvPr/>
          </p:nvSpPr>
          <p:spPr>
            <a:xfrm>
              <a:off x="5964750" y="3351841"/>
              <a:ext cx="262604" cy="2659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804254" y="3659213"/>
              <a:ext cx="583501" cy="253746"/>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实例演示</a:t>
              </a:r>
            </a:p>
          </p:txBody>
        </p:sp>
      </p:grpSp>
      <p:grpSp>
        <p:nvGrpSpPr>
          <p:cNvPr id="40" name="Group 40"/>
          <p:cNvGrpSpPr/>
          <p:nvPr/>
        </p:nvGrpSpPr>
        <p:grpSpPr>
          <a:xfrm>
            <a:off x="323860" y="1451184"/>
            <a:ext cx="3286271" cy="1172597"/>
            <a:chOff x="323860" y="1451184"/>
            <a:chExt cx="3286271" cy="1172597"/>
          </a:xfrm>
        </p:grpSpPr>
        <p:sp>
          <p:nvSpPr>
            <p:cNvPr id="41" name="TextBox 41"/>
            <p:cNvSpPr txBox="1"/>
            <p:nvPr/>
          </p:nvSpPr>
          <p:spPr>
            <a:xfrm>
              <a:off x="323860"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数据准备：假设我们有两组独立样本数据，分别代表实验组和对照组的某项指标测量值。</a:t>
              </a:r>
            </a:p>
          </p:txBody>
        </p:sp>
      </p:grpSp>
      <p:grpSp>
        <p:nvGrpSpPr>
          <p:cNvPr id="42" name="Group 42"/>
          <p:cNvGrpSpPr/>
          <p:nvPr/>
        </p:nvGrpSpPr>
        <p:grpSpPr>
          <a:xfrm>
            <a:off x="181203" y="3072914"/>
            <a:ext cx="3286271" cy="1172597"/>
            <a:chOff x="181203" y="3072914"/>
            <a:chExt cx="3286271" cy="1172597"/>
          </a:xfrm>
        </p:grpSpPr>
        <p:sp>
          <p:nvSpPr>
            <p:cNvPr id="43" name="TextBox 43"/>
            <p:cNvSpPr txBox="1"/>
            <p:nvPr/>
          </p:nvSpPr>
          <p:spPr>
            <a:xfrm>
              <a:off x="181203"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操作步骤</a:t>
              </a:r>
            </a:p>
          </p:txBody>
        </p:sp>
      </p:grpSp>
      <p:grpSp>
        <p:nvGrpSpPr>
          <p:cNvPr id="44" name="Group 44"/>
          <p:cNvGrpSpPr/>
          <p:nvPr/>
        </p:nvGrpSpPr>
        <p:grpSpPr>
          <a:xfrm>
            <a:off x="545256" y="4966595"/>
            <a:ext cx="3286271" cy="1172597"/>
            <a:chOff x="545256" y="4966595"/>
            <a:chExt cx="3286271" cy="1172597"/>
          </a:xfrm>
        </p:grpSpPr>
        <p:sp>
          <p:nvSpPr>
            <p:cNvPr id="45" name="TextBox 45"/>
            <p:cNvSpPr txBox="1"/>
            <p:nvPr/>
          </p:nvSpPr>
          <p:spPr>
            <a:xfrm>
              <a:off x="545256"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1. 在SPSS中打开数据文件。</a:t>
              </a:r>
            </a:p>
          </p:txBody>
        </p:sp>
      </p:grpSp>
      <p:grpSp>
        <p:nvGrpSpPr>
          <p:cNvPr id="46" name="Group 46"/>
          <p:cNvGrpSpPr/>
          <p:nvPr/>
        </p:nvGrpSpPr>
        <p:grpSpPr>
          <a:xfrm>
            <a:off x="8724537" y="3072914"/>
            <a:ext cx="3286271" cy="1172597"/>
            <a:chOff x="8724537" y="3072914"/>
            <a:chExt cx="3286271" cy="1172597"/>
          </a:xfrm>
        </p:grpSpPr>
        <p:sp>
          <p:nvSpPr>
            <p:cNvPr id="47" name="TextBox 47"/>
            <p:cNvSpPr txBox="1"/>
            <p:nvPr/>
          </p:nvSpPr>
          <p:spPr>
            <a:xfrm>
              <a:off x="8724537" y="3072914"/>
              <a:ext cx="3286271" cy="1172597"/>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3. 将实验组和对照组的测量值分别选入“检验变量”和“分组变量”框中。</a:t>
              </a:r>
            </a:p>
          </p:txBody>
        </p:sp>
      </p:grpSp>
      <p:grpSp>
        <p:nvGrpSpPr>
          <p:cNvPr id="48" name="Group 48"/>
          <p:cNvGrpSpPr/>
          <p:nvPr/>
        </p:nvGrpSpPr>
        <p:grpSpPr>
          <a:xfrm>
            <a:off x="8168429" y="4966595"/>
            <a:ext cx="3286271" cy="1172597"/>
            <a:chOff x="8168429" y="4966595"/>
            <a:chExt cx="3286271" cy="1172597"/>
          </a:xfrm>
        </p:grpSpPr>
        <p:sp>
          <p:nvSpPr>
            <p:cNvPr id="49" name="TextBox 49"/>
            <p:cNvSpPr txBox="1"/>
            <p:nvPr/>
          </p:nvSpPr>
          <p:spPr>
            <a:xfrm>
              <a:off x="8168429" y="4966595"/>
              <a:ext cx="3286271" cy="1172597"/>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4. 点击“确定”按钮，SPSS将自动计算T值和P值，并输出结果。</a:t>
              </a:r>
            </a:p>
          </p:txBody>
        </p:sp>
      </p:grpSp>
      <p:grpSp>
        <p:nvGrpSpPr>
          <p:cNvPr id="50" name="Group 50"/>
          <p:cNvGrpSpPr/>
          <p:nvPr/>
        </p:nvGrpSpPr>
        <p:grpSpPr>
          <a:xfrm>
            <a:off x="8581879" y="1451184"/>
            <a:ext cx="3286271" cy="1172597"/>
            <a:chOff x="8581879" y="1451184"/>
            <a:chExt cx="3286271" cy="1172597"/>
          </a:xfrm>
        </p:grpSpPr>
        <p:sp>
          <p:nvSpPr>
            <p:cNvPr id="51" name="TextBox 51"/>
            <p:cNvSpPr txBox="1"/>
            <p:nvPr/>
          </p:nvSpPr>
          <p:spPr>
            <a:xfrm>
              <a:off x="8581879" y="1451184"/>
              <a:ext cx="3286271" cy="1172597"/>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2. 选择“分析”菜单下的“比较均值”选项，然后选择“独立样本T检验”。</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87" r="587"/>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表示两组均数的差异程度，正值表示实验组均数大于对照组，负值则相反。</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表示两组均数差异是否具有统计学意义的概率值。若P值小于显著性水平（如0.05），则拒绝原假设，认为两组均数存在显著差异。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结果解读与注意事项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P值</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T值</a:t>
            </a:r>
            <a:endParaRPr lang="en-US" sz="11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独立样本T检验要求数据服从正态分布或近似正态分布，否则结果可能不准确。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前提条件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样本量过小时，T检验的效能可能降低，导致假阴性或假阳性结果。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样本量要求</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结果解读与注意事项</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异常值和极端值处理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异常值和极端值可能对T检验结果产生较大影响，需要进行适当处理（如剔除或替换）。</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多重比较问题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当同时进行多个独立样本T检验时，需要注意多重比较问题，以避免第一类错误（即假阳性）的发生。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结果解读与注意事项</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https://d.book118.com/856204155055010043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122</Paragraphs>
  <Slides>20</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20</vt:i4>
      </vt:variant>
    </vt:vector>
  </HeadingPairs>
  <TitlesOfParts>
    <vt:vector baseType="lpstr" size="24">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2024-09-11T06:13:16.539</cp:lastPrinted>
  <dcterms:created xsi:type="dcterms:W3CDTF">2024-09-10T22:13:16Z</dcterms:created>
  <dcterms:modified xsi:type="dcterms:W3CDTF">2024-09-10T22:13:18Z</dcterms:modified>
</cp:coreProperties>
</file>