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COAVRD+UASQCK+ArialMT"/>
      <p:regular r:id="rId16"/>
    </p:embeddedFont>
    <p:embeddedFont>
      <p:font typeface="NHTJBC+MS-UIGothic"/>
      <p:regular r:id="rId17"/>
    </p:embeddedFont>
    <p:embeddedFont>
      <p:font typeface="BATRIC+BLIPIK+MicrosoftYaHei"/>
      <p:regular r:id="rId18"/>
    </p:embeddedFont>
    <p:embeddedFont>
      <p:font typeface="JICSNH+AVEEEA+MicrosoftYaHei-Bold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4E442-593C-4640-BB0A-CFDF71A62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D90A1F-00A8-4DBC-989C-92D13BDEE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2EE24-F03B-43FB-933C-C87CCE99A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8D37A8-69DA-4359-A4B8-B40D10D6E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42BC17-45C9-4586-A4CA-77E6A8A0F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6134E4-857F-4475-B2B0-4AB13734E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9AED52-15A6-4417-85E7-1A551A717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A44CDD-814C-4F58-9E8D-5BCA03C25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AC87AB-6D8D-4796-BC4F-775D10295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E9ED55-B473-4A22-8FB0-BB393AB35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EE38FB-8279-48E3-85A9-8832466F1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21124320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23890" y="210331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COAVRD+UASQCK+ArialMT"/>
                <a:cs typeface="COAVRD+UASQCK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文明礼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23890" y="2709100"/>
            <a:ext cx="4790382" cy="2600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COAVRD+UASQCK+ArialMT"/>
                <a:cs typeface="COAVRD+UASQCK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问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好在文明礼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中的地位</a:t>
            </a:r>
          </a:p>
          <a:p>
            <a:pPr marL="0" marR="0">
              <a:lnSpc>
                <a:spcPts val="2552"/>
              </a:lnSpc>
              <a:spcBef>
                <a:spcPts val="2167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COAVRD+UASQCK+ArialMT"/>
                <a:cs typeface="COAVRD+UASQCK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让问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好成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为习惯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的方法与措施</a:t>
            </a:r>
          </a:p>
          <a:p>
            <a:pPr marL="0" marR="0">
              <a:lnSpc>
                <a:spcPts val="2552"/>
              </a:lnSpc>
              <a:spcBef>
                <a:spcPts val="2217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COAVRD+UASQCK+ArialMT"/>
                <a:cs typeface="COAVRD+UASQCK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让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文明溢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满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校园的途径与策略</a:t>
            </a:r>
          </a:p>
          <a:p>
            <a:pPr marL="0" marR="0">
              <a:lnSpc>
                <a:spcPts val="2552"/>
              </a:lnSpc>
              <a:spcBef>
                <a:spcPts val="2217"/>
              </a:spcBef>
              <a:spcAft>
                <a:spcPct val="0"/>
              </a:spcAft>
            </a:pPr>
            <a:r>
              <a:rPr sz="2450">
                <a:solidFill>
                  <a:srgbClr val="2C3F55"/>
                </a:solidFill>
                <a:latin typeface="COAVRD+UASQCK+ArialMT"/>
                <a:cs typeface="COAVRD+UASQCK+ArialMT"/>
              </a:rPr>
              <a:t>•</a:t>
            </a:r>
            <a:r>
              <a:rPr sz="2450" spc="128">
                <a:solidFill>
                  <a:srgbClr val="2C3F55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文明礼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仪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教育的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长远</a:t>
            </a:r>
            <a:r>
              <a:rPr sz="2400">
                <a:solidFill>
                  <a:srgbClr val="2C3F55"/>
                </a:solidFill>
                <a:latin typeface="NHTJBC+MS-UIGothic"/>
                <a:cs typeface="NHTJBC+MS-UIGothic"/>
              </a:rPr>
              <a:t>意</a:t>
            </a:r>
            <a:r>
              <a:rPr sz="2400">
                <a:solidFill>
                  <a:srgbClr val="2C3F55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10714" y="2907002"/>
            <a:ext cx="2692298" cy="1920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050"/>
              </a:lnSpc>
              <a:spcBef>
                <a:spcPct val="0"/>
              </a:spcBef>
              <a:spcAft>
                <a:spcPct val="0"/>
              </a:spcAft>
            </a:pPr>
            <a:r>
              <a:rPr sz="6050" spc="23">
                <a:solidFill>
                  <a:srgbClr val="FFFFFF"/>
                </a:solidFill>
                <a:latin typeface="NHTJBC+MS-UIGothic"/>
                <a:cs typeface="NHTJBC+MS-UIGothic"/>
              </a:rPr>
              <a:t>目</a:t>
            </a:r>
            <a:r>
              <a:rPr sz="60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00245" y="3073701"/>
            <a:ext cx="4606899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2C3F55"/>
                </a:solidFill>
                <a:latin typeface="NHTJBC+MS-UIGothic"/>
                <a:cs typeface="NHTJBC+MS-UIGothic"/>
              </a:rPr>
              <a:t>文明礼</a:t>
            </a:r>
            <a:r>
              <a:rPr sz="3800" spc="23">
                <a:solidFill>
                  <a:srgbClr val="2C3F55"/>
                </a:solidFill>
                <a:latin typeface="SimSun"/>
                <a:cs typeface="SimSun"/>
              </a:rPr>
              <a:t>仪</a:t>
            </a:r>
            <a:r>
              <a:rPr sz="3800" spc="25">
                <a:solidFill>
                  <a:srgbClr val="2C3F55"/>
                </a:solidFill>
                <a:latin typeface="NHTJBC+MS-UIGothic"/>
                <a:cs typeface="NHTJBC+MS-UIGothic"/>
              </a:rPr>
              <a:t>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个人成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长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的影响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1919" y="1495964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培养良好品德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2805" y="1548759"/>
            <a:ext cx="477113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FF"/>
                </a:solidFill>
                <a:latin typeface="BATRIC+BLIPIK+MicrosoftYaHei"/>
                <a:cs typeface="BATRIC+BLIPIK+MicrosoftYaHei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91919" y="1919978"/>
            <a:ext cx="459886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文明礼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是个人品德的重要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成部分，良好的文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明礼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有助于培养正直、友善、尊重他人的品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91919" y="3187605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提高人</a:t>
            </a: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际</a:t>
            </a: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交往能力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7410" y="3253099"/>
            <a:ext cx="477113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FF"/>
                </a:solidFill>
                <a:latin typeface="BATRIC+BLIPIK+MicrosoftYaHei"/>
                <a:cs typeface="BATRIC+BLIPIK+MicrosoftYaHei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91919" y="3672578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文明礼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是人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交往的基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，掌握文明礼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有助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于建立良好的人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关系，提高沟通效率。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91919" y="498401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NHTJBC+MS-UIGothic"/>
                <a:cs typeface="NHTJBC+MS-UIGothic"/>
              </a:rPr>
              <a:t>增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强</a:t>
            </a: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自信心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6935" y="5050783"/>
            <a:ext cx="477113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FF"/>
                </a:solidFill>
                <a:latin typeface="BATRIC+BLIPIK+MicrosoftYaHei"/>
                <a:cs typeface="BATRIC+BLIPIK+MicrosoftYaHei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91919" y="5408033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正确的礼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仪举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止能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一个人的修养和素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从而增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自信心。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校园氛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围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的塑造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0395" y="148643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营</a:t>
            </a: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造和</a:t>
            </a: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谐</a:t>
            </a: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氛</a:t>
            </a:r>
            <a:r>
              <a:rPr sz="2000">
                <a:solidFill>
                  <a:srgbClr val="00A5B2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69694" y="1621810"/>
            <a:ext cx="50917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ATRIC+BLIPIK+MicrosoftYaHei"/>
                <a:cs typeface="BATRIC+BLIPIK+MicrosoftYaHei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0395" y="1910453"/>
            <a:ext cx="445338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文明礼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有助于减少校园冲突，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造和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、友善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的校园氛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0395" y="3241580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提升学校形象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69060" y="3371235"/>
            <a:ext cx="50917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ATRIC+BLIPIK+MicrosoftYaHei"/>
                <a:cs typeface="BATRIC+BLIPIK+MicrosoftYaHei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90395" y="3665593"/>
            <a:ext cx="4600575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学生和教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的文明礼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水平直接关系到学校的形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象和声誉，良好的文明氛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有助于提升学校的知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名度和社会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可度。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08175" y="500941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NHTJBC+MS-UIGothic"/>
                <a:cs typeface="NHTJBC+MS-UIGothic"/>
              </a:rPr>
              <a:t>促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进</a:t>
            </a: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校园文化建</a:t>
            </a:r>
            <a:r>
              <a:rPr sz="2000">
                <a:solidFill>
                  <a:srgbClr val="00A5B2"/>
                </a:solidFill>
                <a:latin typeface="SimSun"/>
                <a:cs typeface="SimSun"/>
              </a:rPr>
              <a:t>设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81125" y="5163205"/>
            <a:ext cx="50917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ATRIC+BLIPIK+MicrosoftYaHei"/>
                <a:cs typeface="BATRIC+BLIPIK+MicrosoftYaHei"/>
              </a:rPr>
              <a:t>03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890395" y="5433433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文明礼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是校园文化的重要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成部分，有助于形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成健康、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极、向上的校园文化。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社会文明的推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36445" y="170995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传</a:t>
            </a:r>
            <a:r>
              <a:rPr sz="2000" spc="25">
                <a:solidFill>
                  <a:srgbClr val="FFFDFD"/>
                </a:solidFill>
                <a:latin typeface="NHTJBC+MS-UIGothic"/>
                <a:cs typeface="NHTJBC+MS-UIGothic"/>
              </a:rPr>
              <a:t>播正能量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69325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NHTJBC+MS-UIGothic"/>
                <a:cs typeface="NHTJBC+MS-UIGothic"/>
              </a:rPr>
              <a:t>增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2000" spc="25">
                <a:solidFill>
                  <a:srgbClr val="FFFDFD"/>
                </a:solidFill>
                <a:latin typeface="NHTJBC+MS-UIGothic"/>
                <a:cs typeface="NHTJBC+MS-UIGothic"/>
              </a:rPr>
              <a:t>社会凝聚力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文明礼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践和推广有助于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播正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能量，推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社会文明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步。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文明礼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有助于增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社会凝聚力，促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社会和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谐发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展。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NHTJBC+MS-UIGothic"/>
                <a:cs typeface="NHTJBC+MS-UIGothic"/>
              </a:rPr>
              <a:t>引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领</a:t>
            </a:r>
            <a:r>
              <a:rPr sz="2000" spc="25">
                <a:solidFill>
                  <a:srgbClr val="FFFDFD"/>
                </a:solidFill>
                <a:latin typeface="NHTJBC+MS-UIGothic"/>
                <a:cs typeface="NHTJBC+MS-UIGothic"/>
              </a:rPr>
              <a:t>社会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风</a:t>
            </a:r>
            <a:r>
              <a:rPr sz="2000">
                <a:solidFill>
                  <a:srgbClr val="FFFDFD"/>
                </a:solidFill>
                <a:latin typeface="NHTJBC+MS-UIGothic"/>
                <a:cs typeface="NHTJBC+MS-UIGothic"/>
              </a:rPr>
              <a:t>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770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学校作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社会文明的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摇篮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，通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培养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具有良好文明礼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仪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的学生，可以引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社会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尚，推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整个社会的文明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NHTJBC+MS-UIGothic"/>
                <a:cs typeface="NHTJBC+MS-UIGothic"/>
              </a:rPr>
              <a:t>程。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00245" y="3073701"/>
            <a:ext cx="614151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2C3F55"/>
                </a:solidFill>
                <a:latin typeface="SimSun"/>
                <a:cs typeface="SimSun"/>
              </a:rPr>
              <a:t>问</a:t>
            </a:r>
            <a:r>
              <a:rPr sz="3800" spc="23">
                <a:solidFill>
                  <a:srgbClr val="2C3F55"/>
                </a:solidFill>
                <a:latin typeface="NHTJBC+MS-UIGothic"/>
                <a:cs typeface="NHTJBC+MS-UIGothic"/>
              </a:rPr>
              <a:t>好在文明礼</a:t>
            </a:r>
            <a:r>
              <a:rPr sz="3800" spc="27">
                <a:solidFill>
                  <a:srgbClr val="2C3F55"/>
                </a:solidFill>
                <a:latin typeface="SimSun"/>
                <a:cs typeface="SimSun"/>
              </a:rPr>
              <a:t>仪</a:t>
            </a:r>
            <a:r>
              <a:rPr sz="3800" spc="25">
                <a:solidFill>
                  <a:srgbClr val="2C3F55"/>
                </a:solidFill>
                <a:latin typeface="NHTJBC+MS-UIGothic"/>
                <a:cs typeface="NHTJBC+MS-UIGothic"/>
              </a:rPr>
              <a:t>中的地位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好的含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与起源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44284" y="185283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好的含</a:t>
            </a:r>
            <a:r>
              <a:rPr sz="20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44284" y="2332092"/>
            <a:ext cx="51106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3C35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003C35"/>
                </a:solidFill>
                <a:latin typeface="NHTJBC+MS-UIGothic"/>
                <a:cs typeface="NHTJBC+MS-UIGothic"/>
              </a:rPr>
              <a:t>好是一种礼貌行</a:t>
            </a:r>
            <a:r>
              <a:rPr sz="1500">
                <a:solidFill>
                  <a:srgbClr val="003C35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3C35"/>
                </a:solidFill>
                <a:latin typeface="NHTJBC+MS-UIGothic"/>
                <a:cs typeface="NHTJBC+MS-UIGothic"/>
              </a:rPr>
              <a:t>，表示</a:t>
            </a:r>
            <a:r>
              <a:rPr sz="1500">
                <a:solidFill>
                  <a:srgbClr val="003C35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3C35"/>
                </a:solidFill>
                <a:latin typeface="NHTJBC+MS-UIGothic"/>
                <a:cs typeface="NHTJBC+MS-UIGothic"/>
              </a:rPr>
              <a:t>他人的尊重和关心，通常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3C35"/>
                </a:solidFill>
                <a:latin typeface="NHTJBC+MS-UIGothic"/>
                <a:cs typeface="NHTJBC+MS-UIGothic"/>
              </a:rPr>
              <a:t>通</a:t>
            </a:r>
            <a:r>
              <a:rPr sz="1500">
                <a:solidFill>
                  <a:srgbClr val="003C35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3C35"/>
                </a:solidFill>
                <a:latin typeface="NHTJBC+MS-UIGothic"/>
                <a:cs typeface="NHTJBC+MS-UIGothic"/>
              </a:rPr>
              <a:t>微笑、打招呼或</a:t>
            </a:r>
            <a:r>
              <a:rPr sz="1500">
                <a:solidFill>
                  <a:srgbClr val="003C35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003C35"/>
                </a:solidFill>
                <a:latin typeface="NHTJBC+MS-UIGothic"/>
                <a:cs typeface="NHTJBC+MS-UIGothic"/>
              </a:rPr>
              <a:t>候等方式来表达。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85239" y="401627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2000" spc="25">
                <a:solidFill>
                  <a:srgbClr val="00A5B2"/>
                </a:solidFill>
                <a:latin typeface="NHTJBC+MS-UIGothic"/>
                <a:cs typeface="NHTJBC+MS-UIGothic"/>
              </a:rPr>
              <a:t>好的起源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85239" y="4495538"/>
            <a:ext cx="51842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好的起源可以追溯到古代，当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的人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在日常生活中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互相致意来表达友好和尊重。随着社会的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展，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好逐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一种普遍的礼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仪规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范，被广泛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用于各种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合。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好的礼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仪规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59254" y="2996962"/>
            <a:ext cx="17145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面</a:t>
            </a: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对</a:t>
            </a: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面的</a:t>
            </a: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01820" y="2996962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电话问</a:t>
            </a: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17690" y="2996962"/>
            <a:ext cx="12573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邮</a:t>
            </a: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件</a:t>
            </a: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091294" y="2996962"/>
            <a:ext cx="194310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不同</a:t>
            </a: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场</a:t>
            </a: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合的</a:t>
            </a:r>
            <a:r>
              <a:rPr sz="1800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1800">
                <a:solidFill>
                  <a:srgbClr val="00A5B2"/>
                </a:solidFill>
                <a:latin typeface="NHTJBC+MS-UIGothic"/>
                <a:cs typeface="NHTJBC+MS-UIGothic"/>
              </a:rPr>
              <a:t>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20494" y="3460488"/>
            <a:ext cx="226263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在面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面的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合，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该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方微笑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候，表达出友好和关注。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34459" y="3460488"/>
            <a:ext cx="19362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电话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交流中，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先主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方，以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示尊重和关心。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450965" y="346048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，可以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过简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短的祝福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候来表达礼貌和尊重。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966834" y="3460488"/>
            <a:ext cx="2000250" cy="184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在不同的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合和情境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下，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应该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根据礼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仪规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适当的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好方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式，以表达出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他人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的尊重和关心。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问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好的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00A5B2"/>
                </a:solidFill>
                <a:latin typeface="NHTJBC+MS-UIGothic"/>
                <a:cs typeface="NHTJBC+MS-UIGothic"/>
              </a:rPr>
              <a:t>践意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NHTJBC+MS-UIGothic"/>
                <a:cs typeface="NHTJBC+MS-UIGothic"/>
              </a:rPr>
              <a:t>提升个人形象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养成主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好的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习惯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，能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出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NHTJBC+MS-UIGothic"/>
                <a:cs typeface="NHTJBC+MS-UIGothic"/>
              </a:rPr>
              <a:t>促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进</a:t>
            </a:r>
            <a:r>
              <a:rPr sz="2300" spc="25">
                <a:solidFill>
                  <a:srgbClr val="00A5B2"/>
                </a:solidFill>
                <a:latin typeface="NHTJBC+MS-UIGothic"/>
                <a:cs typeface="NHTJBC+MS-UIGothic"/>
              </a:rPr>
              <a:t>人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际</a:t>
            </a:r>
            <a:r>
              <a:rPr sz="2300" spc="25">
                <a:solidFill>
                  <a:srgbClr val="00A5B2"/>
                </a:solidFill>
                <a:latin typeface="NHTJBC+MS-UIGothic"/>
                <a:cs typeface="NHTJBC+MS-UIGothic"/>
              </a:rPr>
              <a:t>关系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14894" y="2354318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个人的礼貌和修养，提升个人形象。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282040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向他人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好，可以表达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9115" y="309472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出友好和关注，有助于建立良好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253614" y="3369048"/>
            <a:ext cx="1364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的人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关系。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营</a:t>
            </a:r>
            <a:r>
              <a:rPr sz="2300" spc="25">
                <a:solidFill>
                  <a:srgbClr val="00A5B2"/>
                </a:solidFill>
                <a:latin typeface="NHTJBC+MS-UIGothic"/>
                <a:cs typeface="NHTJBC+MS-UIGothic"/>
              </a:rPr>
              <a:t>造和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谐</a:t>
            </a:r>
            <a:r>
              <a:rPr sz="2300" spc="25">
                <a:solidFill>
                  <a:srgbClr val="00A5B2"/>
                </a:solidFill>
                <a:latin typeface="NHTJBC+MS-UIGothic"/>
                <a:cs typeface="NHTJBC+MS-UIGothic"/>
              </a:rPr>
              <a:t>氛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35694" y="488606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在学校或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职场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合，主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向他人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735694" y="5160383"/>
            <a:ext cx="335800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好可以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造出和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谐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、友善的氛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有助于提高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团队协</a:t>
            </a:r>
            <a:r>
              <a:rPr sz="1500">
                <a:solidFill>
                  <a:srgbClr val="000000"/>
                </a:solidFill>
                <a:latin typeface="NHTJBC+MS-UIGothic"/>
                <a:cs typeface="NHTJBC+MS-UIGothic"/>
              </a:rPr>
              <a:t>作和沟通效率。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00245" y="2373931"/>
            <a:ext cx="6699838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2C3F55"/>
                </a:solidFill>
                <a:latin typeface="SimSun"/>
                <a:cs typeface="SimSun"/>
              </a:rPr>
              <a:t>让问</a:t>
            </a:r>
            <a:r>
              <a:rPr sz="3800" spc="25">
                <a:solidFill>
                  <a:srgbClr val="2C3F55"/>
                </a:solidFill>
                <a:latin typeface="NHTJBC+MS-UIGothic"/>
                <a:cs typeface="NHTJBC+MS-UIGothic"/>
              </a:rPr>
              <a:t>好成</a:t>
            </a:r>
            <a:r>
              <a:rPr sz="3800" spc="25">
                <a:solidFill>
                  <a:srgbClr val="2C3F55"/>
                </a:solidFill>
                <a:latin typeface="SimSun"/>
                <a:cs typeface="SimSun"/>
              </a:rPr>
              <a:t>为习惯</a:t>
            </a:r>
            <a:r>
              <a:rPr sz="3800" spc="25">
                <a:solidFill>
                  <a:srgbClr val="2C3F55"/>
                </a:solidFill>
                <a:latin typeface="NHTJBC+MS-UIGothic"/>
                <a:cs typeface="NHTJBC+MS-UIGothic"/>
              </a:rPr>
              <a:t>的方法与措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00245" y="3073066"/>
            <a:ext cx="1206500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>
                <a:solidFill>
                  <a:srgbClr val="2C3F55"/>
                </a:solidFill>
                <a:latin typeface="NHTJBC+MS-UIGothic"/>
                <a:cs typeface="NHTJBC+MS-UIGothic"/>
              </a:rPr>
              <a:t>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https://d.book118.com/856211243200010051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COAVRD+UASQCK+ArialMT</vt:lpstr>
      <vt:lpstr>Times New Roman</vt:lpstr>
      <vt:lpstr>NHTJBC+MS-UIGothic</vt:lpstr>
      <vt:lpstr>SimSun</vt:lpstr>
      <vt:lpstr>BATRIC+BLIPIK+MicrosoftYaHei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2024-09-17T15:31:09.078</cp:lastPrinted>
  <dcterms:created xsi:type="dcterms:W3CDTF">2024-09-17T07:31:09Z</dcterms:created>
  <dcterms:modified xsi:type="dcterms:W3CDTF">2024-09-17T07:31:10Z</dcterms:modified>
</cp:coreProperties>
</file>