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FA29B42-4680-4D17-96B8-9CF554F532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4DB847A-67E6-46CE-8157-EC47B7A854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DBC370C-C30D-4E59-BBAC-B3E08C2001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4019793-6BEF-41AE-9B51-F96C961276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2E111A6-6814-498D-B6F8-235F51054F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5C6D5AF-C453-48D5-9D94-877B3D683F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E990F28-7137-44FF-9EE1-42B10D0337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FD61F09-345D-476E-821D-2EB7696C50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0385F10-3F82-44FE-AE75-CB38E76491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DF20550-223D-4732-BE3E-5EC9CA7BEE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CDB97F7-4A53-4659-A2C9-27AC7D9E5E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8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9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0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sp>
        <p:nvSpPr>
          <p:cNvPr id="11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5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6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7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7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0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1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0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4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56215000054010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我国家庭护理的现状与发展\n## 1.家庭护理的概念与重要性\n### 1.1家庭护理的定义与类型\n### 1.2家庭护理在健康体系中的地位\n### 1.3家庭护理对于家庭和社会的意义\n## 2.我国家庭护理的历史与现状\n### 2.1家庭护理的历史沿革\n### 2.2我国家庭护理的现状分析\n### 2.3家庭护理面临的挑战与机遇\n## 3.家庭护理的主要服务内容与方式\n### 3.1日常生活护理服务\n### 3.2康复护理服务\n### 3.3心理护理与社会支持服务\n## 4.家庭护理服务的需求与供给分析\n### 4.1家庭护理服务的需求特点与趋势\n### 4.2家庭护理服务的供给现状\n### 4.3家庭护理服务的供需平衡与优化\n## 5.我国家庭护理的政策与法规\n### 5.1家庭护理政策的发展历程\n### 5.2现行家庭护理政策与法规解读\n### 5.3家庭护理政策与法规的完善与发展\n## 6.家庭护理服务的质量与评价\n### 6.1家庭护理服务质量的内涵与要求\n### 6.2家庭护理服务质量的评价方法与指标\n### 6.3提高家庭护理服务质量的策略与措施\n## 7.家庭护理服务的未来发展展望\n### 7.1家庭护理服务的国际化发展趋势\n### 7.2家庭护理服务的技术创新与应用\n### 7.3家庭护理服务的商业模式与产业链发展\n&quot;,&quot;templateId&quot;:&quot;3wr1pbmdtjrh3jjfzwr75chiya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315700" cy="1301750"/>
          </a:xfrm>
        </p:spPr>
        <p:txBody>
          <a:bodyPr vert="horz" wrap="square" lIns="91440" tIns="45720" rIns="91440" bIns="45720" anchor="t">
            <a:normAutofit/>
          </a:bodyPr>
          <a:lstStyle/>
          <a:p>
            <a:r>
              <a:rPr lang="zh-CN" sz="6600"/>
              <a:t>我国家庭护理的现状与发展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TENCENT DOCS SMART CREATE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bg1"/>
                </a:solidFill>
                <a:effectLst/>
                <a:latin typeface="+mj-ea"/>
                <a:ea typeface="+mj-ea"/>
              </a:rPr>
              <a:t>CREATE TOGETHER</a:t>
            </a:r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5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6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3094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7200"/>
              <a:t>家庭护理的概念与重要性</a:t>
            </a:r>
            <a:endParaRPr/>
          </a:p>
        </p:txBody>
      </p:sp>
      <p:sp>
        <p:nvSpPr>
          <p:cNvPr id="127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8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59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60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61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62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家庭护理的定义</a:t>
                </a:r>
                <a:endParaRPr/>
              </a:p>
            </p:txBody>
          </p:sp>
          <p:sp>
            <p:nvSpPr>
              <p:cNvPr id="263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以家庭为主要服务场所的护理活动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为老年人、残疾人、病患等特殊群体提供生活照料、康复护理、心理护理等服务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家庭护理包括家庭成员之间的互相关爱、照顾和护理，以及专业护理人员提供的家庭护理服务</a:t>
                </a:r>
                <a:endParaRPr/>
              </a:p>
            </p:txBody>
          </p:sp>
          <p:sp>
            <p:nvSpPr>
              <p:cNvPr id="264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5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6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7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68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69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家庭护理的类型</a:t>
                </a:r>
                <a:endParaRPr/>
              </a:p>
            </p:txBody>
          </p:sp>
          <p:sp>
            <p:nvSpPr>
              <p:cNvPr id="270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日常生活护理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：包括饮食、起居、清洁、排泄等方面的护理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康复护理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：针对病患或残疾人的康复训练、康复指导等服务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心理护理与社会支持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：提供心理疏导、情感支持、社会交往等方面的服务</a:t>
                </a:r>
                <a:endParaRPr/>
              </a:p>
            </p:txBody>
          </p:sp>
          <p:sp>
            <p:nvSpPr>
              <p:cNvPr id="271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2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3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74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7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家庭护理的定义与类型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2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8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家庭护理在健康体系中的地位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84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85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86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家庭护理是健康体系的重要组成部分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家庭护理为特殊群体提供基本的医疗保健和生活保障，维护其生命安全和健康权益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家庭护理与医疗机构相互补充，形成完整的健康服务体系</a:t>
                </a:r>
                <a:endParaRPr/>
              </a:p>
            </p:txBody>
          </p:sp>
          <p:pic>
            <p:nvPicPr>
              <p:cNvPr id="28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90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91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家庭护理在健康体系中的重要性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提高特殊群体的生活质量，减轻家庭和社会的负担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缓解医疗机构的压力，提高医疗资源的利用效率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促进社会和谐，提高人们的幸福感和安全感</a:t>
                </a:r>
                <a:endParaRPr/>
              </a:p>
            </p:txBody>
          </p:sp>
          <p:pic>
            <p:nvPicPr>
              <p:cNvPr id="29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5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9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家庭护理对于家庭和社会的意义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97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98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9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家庭护理对于家庭的意义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减轻家庭成员的照顾负担，提高家庭生活品质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促进家庭成员之间的亲情交流，增强家庭凝聚力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为家庭成员提供心理支持，缓解家庭压力</a:t>
                </a:r>
                <a:endParaRPr/>
              </a:p>
            </p:txBody>
          </p:sp>
          <p:pic>
            <p:nvPicPr>
              <p:cNvPr id="30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303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30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家庭护理对于社会的意义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提高特殊群体的生活质量，减少社会贫困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降低医疗费用，提高医疗资源的利用效率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促进社会和谐，提高人们的幸福感和安全感</a:t>
                </a:r>
                <a:endParaRPr/>
              </a:p>
            </p:txBody>
          </p:sp>
          <p:pic>
            <p:nvPicPr>
              <p:cNvPr id="30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08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309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3094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7200"/>
              <a:t>我国家庭护理的历史与现状</a:t>
            </a:r>
            <a:endParaRPr/>
          </a:p>
        </p:txBody>
      </p:sp>
      <p:sp>
        <p:nvSpPr>
          <p:cNvPr id="310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1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312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313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314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315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古代家庭护理</a:t>
                </a:r>
                <a:endParaRPr/>
              </a:p>
            </p:txBody>
          </p:sp>
          <p:sp>
            <p:nvSpPr>
              <p:cNvPr id="316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家庭护理起源于原始社会，家庭成员之间相互照顾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随着社会的发展，家庭护理逐渐成为一种社会风俗和传统</a:t>
                </a:r>
                <a:endParaRPr/>
              </a:p>
            </p:txBody>
          </p:sp>
          <p:sp>
            <p:nvSpPr>
              <p:cNvPr id="317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8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9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20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21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22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近现代家庭护理</a:t>
                </a:r>
                <a:endParaRPr/>
              </a:p>
            </p:txBody>
          </p:sp>
          <p:sp>
            <p:nvSpPr>
              <p:cNvPr id="323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新中国成立后，家庭护理得到了一定程度的普及和发展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改革开放后，家庭护理市场逐渐形成，家庭护理服务逐渐专业化</a:t>
                </a:r>
                <a:endParaRPr/>
              </a:p>
            </p:txBody>
          </p:sp>
          <p:sp>
            <p:nvSpPr>
              <p:cNvPr id="324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25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26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27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32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家庭护理的历史沿革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29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33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我国家庭护理的现状分析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331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332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333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3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家庭护理服务的供给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3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家庭护理服务主要由家庭成员、家政服务人员、专业护理人员等提供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随着社会的发展，家庭护理服务的专业化水平不断提高</a:t>
                </a:r>
                <a:endParaRPr/>
              </a:p>
            </p:txBody>
          </p:sp>
          <p:pic>
            <p:nvPicPr>
              <p:cNvPr id="33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337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338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3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家庭护理服务的需求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4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家庭护理服务的需求逐年增加，尤其是老年人、残疾人、病患等特殊群体的需求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家庭护理服务的需求呈现出多样化、个性化的特点</a:t>
                </a:r>
                <a:endParaRPr/>
              </a:p>
            </p:txBody>
          </p:sp>
          <p:pic>
            <p:nvPicPr>
              <p:cNvPr id="34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42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343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344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345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346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家庭护理面临的挑战</a:t>
                </a:r>
                <a:endParaRPr/>
              </a:p>
            </p:txBody>
          </p:sp>
          <p:sp>
            <p:nvSpPr>
              <p:cNvPr id="347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家庭护理服务供给不足，难以满足日益增长的需求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家庭护理服务质量参差不齐，缺乏有效的监管和评价机制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家庭护理服务市场化程度低，产业发展滞后</a:t>
                </a:r>
                <a:endParaRPr/>
              </a:p>
            </p:txBody>
          </p:sp>
          <p:sp>
            <p:nvSpPr>
              <p:cNvPr id="348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49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50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51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52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53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家庭护理面临的机遇</a:t>
                </a:r>
                <a:endParaRPr/>
              </a:p>
            </p:txBody>
          </p:sp>
          <p:sp>
            <p:nvSpPr>
              <p:cNvPr id="354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国家对家庭护理政策的支持和扶持，为家庭护理发展提供了有力保障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社会对家庭护理服务的需求不断增加，市场潜力巨大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科技创新为家庭护理服务提供了新的发展动力和可能性</a:t>
                </a:r>
                <a:endParaRPr/>
              </a:p>
            </p:txBody>
          </p:sp>
          <p:sp>
            <p:nvSpPr>
              <p:cNvPr id="355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56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57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58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35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家庭护理面临的挑战与机遇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3094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7200"/>
              <a:t>家庭护理的主要服务内容与方式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1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>
              <a:gd name="adj" fmla="val 6169"/>
            </a:avLst>
          </a:prstGeom>
        </p:spPr>
      </p:pic>
      <p:grpSp>
        <p:nvGrpSpPr>
          <p:cNvPr id="12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660396" y="1892786"/>
            <a:ext cx="5622868" cy="4617939"/>
            <a:chOff x="660396" y="1892786"/>
            <a:chExt cx="5622868" cy="4617939"/>
          </a:xfrm>
        </p:grpSpPr>
        <p:grpSp>
          <p:nvGrpSpPr>
            <p:cNvPr id="13" name="组合 4"/>
            <p:cNvGrpSpPr/>
            <p:nvPr/>
          </p:nvGrpSpPr>
          <p:grpSpPr>
            <a:xfrm>
              <a:off x="660396" y="1892786"/>
              <a:ext cx="5622867" cy="1446014"/>
              <a:chOff x="571500" y="1815543"/>
              <a:chExt cx="5622867" cy="1446014"/>
            </a:xfrm>
          </p:grpSpPr>
          <p:sp>
            <p:nvSpPr>
              <p:cNvPr id="14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饮食护理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5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协助进食、进水，保证营养摄入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注意食物卫生，避免食物中毒</a:t>
                </a:r>
                <a:endParaRPr/>
              </a:p>
            </p:txBody>
          </p:sp>
          <p:sp>
            <p:nvSpPr>
              <p:cNvPr id="16" name="椭圆 7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17" name="组合 8"/>
            <p:cNvGrpSpPr/>
            <p:nvPr/>
          </p:nvGrpSpPr>
          <p:grpSpPr>
            <a:xfrm>
              <a:off x="660396" y="3478749"/>
              <a:ext cx="5622868" cy="1446014"/>
              <a:chOff x="571500" y="1815543"/>
              <a:chExt cx="5622868" cy="1446014"/>
            </a:xfrm>
          </p:grpSpPr>
          <p:sp>
            <p:nvSpPr>
              <p:cNvPr id="18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起居护理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9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协助穿衣、洗漱、如厕等日常生活活动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保持居住环境整洁，提供舒适的睡眠环境</a:t>
                </a:r>
                <a:endParaRPr/>
              </a:p>
            </p:txBody>
          </p:sp>
          <p:sp>
            <p:nvSpPr>
              <p:cNvPr id="20" name="椭圆 11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1" name="组合 12"/>
            <p:cNvGrpSpPr/>
            <p:nvPr/>
          </p:nvGrpSpPr>
          <p:grpSpPr>
            <a:xfrm>
              <a:off x="660396" y="5064711"/>
              <a:ext cx="5622867" cy="1446014"/>
              <a:chOff x="571500" y="1815543"/>
              <a:chExt cx="5622867" cy="1446014"/>
            </a:xfrm>
          </p:grpSpPr>
          <p:sp>
            <p:nvSpPr>
              <p:cNvPr id="22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清洁护理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3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7999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保持个人卫生，协助洗澡、洗头、剪指甲等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清洗衣物、床上用品，保持居住环境整洁</a:t>
                </a:r>
                <a:endParaRPr/>
              </a:p>
            </p:txBody>
          </p:sp>
          <p:sp>
            <p:nvSpPr>
              <p:cNvPr id="24" name="椭圆 15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日常生活护理服务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7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8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9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30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康复训练</a:t>
                </a:r>
                <a:endParaRPr/>
              </a:p>
            </p:txBody>
          </p:sp>
          <p:sp>
            <p:nvSpPr>
              <p:cNvPr id="31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根据病患或残疾人的具体情况，制定康复训练计划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指导病患或残疾人进行康复训练，提高康复效果</a:t>
                </a:r>
                <a:endParaRPr/>
              </a:p>
            </p:txBody>
          </p:sp>
          <p:sp>
            <p:nvSpPr>
              <p:cNvPr id="32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3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4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5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6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7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康复指导</a:t>
                </a:r>
                <a:endParaRPr/>
              </a:p>
            </p:txBody>
          </p:sp>
          <p:sp>
            <p:nvSpPr>
              <p:cNvPr id="38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提供康复相关的知识和技能指导，提高病患或残疾人的自我康复能力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指导病患或残疾人使用康复器械和设备，提高康复效果</a:t>
                </a:r>
                <a:endParaRPr/>
              </a:p>
            </p:txBody>
          </p:sp>
          <p:sp>
            <p:nvSpPr>
              <p:cNvPr id="39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0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1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42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4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康复护理服务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4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4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心理护理与社会支持服务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46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47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48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心理护理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提供心理疏导和心理支持，帮助病患或残疾人缓解心理压力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提高病患或残疾人的心理适应能力和心理韧性</a:t>
                </a:r>
                <a:endParaRPr/>
              </a:p>
            </p:txBody>
          </p:sp>
          <p:pic>
            <p:nvPicPr>
              <p:cNvPr id="5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52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53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社会支持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为病患或残疾人提供社会交往和活动的机会，增强社会适应能力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争取社会资源，为病患或残疾人提供帮助和支持</a:t>
                </a:r>
                <a:endParaRPr/>
              </a:p>
            </p:txBody>
          </p:sp>
          <p:pic>
            <p:nvPicPr>
              <p:cNvPr id="5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5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3094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7200"/>
              <a:t>家庭护理服务的需求与供给分析</a:t>
            </a:r>
            <a:endParaRPr/>
          </a:p>
        </p:txBody>
      </p:sp>
      <p:sp>
        <p:nvSpPr>
          <p:cNvPr id="5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04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6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6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6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6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需求特点</a:t>
                </a:r>
                <a:endParaRPr/>
              </a:p>
            </p:txBody>
          </p:sp>
          <p:sp>
            <p:nvSpPr>
              <p:cNvPr id="6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家庭护理服务需求多样化，针对不同特殊群体的需求有所不同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家庭护理服务需求个性化，需要提供定制化的服务</a:t>
                </a:r>
                <a:endParaRPr/>
              </a:p>
            </p:txBody>
          </p:sp>
          <p:sp>
            <p:nvSpPr>
              <p:cNvPr id="6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6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7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7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需求趋势</a:t>
                </a:r>
                <a:endParaRPr/>
              </a:p>
            </p:txBody>
          </p:sp>
          <p:sp>
            <p:nvSpPr>
              <p:cNvPr id="7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随着社会的发展和人口老龄化的加剧，家庭护理服务需求将持续增长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家庭护理服务的需求将更加专业化、个性化，对服务质量的要求将不断提高</a:t>
                </a:r>
                <a:endParaRPr/>
              </a:p>
            </p:txBody>
          </p:sp>
          <p:sp>
            <p:nvSpPr>
              <p:cNvPr id="7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7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7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7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7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家庭护理服务的需求特点与趋势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https://d.book118.com/856215000054010051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blue">
      <a:dk1>
        <a:srgbClr val="000000"/>
      </a:dk1>
      <a:lt1>
        <a:srgbClr val="FFFFFF"/>
      </a:lt1>
      <a:dk2>
        <a:srgbClr val="262C32"/>
      </a:dk2>
      <a:lt2>
        <a:srgbClr val="E7F3F7"/>
      </a:lt2>
      <a:accent1>
        <a:srgbClr val="3087D5"/>
      </a:accent1>
      <a:accent2>
        <a:srgbClr val="A3DBFA"/>
      </a:accent2>
      <a:accent3>
        <a:srgbClr val="5DB1F7"/>
      </a:accent3>
      <a:accent4>
        <a:srgbClr val="2270C9"/>
      </a:accent4>
      <a:accent5>
        <a:srgbClr val="67A1F9"/>
      </a:accent5>
      <a:accent6>
        <a:srgbClr val="466DD1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96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5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我国家庭护理的现状与发展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2024-09-17T01:11:15.574</cp:lastPrinted>
  <dcterms:created xsi:type="dcterms:W3CDTF">2024-09-16T17:11:15Z</dcterms:created>
  <dcterms:modified xsi:type="dcterms:W3CDTF">2024-09-16T17:11:17Z</dcterms:modified>
</cp:coreProperties>
</file>