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868617-64EB-40FC-8175-096FE1E4F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08228-A851-4627-A3A7-FB34C10E2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204566-793C-422D-95C3-181B6FDB7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CCB05B-3312-46CE-BC13-6B6CB3FB5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A4B76E-9542-42DB-9C11-717F13B58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FD3464-9401-4817-B57C-C2229AF57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CFF58C-AC54-40F7-B5E7-BE65364FB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A6EE0-BCB4-4FD5-AC81-98004C3D4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9CFDF5-3A1B-4E75-96EA-71552E2D8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78482F-39D5-48A7-8287-438650033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3EB0A-CDF4-4D54-BC8C-4BD46DDB0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emf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2230141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临床输血护理技术\n## 1.临床输血的基本概念与重要性\n### 1.1临床输血的定义与发展历程\n### 1.2临床输血的目的与意义\n### 1.3临床输血的风险与质量控制\n## 2.输血前的护理评估与准备\n### 2.1输血前患者评估的内容与方法\n### 2.2输血前的用品准备与核对\n### 2.3输血前患者的心理护理与健康教育\n## 3.输血过程中的护理管理与监测\n### 3.1输血过程中的护理操作规范与流程\n### 3.2输血速度与剂量的控制与管理\n### 3.3输血过程中的不良反应观察与处理\n## 4.输血后的护理观察与记录\n### 4.1输血后的患者观察与护理\n### 4.2输血效果的评估与记录\n### 4.3输血后患者的教育与指导\n## 5.特殊患者的临床输血护理\n### 5.1新生儿与儿童输血的特殊护理\n### 5.2孕妇与哺乳期妇女输血的特殊护理\n### 5.3重症患者与急诊患者输血的特殊护理\n## 6.临床输血护理中的伦理与法律问题\n### 6.1临床输血护理中的伦理原则与要求\n### 6.2临床输血护理中的法律责任与风险\n### 6.3临床输血护理中的隐私保护与沟通技巧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临床输血护理技术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</a:rPr>
              <a:t>CREATE TOGETHER</a:t>
            </a:r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DOCS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临床输血的基本概念与重要性</a:t>
            </a:r>
            <a:endParaRPr/>
          </a:p>
        </p:txBody>
      </p:sp>
      <p:sp>
        <p:nvSpPr>
          <p:cNvPr id="12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2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214" name="Tencent"/>
          <p:cNvCxnSpPr/>
          <p:nvPr/>
        </p:nvCxnSpPr>
        <p:spPr>
          <a:xfrm flipH="1">
            <a:off x="7188206" y="0"/>
            <a:ext cx="0" cy="6858000"/>
          </a:xfrm>
          <a:prstGeom prst="line">
            <a:avLst/>
          </a:prstGeom>
          <a:ln w="31750" cap="sq">
            <a:solidFill>
              <a:schemeClr val="accent1">
                <a:alpha val="2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椭圆 48"/>
          <p:cNvSpPr>
            <a:spLocks noChangeAspect="1"/>
          </p:cNvSpPr>
          <p:nvPr/>
        </p:nvSpPr>
        <p:spPr>
          <a:xfrm>
            <a:off x="6756206" y="161539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01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16" name="椭圆 49"/>
          <p:cNvSpPr>
            <a:spLocks noChangeAspect="1"/>
          </p:cNvSpPr>
          <p:nvPr/>
        </p:nvSpPr>
        <p:spPr>
          <a:xfrm>
            <a:off x="6756206" y="449352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02</a:t>
            </a:r>
            <a:endParaRPr kumimoji="1" lang="zh-CN" altLang="en-US" sz="2800">
              <a:latin typeface="+mj-ea"/>
              <a:ea typeface="+mj-ea"/>
            </a:endParaRPr>
          </a:p>
        </p:txBody>
      </p:sp>
      <p:grpSp>
        <p:nvGrpSpPr>
          <p:cNvPr id="21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877764" y="1615393"/>
            <a:ext cx="3412535" cy="4719321"/>
            <a:chOff x="7877764" y="1615393"/>
            <a:chExt cx="3412535" cy="4719321"/>
          </a:xfrm>
        </p:grpSpPr>
        <p:grpSp>
          <p:nvGrpSpPr>
            <p:cNvPr id="218" name=""/>
            <p:cNvGrpSpPr/>
            <p:nvPr/>
          </p:nvGrpSpPr>
          <p:grpSpPr>
            <a:xfrm>
              <a:off x="7877765" y="1615393"/>
              <a:ext cx="3412534" cy="1841188"/>
              <a:chOff x="7877765" y="1615393"/>
              <a:chExt cx="3412534" cy="1841188"/>
            </a:xfrm>
          </p:grpSpPr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77766" y="1615393"/>
                <a:ext cx="34073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临床输血的定义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77765" y="2015503"/>
                <a:ext cx="3412534" cy="14410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将血液或血液制品通过静脉输注给患者的过程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用于治疗、预防和补充血液成分的丢失</a:t>
                </a:r>
                <a:endParaRPr/>
              </a:p>
            </p:txBody>
          </p:sp>
        </p:grpSp>
        <p:grpSp>
          <p:nvGrpSpPr>
            <p:cNvPr id="221" name=""/>
            <p:cNvGrpSpPr/>
            <p:nvPr/>
          </p:nvGrpSpPr>
          <p:grpSpPr>
            <a:xfrm>
              <a:off x="7877764" y="4493526"/>
              <a:ext cx="3412534" cy="1841188"/>
              <a:chOff x="7877764" y="4493526"/>
              <a:chExt cx="3412534" cy="1841188"/>
            </a:xfrm>
          </p:grpSpPr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77765" y="4493526"/>
                <a:ext cx="34073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临床输血的发展历程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77764" y="4893636"/>
                <a:ext cx="3412534" cy="14410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17世纪：动物血液输注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19世纪：人类血液输注的开始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20世纪初：血型发现与血液成分分离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20世纪中期：血液制品的研制与应用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20世纪末：成分输血与无血手术的发展</a:t>
                </a:r>
                <a:endParaRPr/>
              </a:p>
            </p:txBody>
          </p:sp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543566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临床输血的定义与发展历程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临床输血的目的</a:t>
                </a:r>
                <a:endParaRPr/>
              </a:p>
            </p:txBody>
          </p:sp>
          <p:sp>
            <p:nvSpPr>
              <p:cNvPr id="23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补充血液成分的丢失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预防和缓解出血</a:t>
                </a:r>
                <a:endParaRPr/>
              </a:p>
            </p:txBody>
          </p:sp>
          <p:sp>
            <p:nvSpPr>
              <p:cNvPr id="23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临床输血的意义</a:t>
                </a:r>
                <a:endParaRPr/>
              </a:p>
            </p:txBody>
          </p:sp>
          <p:sp>
            <p:nvSpPr>
              <p:cNvPr id="23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挽救生命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提高治疗效果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</a:t>
                </a:r>
                <a:endParaRPr/>
              </a:p>
            </p:txBody>
          </p:sp>
          <p:sp>
            <p:nvSpPr>
              <p:cNvPr id="23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临床输血的目的与意义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临床输血的风险与质量控制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临床输血的风险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输血传播疾病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输血反应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输血无效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临床输血的质量控制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严格筛选供血者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确保血液制品的质量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严格执行输血操作规程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输血前的护理评估与准备</a:t>
            </a:r>
            <a:endParaRPr/>
          </a:p>
        </p:txBody>
      </p:sp>
      <p:sp>
        <p:nvSpPr>
          <p:cNvPr id="258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59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6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6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患者基本信息的评估</a:t>
                </a:r>
                <a:endParaRPr/>
              </a:p>
            </p:txBody>
          </p:sp>
          <p:sp>
            <p:nvSpPr>
              <p:cNvPr id="26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姓名、性别、年龄、住院号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病史、过敏史、手术史</a:t>
                </a:r>
                <a:endParaRPr/>
              </a:p>
            </p:txBody>
          </p:sp>
        </p:grpSp>
        <p:grpSp>
          <p:nvGrpSpPr>
            <p:cNvPr id="26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6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患者生命体征的评估</a:t>
                </a:r>
                <a:endParaRPr/>
              </a:p>
            </p:txBody>
          </p:sp>
          <p:sp>
            <p:nvSpPr>
              <p:cNvPr id="26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脉搏、血压、呼吸、体温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心电图、血氧饱和度</a:t>
                </a:r>
                <a:endParaRPr/>
              </a:p>
            </p:txBody>
          </p:sp>
        </p:grpSp>
        <p:grpSp>
          <p:nvGrpSpPr>
            <p:cNvPr id="26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患者实验室检查的评估</a:t>
                </a:r>
                <a:endParaRPr/>
              </a:p>
            </p:txBody>
          </p:sp>
          <p:sp>
            <p:nvSpPr>
              <p:cNvPr id="27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红细胞计数、血红蛋白浓度、血小板计数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出凝血时间、凝血功能检查</a:t>
                </a:r>
                <a:endParaRPr/>
              </a:p>
            </p:txBody>
          </p:sp>
        </p:grpSp>
      </p:grpSp>
      <p:pic>
        <p:nvPicPr>
          <p:cNvPr id="27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输血前患者评估的内容与方法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输血用品的准备</a:t>
                </a:r>
                <a:endParaRPr/>
              </a:p>
            </p:txBody>
          </p:sp>
          <p:sp>
            <p:nvSpPr>
              <p:cNvPr id="28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血液制品、输血器、输液器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静脉穿刺包、无菌手套、消毒用品</a:t>
                </a:r>
                <a:endParaRPr/>
              </a:p>
            </p:txBody>
          </p:sp>
          <p:sp>
            <p:nvSpPr>
              <p:cNvPr id="28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输血用品的核对</a:t>
                </a:r>
                <a:endParaRPr/>
              </a:p>
            </p:txBody>
          </p:sp>
          <p:sp>
            <p:nvSpPr>
              <p:cNvPr id="28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核对患者姓名、血型、输血申请单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核对血液制品的种类、剂量、有效期</a:t>
                </a:r>
                <a:endParaRPr/>
              </a:p>
            </p:txBody>
          </p:sp>
          <p:sp>
            <p:nvSpPr>
              <p:cNvPr id="28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输血前的用品准备与核对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5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96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输血前患者的心理护理与健康教育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97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>
              <a:lnSpc>
                <a:spcPct val="130000"/>
              </a:lnSpc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-患者的心理护理     - 解释输血的目的、意义
    - 消除患者的紧张、恐惧心理</a:t>
            </a:r>
            <a:endParaRPr lang="en-US" sz="120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微软雅黑"/>
              <a:ea typeface="微软雅黑"/>
            </a:endParaRPr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患者的健康教育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介绍输血过程中的注意事项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指导患者配合输血操作</a:t>
            </a:r>
            <a:endParaRPr/>
          </a:p>
        </p:txBody>
      </p:sp>
      <p:cxnSp>
        <p:nvCxnSpPr>
          <p:cNvPr id="298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9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输血过程中的护理管理与监测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输血过程中的护理操作规范与流程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护理操作规范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严格无菌操作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按顺序输血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输血速度适中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护理操作流程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评估患者生命体征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抽取血液制品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消毒输血部位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输血并观察患者反应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输血速度的控制</a:t>
                </a:r>
                <a:endParaRPr/>
              </a:p>
            </p:txBody>
          </p:sp>
          <p:sp>
            <p:nvSpPr>
              <p:cNvPr id="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一般情况下，成人输血速度为40-60滴/分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特殊情况可根据患者病情调整输血速度</a:t>
                </a:r>
                <a:endParaRPr/>
              </a:p>
            </p:txBody>
          </p:sp>
          <p:sp>
            <p:nvSpPr>
              <p:cNvPr id="3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输血剂量的管理</a:t>
                </a:r>
                <a:endParaRPr/>
              </a:p>
            </p:txBody>
          </p:sp>
          <p:sp>
            <p:nvSpPr>
              <p:cNvPr id="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根据患者病情、体重、年龄等因素计算输血剂量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遵循“先慢后快”的原则，避免输血反应</a:t>
                </a:r>
                <a:endParaRPr/>
              </a:p>
            </p:txBody>
          </p:sp>
          <p:sp>
            <p:nvSpPr>
              <p:cNvPr id="3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输血速度与剂量的控制与管理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输血过程中的不良反应观察与处理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不良反应的观察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观察患者的生命体征、皮肤、黏膜等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注意患者的主诉及不适</a:t>
                </a:r>
                <a:endParaRPr/>
              </a:p>
            </p:txBody>
          </p:sp>
          <p:pic>
            <p:nvPicPr>
              <p:cNvPr id="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不良反应的处理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轻度反应：减慢输血速度，给予对症处理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中度反应：立即停止输血，给予相应处理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重度反应：积极抢救，做好护理记录</a:t>
                </a:r>
                <a:endParaRPr/>
              </a:p>
            </p:txBody>
          </p:sp>
          <p:pic>
            <p:nvPicPr>
              <p:cNvPr id="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https://d.book118.com/856223014120010050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临床输血护理技术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2024-09-15T18:03:18.933</cp:lastPrinted>
  <dcterms:created xsi:type="dcterms:W3CDTF">2024-09-15T10:03:18Z</dcterms:created>
  <dcterms:modified xsi:type="dcterms:W3CDTF">2024-09-15T10:03:20Z</dcterms:modified>
</cp:coreProperties>
</file>