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6"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828695E-7FD5-4867-AC07-A76E56DFDDC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7" name="PlaceHolder 1"/>
          <p:cNvSpPr>
            <a:spLocks noGrp="1"/>
          </p:cNvSpPr>
          <p:nvPr>
            <p:ph type="sldImg"/>
          </p:nvPr>
        </p:nvSpPr>
        <p:spPr>
          <a:xfrm>
            <a:off x="685800" y="1143000"/>
            <a:ext cx="5486040" cy="3085920"/>
          </a:xfrm>
          <a:prstGeom prst="rect">
            <a:avLst/>
          </a:prstGeom>
          <a:ln w="0">
            <a:noFill/>
          </a:ln>
        </p:spPr>
      </p:sp>
      <p:sp>
        <p:nvSpPr>
          <p:cNvPr id="4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0" name="PlaceHolder 1"/>
          <p:cNvSpPr>
            <a:spLocks noGrp="1"/>
          </p:cNvSpPr>
          <p:nvPr>
            <p:ph type="sldImg"/>
          </p:nvPr>
        </p:nvSpPr>
        <p:spPr>
          <a:xfrm>
            <a:off x="685800" y="1143000"/>
            <a:ext cx="5486040" cy="3085920"/>
          </a:xfrm>
          <a:prstGeom prst="rect">
            <a:avLst/>
          </a:prstGeom>
          <a:ln w="0">
            <a:noFill/>
          </a:ln>
        </p:spPr>
      </p:sp>
      <p:sp>
        <p:nvSpPr>
          <p:cNvPr id="4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3" name="PlaceHolder 1"/>
          <p:cNvSpPr>
            <a:spLocks noGrp="1"/>
          </p:cNvSpPr>
          <p:nvPr>
            <p:ph type="sldImg"/>
          </p:nvPr>
        </p:nvSpPr>
        <p:spPr>
          <a:xfrm>
            <a:off x="685800" y="1143000"/>
            <a:ext cx="5486040" cy="3085920"/>
          </a:xfrm>
          <a:prstGeom prst="rect">
            <a:avLst/>
          </a:prstGeom>
          <a:ln w="0">
            <a:noFill/>
          </a:ln>
        </p:spPr>
      </p:sp>
      <p:sp>
        <p:nvSpPr>
          <p:cNvPr id="4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6" name="PlaceHolder 1"/>
          <p:cNvSpPr>
            <a:spLocks noGrp="1"/>
          </p:cNvSpPr>
          <p:nvPr>
            <p:ph type="sldImg"/>
          </p:nvPr>
        </p:nvSpPr>
        <p:spPr>
          <a:xfrm>
            <a:off x="685800" y="1143000"/>
            <a:ext cx="5486040" cy="3085920"/>
          </a:xfrm>
          <a:prstGeom prst="rect">
            <a:avLst/>
          </a:prstGeom>
          <a:ln w="0">
            <a:noFill/>
          </a:ln>
        </p:spPr>
      </p:sp>
      <p:sp>
        <p:nvSpPr>
          <p:cNvPr id="4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9" name="PlaceHolder 1"/>
          <p:cNvSpPr>
            <a:spLocks noGrp="1"/>
          </p:cNvSpPr>
          <p:nvPr>
            <p:ph type="sldImg"/>
          </p:nvPr>
        </p:nvSpPr>
        <p:spPr>
          <a:xfrm>
            <a:off x="685800" y="1143000"/>
            <a:ext cx="5486040" cy="3085920"/>
          </a:xfrm>
          <a:prstGeom prst="rect">
            <a:avLst/>
          </a:prstGeom>
          <a:ln w="0">
            <a:noFill/>
          </a:ln>
        </p:spPr>
      </p:sp>
      <p:sp>
        <p:nvSpPr>
          <p:cNvPr id="4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2" name="PlaceHolder 1"/>
          <p:cNvSpPr>
            <a:spLocks noGrp="1"/>
          </p:cNvSpPr>
          <p:nvPr>
            <p:ph type="sldImg"/>
          </p:nvPr>
        </p:nvSpPr>
        <p:spPr>
          <a:xfrm>
            <a:off x="685800" y="1143000"/>
            <a:ext cx="5486040" cy="3085920"/>
          </a:xfrm>
          <a:prstGeom prst="rect">
            <a:avLst/>
          </a:prstGeom>
          <a:ln w="0">
            <a:noFill/>
          </a:ln>
        </p:spPr>
      </p:sp>
      <p:sp>
        <p:nvSpPr>
          <p:cNvPr id="45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2BAD2B-E9B7-4DF6-9401-7A3453034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B546BA-46BB-444C-AD8A-C9AEA551F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FFE1C0-FA71-4C9C-B384-C222ABE0D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D12D43-667C-4D85-A6A5-51D4DBC1A7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524D84-8798-4913-9E36-FCEED6F175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373F97-613D-4A8C-B07A-A4CFA24D38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323966-2A9D-43E6-A394-F1AF1EB75C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661E60-E299-4EE1-AB52-81104DF186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B8EE09-89A0-4588-B7B8-E1BC74360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39837A-CBAD-479F-B2E9-EF631C240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B77210-647D-44FF-AD34-90CD7300B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F8136B0-2B85-4174-86E2-8555549ACD8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0F40524-931F-4907-946D-F18694A36C0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006021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医药行业安全生产规章制度培训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fontScale="96666" lnSpcReduction="20000"/>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医药行业安全生产规章制度的重要性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医药行业安全生产规章制度的内容与要点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医药行业安全生产规章制度的宣传与培训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医药行业安全生产规章制度的监督与改进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医药行业安全生产规章制度的案例分析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8</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医药行业安全生产规章制度的重要性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医药行业安全生产规章制度的定义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安全生产规章制度是为确保医药生产过程中员工和生产设备的安全而建立的一系列规范和制度。在医药行业，安全生产规章制度起着至关重要的作用，能够有效防止事故的发生，保障生产过程的安全性和稳定性。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医药行业安全生产规章制度的意义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确保员工工作时的安全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保障员工的生命安全及身体健康</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保证药品质量的稳定性</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保障药品生产过程的质量和稳定性</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预防事故，保障生产进行顺利</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避免事故的发生，确保生产的顺利进行</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设备操作规程</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规范设备使用流程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保障设备运行安全</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应急预案和演练</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制定应急预案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定期演练应急情况</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医药行业安全生产规章制度的内容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人员管理规定</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规范员工行为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确保员工安全</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医药行业安全生产规章制度的落实</a:t>
            </a:r>
            <a:endParaRPr lang="en-US" sz="3500" b="0" strike="noStrike" spc="-1">
              <a:solidFill>
                <a:srgbClr val="000000"/>
              </a:solidFill>
              <a:latin typeface="Arial"/>
            </a:endParaRPr>
          </a:p>
        </p:txBody>
      </p:sp>
      <p:sp>
        <p:nvSpPr>
          <p:cNvPr id="10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医药行业安全生产规章制度的落实需要通过制度的宣传与培训，执行与监督机制以及不断完善与调整来实现。只有落实到位，才能真正确保医药生产过程中的安全和稳定性。</a:t>
            </a:r>
            <a:endParaRPr lang="en-US" sz="2500" b="0" strike="noStrike" spc="-1">
              <a:solidFill>
                <a:srgbClr val="000000"/>
              </a:solidFill>
              <a:latin typeface="Arial"/>
            </a:endParaRPr>
          </a:p>
        </p:txBody>
      </p:sp>
      <p:sp>
        <p:nvSpPr>
          <p:cNvPr id="1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医药行业安全生产规章制度的内容与要点</a:t>
            </a:r>
            <a:endParaRPr lang="en-US" sz="3600" b="0" strike="noStrike" spc="-1">
              <a:solidFill>
                <a:schemeClr val="dk1"/>
              </a:solidFill>
              <a:latin typeface="Arial"/>
            </a:endParaRPr>
          </a:p>
        </p:txBody>
      </p:sp>
      <p:sp>
        <p:nvSpPr>
          <p:cNvPr id="1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人员管理规定</a:t>
            </a:r>
            <a:endParaRPr lang="en-US" sz="3600" b="0" strike="noStrike" spc="-1">
              <a:solidFill>
                <a:schemeClr val="dk1"/>
              </a:solidFill>
              <a:latin typeface="Arial"/>
            </a:endParaRPr>
          </a:p>
        </p:txBody>
      </p:sp>
      <p:sp>
        <p:nvSpPr>
          <p:cNvPr id="11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持续提升职工技术水平</a:t>
            </a:r>
            <a:endParaRPr lang="en-US" sz="2000" b="0" strike="noStrike" spc="-1">
              <a:solidFill>
                <a:srgbClr val="000000"/>
              </a:solidFill>
              <a:latin typeface="Arial"/>
            </a:endParaRPr>
          </a:p>
        </p:txBody>
      </p:sp>
      <p:sp>
        <p:nvSpPr>
          <p:cNvPr id="11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岗前培训及技术培训</a:t>
            </a:r>
            <a:endParaRPr lang="en-US" sz="3000" b="0" strike="noStrike" spc="-1">
              <a:solidFill>
                <a:srgbClr val="000000"/>
              </a:solidFill>
              <a:latin typeface="Arial"/>
            </a:endParaRPr>
          </a:p>
        </p:txBody>
      </p:sp>
      <p:sp>
        <p:nvSpPr>
          <p:cNvPr id="11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提高应急处理效率</a:t>
            </a:r>
            <a:endParaRPr lang="en-US" sz="2000" b="0" strike="noStrike" spc="-1">
              <a:solidFill>
                <a:srgbClr val="000000"/>
              </a:solidFill>
              <a:latin typeface="Arial"/>
            </a:endParaRPr>
          </a:p>
        </p:txBody>
      </p:sp>
      <p:sp>
        <p:nvSpPr>
          <p:cNvPr id="11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事故应急预案</a:t>
            </a:r>
            <a:endParaRPr lang="en-US" sz="3000" b="0" strike="noStrike" spc="-1">
              <a:solidFill>
                <a:srgbClr val="000000"/>
              </a:solidFill>
              <a:latin typeface="Arial"/>
            </a:endParaRPr>
          </a:p>
        </p:txBody>
      </p:sp>
      <p:sp>
        <p:nvSpPr>
          <p:cNvPr id="11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强化责任心和规范操作</a:t>
            </a:r>
            <a:endParaRPr lang="en-US" sz="2000" b="0" strike="noStrike" spc="-1">
              <a:solidFill>
                <a:srgbClr val="000000"/>
              </a:solidFill>
              <a:latin typeface="Arial"/>
            </a:endParaRPr>
          </a:p>
        </p:txBody>
      </p:sp>
      <p:sp>
        <p:nvSpPr>
          <p:cNvPr id="12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安全操作规范</a:t>
            </a:r>
            <a:endParaRPr lang="en-US" sz="3000" b="0" strike="noStrike" spc="-1">
              <a:solidFill>
                <a:srgbClr val="000000"/>
              </a:solidFill>
              <a:latin typeface="Arial"/>
            </a:endParaRPr>
          </a:p>
        </p:txBody>
      </p:sp>
      <p:sp>
        <p:nvSpPr>
          <p:cNvPr id="12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设备操作规程</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确保设备稳定运行</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正常操作流程</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快速有效处理设备问题</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故障应急处理</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具备相关资质和技能</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操作人员要求</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部门协作与配合</a:t>
            </a:r>
            <a:endParaRPr lang="en-US" sz="2200" b="0" strike="noStrike" spc="-1">
              <a:solidFill>
                <a:srgbClr val="000000"/>
              </a:solidFill>
              <a:latin typeface="Arial"/>
            </a:endParaRPr>
          </a:p>
        </p:txBody>
      </p:sp>
      <p:sp>
        <p:nvSpPr>
          <p:cNvPr id="13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合理分工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有效沟通</a:t>
            </a:r>
            <a:endParaRPr lang="en-US" sz="1500" b="0" strike="noStrike" spc="-1">
              <a:solidFill>
                <a:srgbClr val="000000"/>
              </a:solidFill>
              <a:latin typeface="Arial"/>
            </a:endParaRPr>
          </a:p>
        </p:txBody>
      </p:sp>
      <p:sp>
        <p:nvSpPr>
          <p:cNvPr id="13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定期演练</a:t>
            </a:r>
            <a:endParaRPr lang="en-US" sz="2200" b="0" strike="noStrike" spc="-1">
              <a:solidFill>
                <a:srgbClr val="000000"/>
              </a:solidFill>
              <a:latin typeface="Arial"/>
            </a:endParaRPr>
          </a:p>
        </p:txBody>
      </p:sp>
      <p:sp>
        <p:nvSpPr>
          <p:cNvPr id="13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检验预案有效性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提高团队配合度</a:t>
            </a:r>
            <a:endParaRPr lang="en-US" sz="1500" b="0" strike="noStrike" spc="-1">
              <a:solidFill>
                <a:srgbClr val="000000"/>
              </a:solidFill>
              <a:latin typeface="Arial"/>
            </a:endParaRPr>
          </a:p>
        </p:txBody>
      </p:sp>
      <p:sp>
        <p:nvSpPr>
          <p:cNvPr id="13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应急响应培训</a:t>
            </a:r>
            <a:endParaRPr lang="en-US" sz="2200" b="0" strike="noStrike" spc="-1">
              <a:solidFill>
                <a:srgbClr val="000000"/>
              </a:solidFill>
              <a:latin typeface="Arial"/>
            </a:endParaRPr>
          </a:p>
        </p:txBody>
      </p:sp>
      <p:sp>
        <p:nvSpPr>
          <p:cNvPr id="14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提高响应速度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保障员工安全</a:t>
            </a:r>
            <a:endParaRPr lang="en-US" sz="1500" b="0" strike="noStrike" spc="-1">
              <a:solidFill>
                <a:srgbClr val="000000"/>
              </a:solidFill>
              <a:latin typeface="Arial"/>
            </a:endParaRPr>
          </a:p>
        </p:txBody>
      </p:sp>
      <p:sp>
        <p:nvSpPr>
          <p:cNvPr id="14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应急预案和演练</a:t>
            </a:r>
            <a:endParaRPr lang="en-US" sz="3600" b="0" strike="noStrike" spc="-1">
              <a:solidFill>
                <a:schemeClr val="dk1"/>
              </a:solidFill>
              <a:latin typeface="Arial"/>
            </a:endParaRPr>
          </a:p>
        </p:txBody>
      </p:sp>
      <p:sp>
        <p:nvSpPr>
          <p:cNvPr id="14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紧急处理流程</a:t>
            </a:r>
            <a:endParaRPr lang="en-US" sz="2200" b="0" strike="noStrike" spc="-1">
              <a:solidFill>
                <a:srgbClr val="000000"/>
              </a:solidFill>
              <a:latin typeface="Arial"/>
            </a:endParaRPr>
          </a:p>
        </p:txBody>
      </p:sp>
      <p:sp>
        <p:nvSpPr>
          <p:cNvPr id="14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迅速响应</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及时防止事态恶化</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规章制度的监督与执行</a:t>
            </a:r>
            <a:endParaRPr lang="en-US" sz="3500" b="0" strike="noStrike" spc="-1">
              <a:solidFill>
                <a:srgbClr val="000000"/>
              </a:solidFill>
              <a:latin typeface="Arial"/>
            </a:endParaRPr>
          </a:p>
        </p:txBody>
      </p:sp>
      <p:sp>
        <p:nvSpPr>
          <p:cNvPr id="14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监督员的存在加强了规章制度的贯彻执行。定期检查生产环境是确保规章制度有效实施的重要举措。奖惩制度的建立是激励员工遵守规章制度的有效方式，同时也是对违规行为的惩罚。这些措施共同构成了医药行业安全生产规章制度的重要保障环节。</a:t>
            </a:r>
            <a:endParaRPr lang="en-US" sz="2500" b="0" strike="noStrike" spc="-1">
              <a:solidFill>
                <a:srgbClr val="000000"/>
              </a:solidFill>
              <a:latin typeface="Arial"/>
            </a:endParaRPr>
          </a:p>
        </p:txBody>
      </p:sp>
      <p:sp>
        <p:nvSpPr>
          <p:cNvPr id="1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规章制度的监督与执行</a:t>
            </a:r>
            <a:endParaRPr lang="en-US" sz="3600" b="0" strike="noStrike" spc="-1">
              <a:solidFill>
                <a:schemeClr val="dk1"/>
              </a:solidFill>
              <a:latin typeface="Arial"/>
            </a:endParaRPr>
          </a:p>
        </p:txBody>
      </p:sp>
      <p:sp>
        <p:nvSpPr>
          <p:cNvPr id="15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监督规章制度落实</a:t>
            </a:r>
            <a:endParaRPr lang="en-US" sz="1500" b="0" strike="noStrike" spc="-1">
              <a:solidFill>
                <a:srgbClr val="000000"/>
              </a:solidFill>
              <a:latin typeface="Arial"/>
            </a:endParaRPr>
          </a:p>
        </p:txBody>
      </p:sp>
      <p:sp>
        <p:nvSpPr>
          <p:cNvPr id="15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监督员设立</a:t>
            </a:r>
            <a:endParaRPr lang="en-US" sz="2200" b="0" strike="noStrike" spc="-1">
              <a:solidFill>
                <a:srgbClr val="000000"/>
              </a:solidFill>
              <a:latin typeface="Arial"/>
            </a:endParaRPr>
          </a:p>
        </p:txBody>
      </p:sp>
      <p:sp>
        <p:nvSpPr>
          <p:cNvPr id="15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确保生产环境安全</a:t>
            </a:r>
            <a:endParaRPr lang="en-US" sz="1500" b="0" strike="noStrike" spc="-1">
              <a:solidFill>
                <a:srgbClr val="000000"/>
              </a:solidFill>
              <a:latin typeface="Arial"/>
            </a:endParaRPr>
          </a:p>
        </p:txBody>
      </p:sp>
      <p:sp>
        <p:nvSpPr>
          <p:cNvPr id="15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生产环境检查</a:t>
            </a:r>
            <a:endParaRPr lang="en-US" sz="2200" b="0" strike="noStrike" spc="-1">
              <a:solidFill>
                <a:srgbClr val="000000"/>
              </a:solidFill>
              <a:latin typeface="Arial"/>
            </a:endParaRPr>
          </a:p>
        </p:txBody>
      </p:sp>
      <p:sp>
        <p:nvSpPr>
          <p:cNvPr id="15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激励遵守规章制度</a:t>
            </a:r>
            <a:endParaRPr lang="en-US" sz="1500" b="0" strike="noStrike" spc="-1">
              <a:solidFill>
                <a:srgbClr val="000000"/>
              </a:solidFill>
              <a:latin typeface="Arial"/>
            </a:endParaRPr>
          </a:p>
        </p:txBody>
      </p:sp>
      <p:sp>
        <p:nvSpPr>
          <p:cNvPr id="15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奖惩制度建立</a:t>
            </a:r>
            <a:endParaRPr lang="en-US" sz="2200" b="0" strike="noStrike" spc="-1">
              <a:solidFill>
                <a:srgbClr val="000000"/>
              </a:solidFill>
              <a:latin typeface="Arial"/>
            </a:endParaRPr>
          </a:p>
        </p:txBody>
      </p:sp>
      <p:sp>
        <p:nvSpPr>
          <p:cNvPr id="15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安全检查频次</a:t>
            </a:r>
            <a:endParaRPr lang="en-US" sz="2200" b="0" strike="noStrike" spc="-1">
              <a:solidFill>
                <a:srgbClr val="000000"/>
              </a:solidFill>
              <a:latin typeface="Arial"/>
            </a:endParaRPr>
          </a:p>
        </p:txBody>
      </p:sp>
      <p:sp>
        <p:nvSpPr>
          <p:cNvPr id="16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每月定期检查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事故后立即排查</a:t>
            </a:r>
            <a:endParaRPr lang="en-US" sz="1500" b="0" strike="noStrike" spc="-1">
              <a:solidFill>
                <a:srgbClr val="000000"/>
              </a:solidFill>
              <a:latin typeface="Arial"/>
            </a:endParaRPr>
          </a:p>
        </p:txBody>
      </p:sp>
      <p:sp>
        <p:nvSpPr>
          <p:cNvPr id="16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奖惩标准</a:t>
            </a:r>
            <a:endParaRPr lang="en-US" sz="2200" b="0" strike="noStrike" spc="-1">
              <a:solidFill>
                <a:srgbClr val="000000"/>
              </a:solidFill>
              <a:latin typeface="Arial"/>
            </a:endParaRPr>
          </a:p>
        </p:txBody>
      </p:sp>
      <p:sp>
        <p:nvSpPr>
          <p:cNvPr id="16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表扬鼓励</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处罚警示</a:t>
            </a:r>
            <a:endParaRPr lang="en-US" sz="1500" b="0" strike="noStrike" spc="-1">
              <a:solidFill>
                <a:srgbClr val="000000"/>
              </a:solidFill>
              <a:latin typeface="Arial"/>
            </a:endParaRPr>
          </a:p>
        </p:txBody>
      </p:sp>
      <p:sp>
        <p:nvSpPr>
          <p:cNvPr id="16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监督成效评估</a:t>
            </a:r>
            <a:endParaRPr lang="en-US" sz="2200" b="0" strike="noStrike" spc="-1">
              <a:solidFill>
                <a:srgbClr val="000000"/>
              </a:solidFill>
              <a:latin typeface="Arial"/>
            </a:endParaRPr>
          </a:p>
        </p:txBody>
      </p:sp>
      <p:sp>
        <p:nvSpPr>
          <p:cNvPr id="16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执行情况汇报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持续改进机制</a:t>
            </a:r>
            <a:endParaRPr lang="en-US" sz="1500" b="0" strike="noStrike" spc="-1">
              <a:solidFill>
                <a:srgbClr val="000000"/>
              </a:solidFill>
              <a:latin typeface="Arial"/>
            </a:endParaRPr>
          </a:p>
        </p:txBody>
      </p:sp>
      <p:sp>
        <p:nvSpPr>
          <p:cNvPr id="16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规章制度的监督与执行</a:t>
            </a:r>
            <a:endParaRPr lang="en-US" sz="3600" b="0" strike="noStrike" spc="-1">
              <a:solidFill>
                <a:schemeClr val="dk1"/>
              </a:solidFill>
              <a:latin typeface="Arial"/>
            </a:endParaRPr>
          </a:p>
        </p:txBody>
      </p:sp>
      <p:sp>
        <p:nvSpPr>
          <p:cNvPr id="16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监管方式</a:t>
            </a:r>
            <a:endParaRPr lang="en-US" sz="2200" b="0" strike="noStrike" spc="-1">
              <a:solidFill>
                <a:srgbClr val="000000"/>
              </a:solidFill>
              <a:latin typeface="Arial"/>
            </a:endParaRPr>
          </a:p>
        </p:txBody>
      </p:sp>
      <p:sp>
        <p:nvSpPr>
          <p:cNvPr id="17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监督员定期巡检</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违规处理制度</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安全生产规章制度要点</a:t>
            </a:r>
            <a:endParaRPr lang="en-US" sz="3600" b="0" strike="noStrike" spc="-1">
              <a:solidFill>
                <a:schemeClr val="dk1"/>
              </a:solidFill>
              <a:latin typeface="Arial"/>
            </a:endParaRPr>
          </a:p>
        </p:txBody>
      </p:sp>
      <p:sp>
        <p:nvSpPr>
          <p:cNvPr id="17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员工安全意识</a:t>
            </a:r>
            <a:endParaRPr lang="en-US" sz="2000" b="0" strike="noStrike" spc="-1">
              <a:solidFill>
                <a:srgbClr val="000000"/>
              </a:solidFill>
              <a:latin typeface="Arial"/>
            </a:endParaRPr>
          </a:p>
        </p:txBody>
      </p:sp>
      <p:sp>
        <p:nvSpPr>
          <p:cNvPr id="17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人员管理规定</a:t>
            </a:r>
            <a:endParaRPr lang="en-US" sz="3000" b="0" strike="noStrike" spc="-1">
              <a:solidFill>
                <a:srgbClr val="000000"/>
              </a:solidFill>
              <a:latin typeface="Arial"/>
            </a:endParaRPr>
          </a:p>
        </p:txBody>
      </p:sp>
      <p:sp>
        <p:nvSpPr>
          <p:cNvPr id="17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危机处理流程</a:t>
            </a:r>
            <a:endParaRPr lang="en-US" sz="2000" b="0" strike="noStrike" spc="-1">
              <a:solidFill>
                <a:srgbClr val="000000"/>
              </a:solidFill>
              <a:latin typeface="Arial"/>
            </a:endParaRPr>
          </a:p>
        </p:txBody>
      </p:sp>
      <p:sp>
        <p:nvSpPr>
          <p:cNvPr id="17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应急预案和演练</a:t>
            </a:r>
            <a:endParaRPr lang="en-US" sz="3000" b="0" strike="noStrike" spc="-1">
              <a:solidFill>
                <a:srgbClr val="000000"/>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设备正常运转</a:t>
            </a:r>
            <a:endParaRPr lang="en-US" sz="2000" b="0" strike="noStrike" spc="-1">
              <a:solidFill>
                <a:srgbClr val="000000"/>
              </a:solidFill>
              <a:latin typeface="Arial"/>
            </a:endParaRPr>
          </a:p>
        </p:txBody>
      </p:sp>
      <p:sp>
        <p:nvSpPr>
          <p:cNvPr id="17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设备操作规程</a:t>
            </a:r>
            <a:endParaRPr lang="en-US" sz="3000" b="0" strike="noStrike" spc="-1">
              <a:solidFill>
                <a:srgbClr val="000000"/>
              </a:solidFill>
              <a:latin typeface="Arial"/>
            </a:endParaRPr>
          </a:p>
        </p:txBody>
      </p:sp>
      <p:sp>
        <p:nvSpPr>
          <p:cNvPr id="18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医药行业安全生产规章制度的宣传与培训</a:t>
            </a:r>
            <a:endParaRPr lang="en-US" sz="3600" b="0" strike="noStrike" spc="-1">
              <a:solidFill>
                <a:schemeClr val="dk1"/>
              </a:solidFill>
              <a:latin typeface="Arial"/>
            </a:endParaRPr>
          </a:p>
        </p:txBody>
      </p:sp>
      <p:sp>
        <p:nvSpPr>
          <p:cNvPr id="1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制度的宣传</a:t>
            </a:r>
            <a:endParaRPr lang="en-US" sz="3600" b="0" strike="noStrike" spc="-1">
              <a:solidFill>
                <a:schemeClr val="dk1"/>
              </a:solidFill>
              <a:latin typeface="Arial"/>
            </a:endParaRPr>
          </a:p>
        </p:txBody>
      </p:sp>
      <p:sp>
        <p:nvSpPr>
          <p:cNvPr id="1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向全员普及安全规章制度</a:t>
            </a:r>
            <a:endParaRPr lang="en-US" sz="2000" b="0" strike="noStrike" spc="-1">
              <a:solidFill>
                <a:srgbClr val="000000"/>
              </a:solidFill>
              <a:latin typeface="Arial"/>
            </a:endParaRPr>
          </a:p>
        </p:txBody>
      </p:sp>
      <p:sp>
        <p:nvSpPr>
          <p:cNvPr id="1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利用会议、通报等形式</a:t>
            </a:r>
            <a:endParaRPr lang="en-US" sz="3000" b="0" strike="noStrike" spc="-1">
              <a:solidFill>
                <a:srgbClr val="000000"/>
              </a:solidFill>
              <a:latin typeface="Arial"/>
            </a:endParaRPr>
          </a:p>
        </p:txBody>
      </p:sp>
      <p:sp>
        <p:nvSpPr>
          <p:cNvPr id="1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并给予奖励</a:t>
            </a:r>
            <a:endParaRPr lang="en-US" sz="2000" b="0" strike="noStrike" spc="-1">
              <a:solidFill>
                <a:srgbClr val="000000"/>
              </a:solidFill>
              <a:latin typeface="Arial"/>
            </a:endParaRPr>
          </a:p>
        </p:txBody>
      </p:sp>
      <p:sp>
        <p:nvSpPr>
          <p:cNvPr id="1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鼓励员工提出改进建议</a:t>
            </a:r>
            <a:endParaRPr lang="en-US" sz="3000" b="0" strike="noStrike" spc="-1">
              <a:solidFill>
                <a:srgbClr val="000000"/>
              </a:solidFill>
              <a:latin typeface="Arial"/>
            </a:endParaRPr>
          </a:p>
        </p:txBody>
      </p:sp>
      <p:sp>
        <p:nvSpPr>
          <p:cNvPr id="1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包括宣传标语、海报、视频等</a:t>
            </a:r>
            <a:endParaRPr lang="en-US" sz="2000" b="0" strike="noStrike" spc="-1">
              <a:solidFill>
                <a:srgbClr val="000000"/>
              </a:solidFill>
              <a:latin typeface="Arial"/>
            </a:endParaRPr>
          </a:p>
        </p:txBody>
      </p:sp>
      <p:sp>
        <p:nvSpPr>
          <p:cNvPr id="1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制作宣传资料</a:t>
            </a:r>
            <a:endParaRPr lang="en-US" sz="3000" b="0" strike="noStrike" spc="-1">
              <a:solidFill>
                <a:srgbClr val="000000"/>
              </a:solidFill>
              <a:latin typeface="Arial"/>
            </a:endParaRPr>
          </a:p>
        </p:txBody>
      </p:sp>
      <p:sp>
        <p:nvSpPr>
          <p:cNvPr id="1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针对新员工进行安全生产培训</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新员工是企业的未来，他们需要系统的安全生产培训来提高安全意识和技能水平，以确保工作安全。培训内容应包括安全规章制度、应急预案、安全事故案例等。</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针对不同岗位的人员</a:t>
            </a:r>
            <a:endParaRPr lang="en-US" sz="2200" b="0" strike="noStrike" spc="-1">
              <a:solidFill>
                <a:srgbClr val="000000"/>
              </a:solidFill>
              <a:latin typeface="Arial"/>
            </a:endParaRPr>
          </a:p>
        </p:txBody>
      </p:sp>
      <p:sp>
        <p:nvSpPr>
          <p:cNvPr id="20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进行专业技能培训</a:t>
            </a:r>
            <a:endParaRPr lang="en-US" sz="1500" b="0" strike="noStrike" spc="-1">
              <a:solidFill>
                <a:srgbClr val="000000"/>
              </a:solidFill>
              <a:latin typeface="Arial"/>
            </a:endParaRPr>
          </a:p>
        </p:txBody>
      </p:sp>
      <p:sp>
        <p:nvSpPr>
          <p:cNvPr id="20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不定期组织模拟演练</a:t>
            </a:r>
            <a:endParaRPr lang="en-US" sz="2200" b="0" strike="noStrike" spc="-1">
              <a:solidFill>
                <a:srgbClr val="000000"/>
              </a:solidFill>
              <a:latin typeface="Arial"/>
            </a:endParaRPr>
          </a:p>
        </p:txBody>
      </p:sp>
      <p:sp>
        <p:nvSpPr>
          <p:cNvPr id="20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检验员工应急反应能力</a:t>
            </a:r>
            <a:endParaRPr lang="en-US" sz="1500" b="0" strike="noStrike" spc="-1">
              <a:solidFill>
                <a:srgbClr val="000000"/>
              </a:solidFill>
              <a:latin typeface="Arial"/>
            </a:endParaRPr>
          </a:p>
        </p:txBody>
      </p:sp>
      <p:sp>
        <p:nvSpPr>
          <p:cNvPr id="20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制度的培训</a:t>
            </a:r>
            <a:endParaRPr lang="en-US" sz="3600" b="0" strike="noStrike" spc="-1">
              <a:solidFill>
                <a:schemeClr val="dk1"/>
              </a:solidFill>
              <a:latin typeface="Arial"/>
            </a:endParaRPr>
          </a:p>
        </p:txBody>
      </p:sp>
      <p:sp>
        <p:nvSpPr>
          <p:cNvPr id="20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针对新员工</a:t>
            </a:r>
            <a:endParaRPr lang="en-US" sz="2200" b="0" strike="noStrike" spc="-1">
              <a:solidFill>
                <a:srgbClr val="000000"/>
              </a:solidFill>
              <a:latin typeface="Arial"/>
            </a:endParaRPr>
          </a:p>
        </p:txBody>
      </p:sp>
      <p:sp>
        <p:nvSpPr>
          <p:cNvPr id="21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进行安全生产培训</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a:t>
            </a:r>
            <a:endParaRPr lang="en-US" sz="3600" b="0" strike="noStrike" spc="-1">
              <a:solidFill>
                <a:schemeClr val="dk1"/>
              </a:solidFill>
              <a:latin typeface="Arial"/>
            </a:endParaRPr>
          </a:p>
        </p:txBody>
      </p:sp>
      <p:sp>
        <p:nvSpPr>
          <p:cNvPr id="21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详细介绍各项规定</a:t>
            </a:r>
            <a:endParaRPr lang="en-US" sz="1500" b="0" strike="noStrike" spc="-1">
              <a:solidFill>
                <a:srgbClr val="000000"/>
              </a:solidFill>
              <a:latin typeface="Arial"/>
            </a:endParaRPr>
          </a:p>
        </p:txBody>
      </p:sp>
      <p:sp>
        <p:nvSpPr>
          <p:cNvPr id="21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安全规章制度</a:t>
            </a:r>
            <a:endParaRPr lang="en-US" sz="2200" b="0" strike="noStrike" spc="-1">
              <a:solidFill>
                <a:srgbClr val="000000"/>
              </a:solidFill>
              <a:latin typeface="Arial"/>
            </a:endParaRPr>
          </a:p>
        </p:txBody>
      </p:sp>
      <p:sp>
        <p:nvSpPr>
          <p:cNvPr id="21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应对突发情况的措施</a:t>
            </a:r>
            <a:endParaRPr lang="en-US" sz="1500" b="0" strike="noStrike" spc="-1">
              <a:solidFill>
                <a:srgbClr val="000000"/>
              </a:solidFill>
              <a:latin typeface="Arial"/>
            </a:endParaRPr>
          </a:p>
        </p:txBody>
      </p:sp>
      <p:sp>
        <p:nvSpPr>
          <p:cNvPr id="21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应急预案</a:t>
            </a:r>
            <a:endParaRPr lang="en-US" sz="2200" b="0" strike="noStrike" spc="-1">
              <a:solidFill>
                <a:srgbClr val="000000"/>
              </a:solidFill>
              <a:latin typeface="Arial"/>
            </a:endParaRPr>
          </a:p>
        </p:txBody>
      </p:sp>
      <p:sp>
        <p:nvSpPr>
          <p:cNvPr id="21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学习他人的经验教训</a:t>
            </a:r>
            <a:endParaRPr lang="en-US" sz="1500" b="0" strike="noStrike" spc="-1">
              <a:solidFill>
                <a:srgbClr val="000000"/>
              </a:solidFill>
              <a:latin typeface="Arial"/>
            </a:endParaRPr>
          </a:p>
        </p:txBody>
      </p:sp>
      <p:sp>
        <p:nvSpPr>
          <p:cNvPr id="21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安全事故案例</a:t>
            </a:r>
            <a:endParaRPr lang="en-US" sz="2200" b="0" strike="noStrike" spc="-1">
              <a:solidFill>
                <a:srgbClr val="000000"/>
              </a:solidFill>
              <a:latin typeface="Arial"/>
            </a:endParaRPr>
          </a:p>
        </p:txBody>
      </p:sp>
      <p:sp>
        <p:nvSpPr>
          <p:cNvPr id="21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掌握设备正确使用方法</a:t>
            </a:r>
            <a:endParaRPr lang="en-US" sz="1500" b="0" strike="noStrike" spc="-1">
              <a:solidFill>
                <a:srgbClr val="000000"/>
              </a:solidFill>
              <a:latin typeface="Arial"/>
            </a:endParaRPr>
          </a:p>
        </p:txBody>
      </p:sp>
      <p:sp>
        <p:nvSpPr>
          <p:cNvPr id="21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安全设备操作</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员工安全意识培养</a:t>
            </a:r>
            <a:endParaRPr lang="en-US" sz="3600" b="0" strike="noStrike" spc="-1">
              <a:solidFill>
                <a:schemeClr val="dk1"/>
              </a:solidFill>
              <a:latin typeface="Arial"/>
            </a:endParaRPr>
          </a:p>
        </p:txBody>
      </p:sp>
      <p:sp>
        <p:nvSpPr>
          <p:cNvPr id="22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员工安全意识是安全生产的基础，企业应通过各种培训方式提升员工对安全的重视和理解，让他们认识到安全事故的危害性和不可掉以轻心的重要性。</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医药行业安全生产规章制度的监督与改进</a:t>
            </a:r>
            <a:endParaRPr lang="en-US" sz="3600" b="0" strike="noStrike" spc="-1">
              <a:solidFill>
                <a:schemeClr val="dk1"/>
              </a:solidFill>
              <a:latin typeface="Arial"/>
            </a:endParaRPr>
          </a:p>
        </p:txBody>
      </p:sp>
      <p:sp>
        <p:nvSpPr>
          <p:cNvPr id="22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监督机制</a:t>
            </a:r>
            <a:endParaRPr lang="en-US" sz="3500" b="0" strike="noStrike" spc="-1">
              <a:solidFill>
                <a:srgbClr val="000000"/>
              </a:solidFill>
              <a:latin typeface="Arial"/>
            </a:endParaRPr>
          </a:p>
        </p:txBody>
      </p:sp>
      <p:sp>
        <p:nvSpPr>
          <p:cNvPr id="22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监督机制是医药行业安全生产中非常重要的一环，包括设立安全生产监督委员会，开展内部审核和自查，并接受政府部门的监督检查。这些措施有助于及时发现和解决安全隐患，确保生产过程安全稳定。</a:t>
            </a:r>
            <a:endParaRPr lang="en-US" sz="2500" b="0" strike="noStrike" spc="-1">
              <a:solidFill>
                <a:srgbClr val="000000"/>
              </a:solidFill>
              <a:latin typeface="Arial"/>
            </a:endParaRPr>
          </a:p>
        </p:txBody>
      </p:sp>
      <p:sp>
        <p:nvSpPr>
          <p:cNvPr id="2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规章制度的执行</a:t>
            </a:r>
            <a:endParaRPr lang="en-US" sz="3600" b="0" strike="noStrike" spc="-1">
              <a:solidFill>
                <a:schemeClr val="dk1"/>
              </a:solidFill>
              <a:latin typeface="Arial"/>
            </a:endParaRPr>
          </a:p>
        </p:txBody>
      </p:sp>
      <p:sp>
        <p:nvSpPr>
          <p:cNvPr id="23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评估规章制度的贯彻执行情况</a:t>
            </a:r>
            <a:endParaRPr lang="en-US" sz="1500" b="0" strike="noStrike" spc="-1">
              <a:solidFill>
                <a:srgbClr val="000000"/>
              </a:solidFill>
              <a:latin typeface="Arial"/>
            </a:endParaRPr>
          </a:p>
        </p:txBody>
      </p:sp>
      <p:sp>
        <p:nvSpPr>
          <p:cNvPr id="23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贯彻执行评估</a:t>
            </a:r>
            <a:endParaRPr lang="en-US" sz="2200" b="0" strike="noStrike" spc="-1">
              <a:solidFill>
                <a:srgbClr val="000000"/>
              </a:solidFill>
              <a:latin typeface="Arial"/>
            </a:endParaRPr>
          </a:p>
        </p:txBody>
      </p:sp>
      <p:sp>
        <p:nvSpPr>
          <p:cNvPr id="23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对违反规章制度的人员进行处理</a:t>
            </a:r>
            <a:endParaRPr lang="en-US" sz="1500" b="0" strike="noStrike" spc="-1">
              <a:solidFill>
                <a:srgbClr val="000000"/>
              </a:solidFill>
              <a:latin typeface="Arial"/>
            </a:endParaRPr>
          </a:p>
        </p:txBody>
      </p:sp>
      <p:sp>
        <p:nvSpPr>
          <p:cNvPr id="23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违规处理</a:t>
            </a:r>
            <a:endParaRPr lang="en-US" sz="2200" b="0" strike="noStrike" spc="-1">
              <a:solidFill>
                <a:srgbClr val="000000"/>
              </a:solidFill>
              <a:latin typeface="Arial"/>
            </a:endParaRPr>
          </a:p>
        </p:txBody>
      </p:sp>
      <p:sp>
        <p:nvSpPr>
          <p:cNvPr id="23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对执行情况进行定期总结和反馈</a:t>
            </a:r>
            <a:endParaRPr lang="en-US" sz="1500" b="0" strike="noStrike" spc="-1">
              <a:solidFill>
                <a:srgbClr val="000000"/>
              </a:solidFill>
              <a:latin typeface="Arial"/>
            </a:endParaRPr>
          </a:p>
        </p:txBody>
      </p:sp>
      <p:sp>
        <p:nvSpPr>
          <p:cNvPr id="23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定期总结</a:t>
            </a:r>
            <a:endParaRPr lang="en-US" sz="2200" b="0" strike="noStrike" spc="-1">
              <a:solidFill>
                <a:srgbClr val="000000"/>
              </a:solidFill>
              <a:latin typeface="Arial"/>
            </a:endParaRPr>
          </a:p>
        </p:txBody>
      </p:sp>
      <p:sp>
        <p:nvSpPr>
          <p:cNvPr id="23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制度的不断完善与调整</a:t>
            </a:r>
            <a:endParaRPr lang="en-US" sz="3600" b="0" strike="noStrike" spc="-1">
              <a:solidFill>
                <a:schemeClr val="dk1"/>
              </a:solidFill>
              <a:latin typeface="Arial"/>
            </a:endParaRPr>
          </a:p>
        </p:txBody>
      </p:sp>
      <p:sp>
        <p:nvSpPr>
          <p:cNvPr id="23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定期召开安全生产培训会议</a:t>
            </a:r>
            <a:endParaRPr lang="en-US" sz="2000" b="0" strike="noStrike" spc="-1">
              <a:solidFill>
                <a:srgbClr val="000000"/>
              </a:solidFill>
              <a:latin typeface="Arial"/>
            </a:endParaRPr>
          </a:p>
        </p:txBody>
      </p:sp>
      <p:sp>
        <p:nvSpPr>
          <p:cNvPr id="24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召开培训会议</a:t>
            </a:r>
            <a:endParaRPr lang="en-US" sz="3000" b="0" strike="noStrike" spc="-1">
              <a:solidFill>
                <a:srgbClr val="000000"/>
              </a:solidFill>
              <a:latin typeface="Arial"/>
            </a:endParaRPr>
          </a:p>
        </p:txBody>
      </p:sp>
      <p:sp>
        <p:nvSpPr>
          <p:cNvPr id="24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4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根据实际情况及时修订和完善规章制度</a:t>
            </a:r>
            <a:endParaRPr lang="en-US" sz="2000" b="0" strike="noStrike" spc="-1">
              <a:solidFill>
                <a:srgbClr val="000000"/>
              </a:solidFill>
              <a:latin typeface="Arial"/>
            </a:endParaRPr>
          </a:p>
        </p:txBody>
      </p:sp>
      <p:sp>
        <p:nvSpPr>
          <p:cNvPr id="24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修订完善</a:t>
            </a:r>
            <a:endParaRPr lang="en-US" sz="3000" b="0" strike="noStrike" spc="-1">
              <a:solidFill>
                <a:srgbClr val="000000"/>
              </a:solidFill>
              <a:latin typeface="Arial"/>
            </a:endParaRPr>
          </a:p>
        </p:txBody>
      </p:sp>
      <p:sp>
        <p:nvSpPr>
          <p:cNvPr id="24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4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收集员工对规章制度的意见和建议</a:t>
            </a:r>
            <a:endParaRPr lang="en-US" sz="2000" b="0" strike="noStrike" spc="-1">
              <a:solidFill>
                <a:srgbClr val="000000"/>
              </a:solidFill>
              <a:latin typeface="Arial"/>
            </a:endParaRPr>
          </a:p>
        </p:txBody>
      </p:sp>
      <p:sp>
        <p:nvSpPr>
          <p:cNvPr id="24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收集意见</a:t>
            </a:r>
            <a:endParaRPr lang="en-US" sz="3000" b="0" strike="noStrike" spc="-1">
              <a:solidFill>
                <a:srgbClr val="000000"/>
              </a:solidFill>
              <a:latin typeface="Arial"/>
            </a:endParaRPr>
          </a:p>
        </p:txBody>
      </p:sp>
      <p:sp>
        <p:nvSpPr>
          <p:cNvPr id="24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4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规章制度的执行</a:t>
            </a:r>
            <a:endParaRPr lang="en-US" sz="2200" b="0" strike="noStrike" spc="-1">
              <a:solidFill>
                <a:srgbClr val="000000"/>
              </a:solidFill>
              <a:latin typeface="Arial"/>
            </a:endParaRPr>
          </a:p>
        </p:txBody>
      </p:sp>
      <p:sp>
        <p:nvSpPr>
          <p:cNvPr id="25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评估贯彻执行情况</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违反规章制度处理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定期总结和反馈情况</a:t>
            </a:r>
            <a:endParaRPr lang="en-US" sz="1500" b="0" strike="noStrike" spc="-1">
              <a:solidFill>
                <a:srgbClr val="000000"/>
              </a:solidFill>
              <a:latin typeface="Arial"/>
            </a:endParaRPr>
          </a:p>
        </p:txBody>
      </p:sp>
      <p:sp>
        <p:nvSpPr>
          <p:cNvPr id="25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制度的不断完善与调整</a:t>
            </a:r>
            <a:endParaRPr lang="en-US" sz="2200" b="0" strike="noStrike" spc="-1">
              <a:solidFill>
                <a:srgbClr val="000000"/>
              </a:solidFill>
              <a:latin typeface="Arial"/>
            </a:endParaRPr>
          </a:p>
        </p:txBody>
      </p:sp>
      <p:sp>
        <p:nvSpPr>
          <p:cNvPr id="25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召开安全生产培训会议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收集员工意见和建议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修订和完善规章制度</a:t>
            </a:r>
            <a:endParaRPr lang="en-US" sz="1500" b="0" strike="noStrike" spc="-1">
              <a:solidFill>
                <a:srgbClr val="000000"/>
              </a:solidFill>
              <a:latin typeface="Arial"/>
            </a:endParaRPr>
          </a:p>
        </p:txBody>
      </p:sp>
      <p:sp>
        <p:nvSpPr>
          <p:cNvPr id="25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5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5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医药行业安全生产规章制度的监督与改进</a:t>
            </a:r>
            <a:endParaRPr lang="en-US" sz="3600" b="0" strike="noStrike" spc="-1">
              <a:solidFill>
                <a:schemeClr val="dk1"/>
              </a:solidFill>
              <a:latin typeface="Arial"/>
            </a:endParaRPr>
          </a:p>
        </p:txBody>
      </p:sp>
      <p:sp>
        <p:nvSpPr>
          <p:cNvPr id="25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监督机制</a:t>
            </a:r>
            <a:endParaRPr lang="en-US" sz="2200" b="0" strike="noStrike" spc="-1">
              <a:solidFill>
                <a:srgbClr val="000000"/>
              </a:solidFill>
              <a:latin typeface="Arial"/>
            </a:endParaRPr>
          </a:p>
        </p:txBody>
      </p:sp>
      <p:sp>
        <p:nvSpPr>
          <p:cNvPr id="26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设立安全生产监督委员会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开展内部审核和自查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接受政府部门的监督检查</a:t>
            </a:r>
            <a:endParaRPr lang="en-US" sz="1500" b="0" strike="noStrike" spc="-1">
              <a:solidFill>
                <a:srgbClr val="000000"/>
              </a:solidFill>
              <a:latin typeface="Aria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https://d.book118.com/857006021011006055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190</Paragraphs>
  <Slides>27</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27</vt:i4>
      </vt:variant>
    </vt:vector>
  </HeadingPairs>
  <TitlesOfParts>
    <vt:vector baseType="lpstr" size="35">
      <vt:lpstr>Arial</vt:lpstr>
      <vt:lpstr>Calibri</vt:lpstr>
      <vt:lpstr>微软雅黑</vt:lpstr>
      <vt:lpstr>Times New Roman</vt:lpstr>
      <vt:lpstr>Wingdings</vt:lpstr>
      <vt:lpstr>Symbol</vt:lpstr>
      <vt:lpstr>DejaVu Sans</vt:lpstr>
      <vt:lpstr>Office Theme</vt:lpstr>
      <vt:lpstr>医药行业安全生产规章制度培训</vt:lpstr>
      <vt:lpstr>目录</vt:lpstr>
      <vt:lpstr>第1章 医药行业安全生产规章制度的重要性</vt:lpstr>
      <vt:lpstr> </vt:lpstr>
      <vt:lpstr>医药行业安全生产规章制度的意义</vt:lpstr>
      <vt:lpstr>医药行业安全生产规章制度的内容</vt:lpstr>
      <vt:lpstr> </vt:lpstr>
      <vt:lpstr>第2章 医药行业安全生产规章制度的内容与要点</vt:lpstr>
      <vt:lpstr>人员管理规定</vt:lpstr>
      <vt:lpstr>设备操作规程</vt:lpstr>
      <vt:lpstr>应急预案和演练</vt:lpstr>
      <vt:lpstr> </vt:lpstr>
      <vt:lpstr>规章制度的监督与执行</vt:lpstr>
      <vt:lpstr>规章制度的监督与执行</vt:lpstr>
      <vt:lpstr>安全生产规章制度要点</vt:lpstr>
      <vt:lpstr>第3章 医药行业安全生产规章制度的宣传与培训</vt:lpstr>
      <vt:lpstr>制度的宣传</vt:lpstr>
      <vt:lpstr> </vt:lpstr>
      <vt:lpstr>制度的培训</vt:lpstr>
      <vt:lpstr>培训内容</vt:lpstr>
      <vt:lpstr>员工安全意识培养</vt:lpstr>
      <vt:lpstr>第4章 医药行业安全生产规章制度的监督与改进</vt:lpstr>
      <vt:lpstr> </vt:lpstr>
      <vt:lpstr>规章制度的执行</vt:lpstr>
      <vt:lpstr>制度的不断完善与调整</vt:lpstr>
      <vt:lpstr>医药行业安全生产规章制度的监督与改进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2024-09-29T13:59:35.628</cp:lastPrinted>
  <dcterms:created xsi:type="dcterms:W3CDTF">2024-09-29T05:59:35Z</dcterms:created>
  <dcterms:modified xsi:type="dcterms:W3CDTF">2024-09-29T05:59:37Z</dcterms:modified>
</cp:coreProperties>
</file>