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102708-F89E-4B46-BA95-1E2E1EA46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F63F2B-BE89-4BFB-A944-6A8FDDC07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190CB1-D113-42A2-88F7-E5EA183112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C669D5-BD50-4CBE-BFE9-B7A67E7652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661101-2741-47F7-B2E7-BD8D2F23FB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EA84CD-4927-42D3-9559-997ECCC21C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A390CF-F371-4EED-9D2A-DC1D939917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4BCD6F-27DB-4501-A0B3-D779DD2223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F9E748-B53A-4A90-A827-CEDAF984BB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3095D7-D7EB-4CDB-82EB-0D4858B08B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A2DDEE-E4CA-4CD8-B4D8-15DA50EDF2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701604101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痔疮膏行业发展趋势报告</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行业概述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市场现状分析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产品创新与技术发展</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政策法规影响及行业标准解读</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产业链协同发展机遇挖掘</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未来发展趋势预测与挑战应对</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行业概述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4" name="Picture 4"/>
          <p:cNvPicPr>
            <a:picLocks noChangeAspect="1"/>
          </p:cNvPicPr>
          <p:nvPr/>
        </p:nvPicPr>
        <p:blipFill>
          <a:blip r:embed="rId3"/>
          <a:srcRect l="151" r="151"/>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痔疮膏是一种专门用于治疗痔疮的外用药物，主要成分为中草药等，具有消炎、止痛、止痒等功效。</a:t>
            </a:r>
            <a:endParaRPr lang="en-US" sz="1100"/>
          </a:p>
        </p:txBody>
      </p:sp>
      <p:sp>
        <p:nvSpPr>
          <p:cNvPr id="7" name="AutoShape 7"/>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主要作用于痔疮部位，缓解痔疮疼痛、瘙痒等症状，减轻痔疮充血、肿胀等现象，促进痔疮愈合，提高生活质量。</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痔疮膏定义及作用</a:t>
              </a:r>
            </a:p>
          </p:txBody>
        </p:sp>
      </p:grpSp>
      <p:sp>
        <p:nvSpPr>
          <p:cNvPr id="30" name="AutoShape 30"/>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痔疮膏作用</a:t>
            </a:r>
            <a:endParaRPr lang="en-US" sz="1100"/>
          </a:p>
        </p:txBody>
      </p:sp>
      <p:sp>
        <p:nvSpPr>
          <p:cNvPr id="31" name="AutoShape 31"/>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痔疮膏定义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4" name="Picture 4"/>
          <p:cNvPicPr>
            <a:picLocks noChangeAspect="1"/>
          </p:cNvPicPr>
          <p:nvPr/>
        </p:nvPicPr>
        <p:blipFill>
          <a:blip r:embed="rId3"/>
          <a:srcRect l="16792" r="16792"/>
          <a:stretch>
            <a:fillRect/>
          </a:stretch>
        </p:blipFill>
        <p:spPr>
          <a:xfrm>
            <a:off x="705128" y="1258733"/>
            <a:ext cx="5140490" cy="5140490"/>
          </a:xfrm>
          <a:prstGeom prst="roundRect">
            <a:avLst/>
          </a:prstGeom>
        </p:spPr>
      </p:pic>
      <p:sp>
        <p:nvSpPr>
          <p:cNvPr id="5" name="TextBox 5"/>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痔疮膏行业起步较早，最初主要是传统中草药制剂，以传统药店为主要销售渠道。</a:t>
            </a:r>
          </a:p>
        </p:txBody>
      </p:sp>
      <p:sp>
        <p:nvSpPr>
          <p:cNvPr id="6" name="TextBox 6"/>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起步阶段</a:t>
            </a:r>
          </a:p>
        </p:txBody>
      </p:sp>
      <p:sp>
        <p:nvSpPr>
          <p:cNvPr id="7" name="TextBox 7"/>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随着医药科技的进步和消费者对药品安全性和有效性的需求提高，痔疮膏行业逐渐向规范化、品牌化方向发展，产品种类和销售渠道不断拓宽。</a:t>
            </a:r>
          </a:p>
        </p:txBody>
      </p:sp>
      <p:sp>
        <p:nvSpPr>
          <p:cNvPr id="8" name="TextBox 8"/>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发展阶段</a:t>
            </a:r>
          </a:p>
        </p:txBody>
      </p:sp>
      <p:sp>
        <p:nvSpPr>
          <p:cNvPr id="9" name="TextBox 9"/>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近年来，随着新技术和新材料的不断涌现，痔疮膏行业也在不断创新，推出更高效、更便捷的产品，满足消费者的多样化需求。</a:t>
            </a:r>
          </a:p>
        </p:txBody>
      </p:sp>
      <p:sp>
        <p:nvSpPr>
          <p:cNvPr id="10" name="TextBox 10"/>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创新阶段</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痔疮膏市场规模不断扩大，预计未来几年将保持稳步增长。一方面，随着人们生活水平提高和健康意识增强，痔疮膏市场需求不断增加；另一方面，医药行业的快速发展和新药研发上市也为痔疮膏市场提供了更广阔的发展空间。</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市场规模</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预计未来几年，痔疮膏市场将保持快速增长。一方面，消费者对药品的安全性和有效性需求不断提高，将推动痔疮膏行业不断升级和创新；另一方面，随着医药科技的进步和新材料的不断涌现，将为痔疮膏行业的发展提供更多的机遇。</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增长趋势</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市场现状分析</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4" name="Group 4"/>
          <p:cNvGrpSpPr/>
          <p:nvPr/>
        </p:nvGrpSpPr>
        <p:grpSpPr>
          <a:xfrm>
            <a:off x="5982796" y="3116804"/>
            <a:ext cx="5783287" cy="1160526"/>
            <a:chOff x="5982796" y="3116804"/>
            <a:chExt cx="5783287" cy="1160526"/>
          </a:xfrm>
        </p:grpSpPr>
        <p:sp>
          <p:nvSpPr>
            <p:cNvPr id="5" name="TextBox 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消费者对产品效果要求</a:t>
              </a:r>
            </a:p>
          </p:txBody>
        </p:sp>
        <p:sp>
          <p:nvSpPr>
            <p:cNvPr id="6" name="TextBox 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消费者对痔疮膏产品的效果要求越来越高，对快速缓解症状、缩小痔疮、预防复发等方面有更高期望。</a:t>
              </a:r>
            </a:p>
          </p:txBody>
        </p:sp>
      </p:grpSp>
      <p:grpSp>
        <p:nvGrpSpPr>
          <p:cNvPr id="7" name="Group 7"/>
          <p:cNvGrpSpPr/>
          <p:nvPr/>
        </p:nvGrpSpPr>
        <p:grpSpPr>
          <a:xfrm>
            <a:off x="5982796" y="4769459"/>
            <a:ext cx="5783287" cy="1160526"/>
            <a:chOff x="5982796" y="4769459"/>
            <a:chExt cx="5783287" cy="1160526"/>
          </a:xfrm>
        </p:grpSpPr>
        <p:sp>
          <p:nvSpPr>
            <p:cNvPr id="8" name="TextBox 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消费者对产品安全性关注</a:t>
              </a:r>
            </a:p>
          </p:txBody>
        </p:sp>
        <p:sp>
          <p:nvSpPr>
            <p:cNvPr id="9" name="TextBox 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消费者对痔疮膏产品的安全性越来越关注，对成分天然、无刺激等方面有更高要求。</a:t>
              </a:r>
            </a:p>
          </p:txBody>
        </p:sp>
      </p:grpSp>
      <p:sp>
        <p:nvSpPr>
          <p:cNvPr id="10" name="TextBox 1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痔疮膏市场需求量</a:t>
            </a:r>
          </a:p>
        </p:txBody>
      </p:sp>
      <p:sp>
        <p:nvSpPr>
          <p:cNvPr id="11" name="TextBox 1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随着生活习惯改变、工作压力增加等原因，痔疮膏市场需求量呈逐年上升趋势。</a:t>
            </a:r>
          </a:p>
        </p:txBody>
      </p:sp>
      <p:pic>
        <p:nvPicPr>
          <p:cNvPr id="12" name="Picture 12"/>
          <p:cNvPicPr>
            <a:picLocks noChangeAspect="1"/>
          </p:cNvPicPr>
          <p:nvPr/>
        </p:nvPicPr>
        <p:blipFill>
          <a:blip r:embed="rId3"/>
          <a:srcRect l="16792" r="16792"/>
          <a:stretch>
            <a:fillRect/>
          </a:stretch>
        </p:blipFill>
        <p:spPr>
          <a:xfrm>
            <a:off x="869006" y="1293634"/>
            <a:ext cx="4563024" cy="4563025"/>
          </a:xfrm>
          <a:prstGeom prst="diamond">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5" name="Picture 5"/>
          <p:cNvPicPr>
            <a:picLocks noChangeAspect="1"/>
          </p:cNvPicPr>
          <p:nvPr/>
        </p:nvPicPr>
        <p:blipFill>
          <a:blip r:embed="rId3">
            <a:alphaModFix/>
          </a:blip>
          <a:srcRect l="16792" r="16792"/>
          <a:stretch>
            <a:fillRect/>
          </a:stretch>
        </p:blipFill>
        <p:spPr>
          <a:xfrm>
            <a:off x="-484350" y="1584357"/>
            <a:ext cx="4575952" cy="4575952"/>
          </a:xfrm>
          <a:prstGeom prst="ellipse">
            <a:avLst/>
          </a:prstGeom>
        </p:spPr>
      </p:pic>
      <p:sp>
        <p:nvSpPr>
          <p:cNvPr id="6" name="AutoShape 6"/>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TextBox 7"/>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8" name="TextBox 8"/>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渠道竞争</a:t>
            </a:r>
          </a:p>
        </p:txBody>
      </p:sp>
      <p:sp>
        <p:nvSpPr>
          <p:cNvPr id="9" name="TextBox 9"/>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线上渠道和线下渠道在销售痔疮膏产品上展开竞争，争夺市场份额。</a:t>
            </a:r>
          </a:p>
        </p:txBody>
      </p:sp>
      <p:sp>
        <p:nvSpPr>
          <p:cNvPr id="10" name="AutoShape 10"/>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TextBox 11"/>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2" name="TextBox 12"/>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国内外品牌竞争</a:t>
            </a:r>
          </a:p>
        </p:txBody>
      </p:sp>
      <p:sp>
        <p:nvSpPr>
          <p:cNvPr id="13" name="TextBox 13"/>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国内外痔疮膏品牌在市场份额、产品品质、营销策略等方面展开激烈竞争。</a:t>
            </a:r>
          </a:p>
        </p:txBody>
      </p:sp>
      <p:sp>
        <p:nvSpPr>
          <p:cNvPr id="14" name="AutoShape 14"/>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TextBox 15"/>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6" name="TextBox 16"/>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价格竞争</a:t>
            </a:r>
          </a:p>
        </p:txBody>
      </p:sp>
      <p:sp>
        <p:nvSpPr>
          <p:cNvPr id="17" name="TextBox 17"/>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不同品牌之间在价格上展开竞争，以吸引更多消费者。</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竞争格局概述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购买渠道选择</a:t>
            </a:r>
          </a:p>
        </p:txBody>
      </p:sp>
      <p:sp>
        <p:nvSpPr>
          <p:cNvPr id="14" name="TextBox 14"/>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越来越多消费者选择线上渠道购买痔疮膏产品，方便快捷。</a:t>
            </a:r>
          </a:p>
        </p:txBody>
      </p:sp>
      <p:sp>
        <p:nvSpPr>
          <p:cNvPr id="15" name="TextBox 15"/>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品牌忠诚度变化</a:t>
            </a:r>
          </a:p>
        </p:txBody>
      </p:sp>
      <p:sp>
        <p:nvSpPr>
          <p:cNvPr id="16" name="TextBox 16"/>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消费者对痔疮膏品牌的忠诚度逐渐降低，更愿意尝试不同品牌的产品。</a:t>
            </a:r>
          </a:p>
        </p:txBody>
      </p:sp>
      <p:sp>
        <p:nvSpPr>
          <p:cNvPr id="17" name="TextBox 17"/>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信息获取方式变化</a:t>
            </a:r>
          </a:p>
        </p:txBody>
      </p:sp>
      <p:sp>
        <p:nvSpPr>
          <p:cNvPr id="18" name="TextBox 18"/>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消费者更倾向于通过社交媒体、短视频等新媒体平台获取痔疮膏产品信息。</a:t>
            </a:r>
          </a:p>
        </p:txBody>
      </p:sp>
      <p:sp>
        <p:nvSpPr>
          <p:cNvPr id="19" name="AutoShape 19"/>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消费者行为变化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产品创新与技术发展</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结合传统中医药理论，研发具有消炎、止血、祛痛等功效的中药痔疮膏。</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中药痔疮膏</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1" name="Picture 11"/>
          <p:cNvPicPr>
            <a:picLocks noChangeAspect="1"/>
          </p:cNvPicPr>
          <p:nvPr/>
        </p:nvPicPr>
        <p:blipFill>
          <a:blip r:embed="rId3"/>
          <a:srcRect t="12500" b="12500"/>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微创治疗技术</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7" name="Picture 17"/>
          <p:cNvPicPr>
            <a:picLocks noChangeAspect="1"/>
          </p:cNvPicPr>
          <p:nvPr/>
        </p:nvPicPr>
        <p:blipFill>
          <a:blip r:embed="rId4"/>
          <a:srcRect l="18250" r="18250"/>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新型给药系统</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2" name="Picture 22"/>
          <p:cNvPicPr>
            <a:picLocks noChangeAspect="1"/>
          </p:cNvPicPr>
          <p:nvPr/>
        </p:nvPicPr>
        <p:blipFill>
          <a:blip r:embed="rId5"/>
          <a:srcRect t="15292" b="15292"/>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研究与开发微创治疗技术，如无创手术器械、激光疗法等，以减轻患者痛苦。</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研发透皮给药系统、微针贴片等新型给药方式，提高药物吸收效果和患者依从性。</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新产品研发动态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研究药物渗透增强技术，使痔疮膏更快、更深入地作用于病患部位。</a:t>
            </a:r>
          </a:p>
        </p:txBody>
      </p:sp>
      <p:sp>
        <p:nvSpPr>
          <p:cNvPr id="6" name="TextBox 6"/>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高效渗透技术</a:t>
            </a:r>
          </a:p>
        </p:txBody>
      </p:sp>
      <p:pic>
        <p:nvPicPr>
          <p:cNvPr id="7" name="Picture 7"/>
          <p:cNvPicPr>
            <a:picLocks noChangeAspect="1"/>
          </p:cNvPicPr>
          <p:nvPr/>
        </p:nvPicPr>
        <p:blipFill>
          <a:blip r:embed="rId3"/>
          <a:srcRect t="10542" b="10542"/>
          <a:stretch>
            <a:fillRect/>
          </a:stretch>
        </p:blipFill>
        <p:spPr>
          <a:xfrm>
            <a:off x="6096000" y="1153983"/>
            <a:ext cx="5194482" cy="5194483"/>
          </a:xfrm>
          <a:prstGeom prst="ellipse">
            <a:avLst/>
          </a:prstGeom>
        </p:spPr>
      </p:pic>
      <p:sp>
        <p:nvSpPr>
          <p:cNvPr id="8" name="TextBox 8"/>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开发持久缓释技术，使药物在病患部位长时间维持有效浓度，提高治疗效果。</a:t>
            </a:r>
          </a:p>
        </p:txBody>
      </p:sp>
      <p:sp>
        <p:nvSpPr>
          <p:cNvPr id="9" name="TextBox 9"/>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持久缓释技术</a:t>
            </a:r>
          </a:p>
        </p:txBody>
      </p:sp>
      <p:sp>
        <p:nvSpPr>
          <p:cNvPr id="10" name="TextBox 10"/>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应用精准定位技术，如智能医疗设备等，实现痔疮膏的精准投放和使用。</a:t>
            </a:r>
          </a:p>
        </p:txBody>
      </p:sp>
      <p:sp>
        <p:nvSpPr>
          <p:cNvPr id="11" name="TextBox 11"/>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精准定位技术</a:t>
            </a:r>
          </a:p>
        </p:txBody>
      </p:sp>
      <p:sp>
        <p:nvSpPr>
          <p:cNvPr id="12" name="AutoShape 12"/>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关键技术突破及应用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https://d.book118.com/857016041013006042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2024-09-15T05:00:31.451</cp:lastPrinted>
  <dcterms:created xsi:type="dcterms:W3CDTF">2024-09-14T21:00:31Z</dcterms:created>
  <dcterms:modified xsi:type="dcterms:W3CDTF">2024-09-14T21:00:33Z</dcterms:modified>
</cp:coreProperties>
</file>