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9F878A-2CDE-4626-A281-C39A31D58B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7C8494-AEFC-4B71-8966-FC9E3DCC44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8253FE-539B-4965-A112-6661D9ECB6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64D692-BFA1-4ECD-A2FE-DC48DBC7CC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9C0262E-7E9C-446B-8A37-A421021561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AFB02CA-01D5-472A-BF5D-4C2728D4EE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25B8054-D077-43DD-A731-54721648FF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6DF2C2-A097-4B38-A313-A5E6290E8F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0F62D6-29FD-4FDD-9C0B-58E60E5280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F5685C-C7DA-40EA-95E8-EC3645A554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99E817-1768-4837-9D41-5CA6DAD468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702310206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各行业应急预案管理的最佳实践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应急预案管理概述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各行业应急预案特点分析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应急预案编制与修订流程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应急演练规划与组织实施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物资储备与调配策略制定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信息沟通与协作机制建设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总结：提升各行业应急预案管理水平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应急预案管理概述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应急预案管理是指针对可能发生的突发事件，事先制定科学合理的应对计划和措施，以降低事件对人员、财产和环境的危害。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应急预案管理是企业、政府和社会组织应对突发事件的重要手段，能够提高应对效率、减少损失，维护社会稳定和公共安全。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54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241925" y="2259013"/>
            <a:ext cx="1933575" cy="1933575"/>
          </a:xfrm>
          <a:prstGeom prst="ellipse">
            <a:avLst/>
          </a:prstGeom>
          <a:solidFill>
            <a:schemeClr val="accent1">
              <a:alpha val="9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506694" y="1497044"/>
            <a:ext cx="2843213" cy="8318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5941441" y="2961291"/>
            <a:ext cx="534543" cy="529019"/>
            <a:chOff x="5941441" y="2961291"/>
            <a:chExt cx="534543" cy="529019"/>
          </a:xfrm>
        </p:grpSpPr>
        <p:sp>
          <p:nvSpPr>
            <p:cNvPr id="6" name="Freeform 6"/>
            <p:cNvSpPr/>
            <p:nvPr/>
          </p:nvSpPr>
          <p:spPr>
            <a:xfrm>
              <a:off x="5941441" y="3257709"/>
              <a:ext cx="534543" cy="232601"/>
            </a:xfrm>
            <a:custGeom>
              <a:rect l="l" t="t" r="r" b="b"/>
              <a:pathLst>
                <a:path w="205" h="89">
                  <a:moveTo>
                    <a:pt x="103" y="19"/>
                  </a:moveTo>
                  <a:cubicBezTo>
                    <a:pt x="82" y="19"/>
                    <a:pt x="62" y="12"/>
                    <a:pt x="4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79"/>
                    <a:pt x="10" y="89"/>
                    <a:pt x="22" y="89"/>
                  </a:cubicBezTo>
                  <a:cubicBezTo>
                    <a:pt x="183" y="89"/>
                    <a:pt x="183" y="89"/>
                    <a:pt x="183" y="89"/>
                  </a:cubicBezTo>
                  <a:cubicBezTo>
                    <a:pt x="195" y="89"/>
                    <a:pt x="205" y="79"/>
                    <a:pt x="205" y="67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158" y="0"/>
                    <a:pt x="158" y="0"/>
                    <a:pt x="158" y="0"/>
                  </a:cubicBezTo>
                  <a:cubicBezTo>
                    <a:pt x="143" y="12"/>
                    <a:pt x="124" y="19"/>
                    <a:pt x="103" y="1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941441" y="2961291"/>
              <a:ext cx="534543" cy="307467"/>
            </a:xfrm>
            <a:custGeom>
              <a:rect l="l" t="t" r="r" b="b"/>
              <a:pathLst>
                <a:path w="205" h="118">
                  <a:moveTo>
                    <a:pt x="183" y="42"/>
                  </a:moveTo>
                  <a:cubicBezTo>
                    <a:pt x="180" y="42"/>
                    <a:pt x="180" y="42"/>
                    <a:pt x="180" y="42"/>
                  </a:cubicBezTo>
                  <a:cubicBezTo>
                    <a:pt x="154" y="42"/>
                    <a:pt x="154" y="42"/>
                    <a:pt x="154" y="42"/>
                  </a:cubicBezTo>
                  <a:cubicBezTo>
                    <a:pt x="154" y="22"/>
                    <a:pt x="154" y="22"/>
                    <a:pt x="154" y="22"/>
                  </a:cubicBezTo>
                  <a:cubicBezTo>
                    <a:pt x="154" y="10"/>
                    <a:pt x="144" y="0"/>
                    <a:pt x="132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61" y="0"/>
                    <a:pt x="51" y="10"/>
                    <a:pt x="51" y="22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25" y="42"/>
                    <a:pt x="25" y="42"/>
                    <a:pt x="25" y="42"/>
                  </a:cubicBezTo>
                  <a:cubicBezTo>
                    <a:pt x="22" y="42"/>
                    <a:pt x="22" y="42"/>
                    <a:pt x="22" y="42"/>
                  </a:cubicBezTo>
                  <a:cubicBezTo>
                    <a:pt x="10" y="42"/>
                    <a:pt x="0" y="52"/>
                    <a:pt x="0" y="64"/>
                  </a:cubicBezTo>
                  <a:cubicBezTo>
                    <a:pt x="0" y="101"/>
                    <a:pt x="0" y="101"/>
                    <a:pt x="0" y="101"/>
                  </a:cubicBezTo>
                  <a:cubicBezTo>
                    <a:pt x="54" y="101"/>
                    <a:pt x="54" y="101"/>
                    <a:pt x="54" y="101"/>
                  </a:cubicBezTo>
                  <a:cubicBezTo>
                    <a:pt x="67" y="112"/>
                    <a:pt x="84" y="118"/>
                    <a:pt x="103" y="118"/>
                  </a:cubicBezTo>
                  <a:cubicBezTo>
                    <a:pt x="121" y="118"/>
                    <a:pt x="138" y="112"/>
                    <a:pt x="151" y="101"/>
                  </a:cubicBezTo>
                  <a:cubicBezTo>
                    <a:pt x="205" y="101"/>
                    <a:pt x="205" y="101"/>
                    <a:pt x="205" y="101"/>
                  </a:cubicBezTo>
                  <a:cubicBezTo>
                    <a:pt x="205" y="64"/>
                    <a:pt x="205" y="64"/>
                    <a:pt x="205" y="64"/>
                  </a:cubicBezTo>
                  <a:cubicBezTo>
                    <a:pt x="205" y="52"/>
                    <a:pt x="195" y="42"/>
                    <a:pt x="183" y="42"/>
                  </a:cubicBezTo>
                  <a:close/>
                  <a:moveTo>
                    <a:pt x="67" y="26"/>
                  </a:moveTo>
                  <a:cubicBezTo>
                    <a:pt x="67" y="22"/>
                    <a:pt x="67" y="22"/>
                    <a:pt x="67" y="22"/>
                  </a:cubicBezTo>
                  <a:cubicBezTo>
                    <a:pt x="67" y="19"/>
                    <a:pt x="70" y="17"/>
                    <a:pt x="73" y="17"/>
                  </a:cubicBezTo>
                  <a:cubicBezTo>
                    <a:pt x="132" y="17"/>
                    <a:pt x="132" y="17"/>
                    <a:pt x="132" y="17"/>
                  </a:cubicBezTo>
                  <a:cubicBezTo>
                    <a:pt x="135" y="17"/>
                    <a:pt x="138" y="19"/>
                    <a:pt x="138" y="22"/>
                  </a:cubicBezTo>
                  <a:cubicBezTo>
                    <a:pt x="138" y="26"/>
                    <a:pt x="138" y="26"/>
                    <a:pt x="138" y="26"/>
                  </a:cubicBezTo>
                  <a:cubicBezTo>
                    <a:pt x="138" y="42"/>
                    <a:pt x="138" y="42"/>
                    <a:pt x="138" y="42"/>
                  </a:cubicBezTo>
                  <a:cubicBezTo>
                    <a:pt x="67" y="42"/>
                    <a:pt x="67" y="42"/>
                    <a:pt x="67" y="42"/>
                  </a:cubicBezTo>
                  <a:lnTo>
                    <a:pt x="67" y="26"/>
                  </a:lnTo>
                  <a:close/>
                  <a:moveTo>
                    <a:pt x="101" y="101"/>
                  </a:moveTo>
                  <a:cubicBezTo>
                    <a:pt x="92" y="101"/>
                    <a:pt x="85" y="94"/>
                    <a:pt x="85" y="86"/>
                  </a:cubicBezTo>
                  <a:cubicBezTo>
                    <a:pt x="85" y="77"/>
                    <a:pt x="92" y="70"/>
                    <a:pt x="101" y="70"/>
                  </a:cubicBezTo>
                  <a:cubicBezTo>
                    <a:pt x="110" y="70"/>
                    <a:pt x="117" y="77"/>
                    <a:pt x="117" y="86"/>
                  </a:cubicBezTo>
                  <a:cubicBezTo>
                    <a:pt x="117" y="94"/>
                    <a:pt x="110" y="101"/>
                    <a:pt x="101" y="10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应急预案管理原则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449149" y="1107618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680979" y="146018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注重预防突发事件的发生，通过风险评估和隐患排查，消除或减少危险源。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449149" y="355674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680979" y="390930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定期评估应急预案的实施效果，针对存在的问题和不足进行持续改进，提高预案的适应性和有效性。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463317" y="1107618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科学制定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695147" y="146018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根据突发事件类型、特点和可能造成的危害，科学制定应急预案，确保预案的针对性和实用性。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463317" y="355674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全员参与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695147" y="390930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广泛动员和组织相关人员参与应急预案的制定、演练和实施，提高整体应对能力。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我国应急预案管理体系已初步建立，但在预案的针对性、实用性和可操作性方面仍有待提高。同时，应急演练和培训的普及程度不够，导致实际应对能力有限。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达国家在应急预案管理方面起步较早，已形成了较为完善的法规体系、组织体系和运作机制。例如，美国制定了《国家应急计划》，建立了联邦、州和地方三级应急管理体系；日本则注重应急预案的细化和分类，针对不同行业和领域制定了相应的应急预案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国外现状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各行业应急预案特点分析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208" r="17208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化工行业应急预案注重对危险源进行全面识别，通过科学的风险评估方法确定潜在风险。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强调危险源识别与风险评估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建立应急物资储备库，确保在紧急情况下能够迅速调动所需资源，保障应急处置的顺利进行。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应急资源储备与调度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定期开展应急演练，提高员工应急处置能力，同时加强应急知识培训，提升全员安全意识。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应急演练与培训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化工行业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交通运输行业</a:t>
              </a:r>
            </a:p>
          </p:txBody>
        </p:sp>
      </p:grpSp>
      <p:sp>
        <p:nvSpPr>
          <p:cNvPr id="25" name="TextBox 25"/>
          <p:cNvSpPr txBox="1"/>
          <p:nvPr/>
        </p:nvSpPr>
        <p:spPr>
          <a:xfrm>
            <a:off x="1950266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保障交通畅通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029744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交通运输行业应急预案关注保障交通干线的畅通，确保紧急情况下人员和物资的快速运输。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5795518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协同联动机制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874995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加强与相关部门、企业的协同合作，建立联动机制，共同应对交通突发事件。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688512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智能化技术应用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9767989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运用大数据、人工智能等先进技术，提高预警预测能力和应急处置效率。</a:t>
            </a:r>
          </a:p>
        </p:txBody>
      </p:sp>
      <p:pic>
        <p:nvPicPr>
          <p:cNvPr id="31" name="Picture 31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信息沟通与报告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加强与政府、媒体和公众的信息沟通，及时发布疫情和突发事件信息，消除恐慌情绪。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患者安全保障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医疗卫生行业应急预案以保障患者安全为核心，确保在突发事件中患者能够得到及时有效的救治。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医疗资源整合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合理调配医疗资源，包括医护人员、医疗设备、药品等，确保应急状态下的医疗救治能力。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医疗卫生行业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学生安全保障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教育领域应急预案注重学生安全保障，包括校园安全、食品安全、心理健康等方面。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家校协同机制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加强与家长的沟通与协作，共同关注学生的安全教育和管理，形成家校共育的良好氛围。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教育资源调配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在突发事件中，合理调配教育资源，保障教学活动的正常进行，同时为学生提供必要的心理支持。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教育领域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应急预案编制与修订流程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成立编制小组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组建由多部门、多专业人员参与的编制小组，确保应急预案的全面性和专业性。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开展风险评估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对应急预案涉及的风险进行全面评估，识别潜在危险源和风险因素，为编制提供依据。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明确编制目的和范围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明确应急预案的编制目的、适用范围和对象，为后续工作提供指导。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1972" r="11972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编制前准备工作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结合实际情况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根据企业自身的实际情况和特点，制定切实可行的应急措施和方案。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强化应急演练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通过定期的应急演练，检验应急预案的实用性和可操作性，提高应急处置能力。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遵循相关法律法规和标准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确保应急预案符合国家和行业相关法律法规、标准的要求。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417" r="1641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编制过程中的注意事项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定期评估与修订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对应急预案进行定期评估，发现问题及时修订，确保其始终与实际情况相符。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重大变更时的修订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当企业发生重大变更，如生产工艺、设备设施、人员结构等发生重大变化时，应及时对应急预案进行修订。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修订程序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按照“评估-修订-审批-发布”的程序进行应急预案的修订工作，确保修订过程的规范性和有效性。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修订时机及程序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应急演练规划与组织实施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https://d.book118.com/857023102065006035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2024-09-09T22:16:11.614</cp:lastPrinted>
  <dcterms:created xsi:type="dcterms:W3CDTF">2024-09-09T14:16:11Z</dcterms:created>
  <dcterms:modified xsi:type="dcterms:W3CDTF">2024-09-09T14:16:13Z</dcterms:modified>
</cp:coreProperties>
</file>