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COGJOC+GJEPPI+ArialMT"/>
      <p:regular r:id="rId19"/>
    </p:embeddedFont>
    <p:embeddedFont>
      <p:font typeface="ICTONP+MS-UIGothic"/>
      <p:regular r:id="rId20"/>
    </p:embeddedFont>
    <p:embeddedFont>
      <p:font typeface="TPBWRU+KUQPOI+MicrosoftYaHei-Bold"/>
      <p:regular r:id="rId21"/>
    </p:embeddedFont>
    <p:embeddedFont>
      <p:font typeface="TMHCCA+GSEELN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8AAE8-74B7-4AB9-81A8-F11DD603C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BC660-D531-46E2-BF09-AA43D11B0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067FF-1AC4-441F-A5D8-CF01B21A8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62670-B500-4A03-8884-C3E29F94B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F4EEC7-2481-421D-824C-E7D42AE68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00FA64-3AA0-41EE-82B9-4C4FAB145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9243A3-C6F1-4760-B527-259CC51C9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BF384-46C5-45CD-9E13-277966FE2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F3549-510A-43E8-91D4-87BEDD21F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32018-D273-4E37-BCCE-BF8B914A6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A16D7-69DA-4CA9-9F4E-5A5330F21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55144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194329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OGJOC+GJEPPI+ArialMT"/>
                <a:cs typeface="COGJOC+GJEPP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ICTONP+MS-UIGothic"/>
                <a:cs typeface="ICTONP+MS-UIGothic"/>
              </a:rPr>
              <a:t>遥感影像判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2400">
                <a:solidFill>
                  <a:srgbClr val="FFFFFF"/>
                </a:solidFill>
                <a:latin typeface="ICTONP+MS-UIGothic"/>
                <a:cs typeface="ICTONP+MS-UIGothic"/>
              </a:rPr>
              <a:t>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249193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OGJOC+GJEPPI+ArialMT"/>
                <a:cs typeface="COGJOC+GJEPP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ICTONP+MS-UIGothic"/>
                <a:cs typeface="ICTONP+MS-UIGothic"/>
              </a:rPr>
              <a:t>遥感影像判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2400">
                <a:solidFill>
                  <a:srgbClr val="FFFFFF"/>
                </a:solidFill>
                <a:latin typeface="ICTONP+MS-UIGothic"/>
                <a:cs typeface="ICTONP+MS-UIGothic"/>
              </a:rPr>
              <a:t>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07175" y="304057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OGJOC+GJEPPI+ArialMT"/>
                <a:cs typeface="COGJOC+GJEPP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ICTONP+MS-UIGothic"/>
                <a:cs typeface="ICTONP+MS-UIGothic"/>
              </a:rPr>
              <a:t>遥感影像判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2400">
                <a:solidFill>
                  <a:srgbClr val="FFFFFF"/>
                </a:solidFill>
                <a:latin typeface="ICTONP+MS-UIGothic"/>
                <a:cs typeface="ICTONP+MS-UIGothic"/>
              </a:rPr>
              <a:t>技巧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07175" y="3589210"/>
            <a:ext cx="4439861" cy="18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OGJOC+GJEPPI+ArialMT"/>
                <a:cs typeface="COGJOC+GJEPP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ICTONP+MS-UIGothic"/>
                <a:cs typeface="ICTONP+MS-UIGothic"/>
              </a:rPr>
              <a:t>遥感影像判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2400">
                <a:solidFill>
                  <a:srgbClr val="FFFFFF"/>
                </a:solidFill>
                <a:latin typeface="ICTONP+MS-UIGothic"/>
                <a:cs typeface="ICTONP+MS-UIGothic"/>
              </a:rPr>
              <a:t>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OGJOC+GJEPPI+ArialMT"/>
                <a:cs typeface="COGJOC+GJEPP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ICTONP+MS-UIGothic"/>
                <a:cs typeface="ICTONP+MS-UIGothic"/>
              </a:rPr>
              <a:t>遥感影像判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读实</a:t>
            </a:r>
            <a:r>
              <a:rPr sz="2400">
                <a:solidFill>
                  <a:srgbClr val="FFFFFF"/>
                </a:solidFill>
                <a:latin typeface="ICTONP+MS-UIGothic"/>
                <a:cs typeface="ICTONP+MS-UIGothic"/>
              </a:rPr>
              <a:t>践操作指南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OGJOC+GJEPPI+ArialMT"/>
                <a:cs typeface="COGJOC+GJEPP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ICTONP+MS-UIGothic"/>
                <a:cs typeface="ICTONP+MS-UIGothic"/>
              </a:rPr>
              <a:t>遥感影像判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读进阶</a:t>
            </a:r>
            <a:r>
              <a:rPr sz="2400">
                <a:solidFill>
                  <a:srgbClr val="FFFFFF"/>
                </a:solidFill>
                <a:latin typeface="ICTONP+MS-UIGothic"/>
                <a:cs typeface="ICTONP+MS-UIGothic"/>
              </a:rPr>
              <a:t>学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FFFFFF"/>
                </a:solidFill>
                <a:latin typeface="ICTONP+MS-UIGothic"/>
                <a:cs typeface="ICTONP+MS-UIGothic"/>
              </a:rPr>
              <a:t>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CTONP+MS-UIGothic"/>
                <a:cs typeface="ICTONP+MS-UIGothic"/>
              </a:rPr>
              <a:t>遥感影像的基本概念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CTONP+MS-UIGothic"/>
                <a:cs typeface="ICTONP+MS-UIGothic"/>
              </a:rPr>
              <a:t>遥感影像的波段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CTONP+MS-UIGothic"/>
                <a:cs typeface="ICTONP+MS-UIGothic"/>
              </a:rPr>
              <a:t>遥感影像定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CTONP+MS-UIGothic"/>
                <a:cs typeface="ICTONP+MS-UIGothic"/>
              </a:rPr>
              <a:t>遥感影像的特点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CTONP+MS-UIGothic"/>
                <a:cs typeface="ICTONP+MS-UIGothic"/>
              </a:rPr>
              <a:t>遥感影像的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获</a:t>
            </a:r>
            <a:r>
              <a:rPr sz="3000">
                <a:solidFill>
                  <a:srgbClr val="00B6FF"/>
                </a:solidFill>
                <a:latin typeface="ICTONP+MS-UIGothic"/>
                <a:cs typeface="ICTONP+MS-UIGothic"/>
              </a:rPr>
              <a:t>取方式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ICTONP+MS-UIGothic"/>
                <a:cs typeface="ICTONP+MS-UIGothic"/>
              </a:rPr>
              <a:t>搭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载</a:t>
            </a:r>
            <a:r>
              <a:rPr sz="2000" spc="25">
                <a:solidFill>
                  <a:srgbClr val="00B6FF"/>
                </a:solidFill>
                <a:latin typeface="ICTONP+MS-UIGothic"/>
                <a:cs typeface="ICTONP+MS-UIGothic"/>
              </a:rPr>
              <a:t>平台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ICTONP+MS-UIGothic"/>
                <a:cs typeface="ICTONP+MS-UIGothic"/>
              </a:rPr>
              <a:t>数据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000">
                <a:solidFill>
                  <a:srgbClr val="00B6FF"/>
                </a:solidFill>
                <a:latin typeface="ICTONP+MS-UIGothic"/>
                <a:cs typeface="ICTONP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ICTONP+MS-UIGothic"/>
                <a:cs typeface="ICTONP+MS-UIGothic"/>
              </a:rPr>
              <a:t>数据存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储</a:t>
            </a:r>
            <a:r>
              <a:rPr sz="2000" spc="25">
                <a:solidFill>
                  <a:srgbClr val="00B6FF"/>
                </a:solidFill>
                <a:latin typeface="ICTONP+MS-UIGothic"/>
                <a:cs typeface="ICTONP+MS-UIGothic"/>
              </a:rPr>
              <a:t>与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传输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遥感影像的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取通常依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赖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星、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机、无人机等搭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平台，不同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平台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取的影像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量各有特点。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遥感影像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取后，需要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行数据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理和分析，包括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射定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像融合、色彩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整等，以提高影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量和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效果。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了方便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用和共享，遥感影像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经过压缩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编码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理，以</a:t>
            </a:r>
          </a:p>
          <a:p>
            <a:pPr marL="285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FFFFFF"/>
                </a:solidFill>
                <a:latin typeface="ICTONP+MS-UIGothic"/>
                <a:cs typeface="ICTONP+MS-UIGothic"/>
              </a:rPr>
              <a:t>的需求。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CTONP+MS-UIGothic"/>
                <a:cs typeface="ICTONP+MS-UIGothic"/>
              </a:rPr>
              <a:t>遥感影像判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读</a:t>
            </a:r>
            <a:r>
              <a:rPr sz="3000">
                <a:solidFill>
                  <a:srgbClr val="00B6FF"/>
                </a:solidFill>
                <a:latin typeface="ICTONP+MS-UIGothic"/>
                <a:cs typeface="ICTONP+MS-UIGothic"/>
              </a:rPr>
              <a:t>的主要内容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CTONP+MS-UIGothic"/>
                <a:cs typeface="ICTONP+MS-UIGothic"/>
              </a:rPr>
              <a:t>地物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600">
                <a:solidFill>
                  <a:srgbClr val="FFFFFF"/>
                </a:solidFill>
                <a:latin typeface="ICTONP+MS-UIGothic"/>
                <a:cs typeface="ICTONP+MS-UIGothic"/>
              </a:rPr>
              <a:t>境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CTONP+MS-UIGothic"/>
                <a:cs typeface="ICTONP+MS-UIGothic"/>
              </a:rPr>
              <a:t>城市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600">
                <a:solidFill>
                  <a:srgbClr val="FFFFFF"/>
                </a:solidFill>
                <a:latin typeface="ICTONP+MS-UIGothic"/>
                <a:cs typeface="ICTONP+MS-UIGothic"/>
              </a:rPr>
              <a:t>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农业</a:t>
            </a:r>
            <a:r>
              <a:rPr sz="1600">
                <a:solidFill>
                  <a:srgbClr val="FFFFFF"/>
                </a:solidFill>
                <a:latin typeface="ICTONP+MS-UIGothic"/>
                <a:cs typeface="ICTONP+MS-UIGothic"/>
              </a:rPr>
              <a:t>估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CTONP+MS-UIGothic"/>
                <a:cs typeface="ICTONP+MS-UIGothic"/>
              </a:rPr>
              <a:t>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00B6FF"/>
                </a:solidFill>
                <a:latin typeface="ICTONP+MS-UIGothic"/>
                <a:cs typeface="ICTONP+MS-UIGothic"/>
              </a:rPr>
              <a:t>工作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PBWRU+KUQPOI+MicrosoftYaHei-Bold"/>
                <a:cs typeface="TPBWRU+KUQPO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PBWRU+KUQPOI+MicrosoftYaHei-Bold"/>
                <a:cs typeface="TPBWRU+KUQPO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PBWRU+KUQPOI+MicrosoftYaHei-Bold"/>
                <a:cs typeface="TPBWRU+KUQPO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ICTONP+MS-UIGothic"/>
                <a:cs typeface="ICTONP+MS-UIGothic"/>
              </a:rPr>
              <a:t>明确任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ICTONP+MS-UIGothic"/>
                <a:cs typeface="ICTONP+MS-UIGothic"/>
              </a:rPr>
              <a:t>收集数据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ICTONP+MS-UIGothic"/>
                <a:cs typeface="ICTONP+MS-UIGothic"/>
              </a:rPr>
              <a:t>了解数据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00B6FF"/>
                </a:solidFill>
                <a:latin typeface="ICTONP+MS-UIGothic"/>
                <a:cs typeface="ICTONP+MS-UIGothic"/>
              </a:rPr>
              <a:t>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预处</a:t>
            </a:r>
            <a:r>
              <a:rPr sz="3000">
                <a:solidFill>
                  <a:srgbClr val="00B6FF"/>
                </a:solidFill>
                <a:latin typeface="ICTONP+MS-UIGothic"/>
                <a:cs typeface="ICTONP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MHCCA+GSEELN+MicrosoftYaHei"/>
                <a:cs typeface="TMHCCA+GSEELN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MHCCA+GSEELN+MicrosoftYaHei"/>
                <a:cs typeface="TMHCCA+GSEELN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MHCCA+GSEELN+MicrosoftYaHei"/>
                <a:cs typeface="TMHCCA+GSEELN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MHCCA+GSEELN+MicrosoftYaHei"/>
                <a:cs typeface="TMHCCA+GSEELN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辐</a:t>
            </a:r>
            <a:r>
              <a:rPr sz="1550" spc="25">
                <a:solidFill>
                  <a:srgbClr val="00B6FF"/>
                </a:solidFill>
                <a:latin typeface="ICTONP+MS-UIGothic"/>
                <a:cs typeface="ICTONP+MS-UIGothic"/>
              </a:rPr>
              <a:t>射定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CTONP+MS-UIGothic"/>
                <a:cs typeface="ICTONP+MS-UIGothic"/>
              </a:rPr>
              <a:t>大气校正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CTONP+MS-UIGothic"/>
                <a:cs typeface="ICTONP+MS-UIGothic"/>
              </a:rPr>
              <a:t>几何校正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1550" spc="25">
                <a:solidFill>
                  <a:srgbClr val="00B6FF"/>
                </a:solidFill>
                <a:latin typeface="ICTONP+MS-UIGothic"/>
                <a:cs typeface="ICTONP+MS-UIGothic"/>
              </a:rPr>
              <a:t>像融合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CTONP+MS-UIGothic"/>
                <a:cs typeface="ICTONP+MS-UIGothic"/>
              </a:rPr>
              <a:t>信息提取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CTONP+MS-UIGothic"/>
                <a:cs typeface="ICTONP+MS-UIGothic"/>
              </a:rPr>
              <a:t>目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视</a:t>
            </a:r>
            <a:r>
              <a:rPr sz="2300" spc="25">
                <a:solidFill>
                  <a:srgbClr val="00B6FF"/>
                </a:solidFill>
                <a:latin typeface="ICTONP+MS-UIGothic"/>
                <a:cs typeface="ICTONP+MS-UIGothic"/>
              </a:rPr>
              <a:t>解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00B6FF"/>
                </a:solidFill>
                <a:latin typeface="ICTONP+MS-UIGothic"/>
                <a:cs typeface="ICTONP+MS-UIGothic"/>
              </a:rPr>
              <a:t>算机解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CTONP+MS-UIGothic"/>
                <a:cs typeface="ICTONP+MS-UIGothic"/>
              </a:rPr>
              <a:t>信息整理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ICTONP+MS-UIGothic"/>
                <a:cs typeface="ICTONP+MS-UIGothic"/>
              </a:rPr>
              <a:t>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CTONP+MS-UIGothic"/>
                <a:cs typeface="ICTONP+MS-UIGothic"/>
              </a:rPr>
              <a:t>制作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报</a:t>
            </a:r>
            <a:r>
              <a:rPr sz="1550">
                <a:solidFill>
                  <a:srgbClr val="00B6FF"/>
                </a:solidFill>
                <a:latin typeface="ICTONP+MS-UIGothic"/>
                <a:cs typeface="ICTONP+MS-UIGothic"/>
              </a:rPr>
              <a:t>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汇报</a:t>
            </a:r>
            <a:r>
              <a:rPr sz="1550" spc="25">
                <a:solidFill>
                  <a:srgbClr val="00B6FF"/>
                </a:solidFill>
                <a:latin typeface="ICTONP+MS-UIGothic"/>
                <a:cs typeface="ICTONP+MS-UIGothic"/>
              </a:rPr>
              <a:t>交流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00B6FF"/>
                </a:solidFill>
                <a:latin typeface="ICTONP+MS-UIGothic"/>
                <a:cs typeface="ICTONP+MS-UIGothic"/>
              </a:rPr>
              <a:t>像增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强</a:t>
            </a:r>
            <a:r>
              <a:rPr sz="3000">
                <a:solidFill>
                  <a:srgbClr val="00B6FF"/>
                </a:solidFill>
                <a:latin typeface="ICTONP+MS-UIGothic"/>
                <a:cs typeface="ICTONP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00B6FF"/>
                </a:solidFill>
                <a:latin typeface="ICTONP+MS-UIGothic"/>
                <a:cs typeface="ICTONP+MS-UIGothic"/>
              </a:rPr>
              <a:t>比度增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616189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锐</a:t>
            </a:r>
            <a:r>
              <a:rPr sz="2300" spc="25">
                <a:solidFill>
                  <a:srgbClr val="00B6FF"/>
                </a:solidFill>
                <a:latin typeface="ICTONP+MS-UIGothic"/>
                <a:cs typeface="ICTONP+MS-UIGothic"/>
              </a:rPr>
              <a:t>化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00B6FF"/>
                </a:solidFill>
                <a:latin typeface="ICTONP+MS-UIGothic"/>
                <a:cs typeface="ICTONP+MS-UIGothic"/>
              </a:rPr>
              <a:t>理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CTONP+MS-UIGothic"/>
                <a:cs typeface="ICTONP+MS-UIGothic"/>
              </a:rPr>
              <a:t>色彩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2300">
                <a:solidFill>
                  <a:srgbClr val="00B6FF"/>
                </a:solidFill>
                <a:latin typeface="ICTONP+MS-UIGothic"/>
                <a:cs typeface="ICTONP+MS-UIGothic"/>
              </a:rPr>
              <a:t>整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CTONP+MS-UIGothic"/>
                <a:cs typeface="ICTONP+MS-UIGothic"/>
              </a:rPr>
              <a:t>信息提取的常用方法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CTONP+MS-UIGothic"/>
                <a:cs typeface="ICTONP+MS-UIGothic"/>
              </a:rPr>
              <a:t>目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视</a:t>
            </a:r>
            <a:r>
              <a:rPr sz="2300" spc="25">
                <a:solidFill>
                  <a:srgbClr val="00B6FF"/>
                </a:solidFill>
                <a:latin typeface="ICTONP+MS-UIGothic"/>
                <a:cs typeface="ICTONP+MS-UIGothic"/>
              </a:rPr>
              <a:t>解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2501836" cy="2383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00B6FF"/>
                </a:solidFill>
                <a:latin typeface="ICTONP+MS-UIGothic"/>
                <a:cs typeface="ICTONP+MS-UIGothic"/>
              </a:rPr>
              <a:t>算机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辅</a:t>
            </a:r>
            <a:r>
              <a:rPr sz="2300" spc="25">
                <a:solidFill>
                  <a:srgbClr val="00B6FF"/>
                </a:solidFill>
                <a:latin typeface="ICTONP+MS-UIGothic"/>
                <a:cs typeface="ICTONP+MS-UIGothic"/>
              </a:rPr>
              <a:t>助分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2300"/>
              </a:lnSpc>
              <a:spcBef>
                <a:spcPts val="10714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2300" spc="25">
                <a:solidFill>
                  <a:srgbClr val="00B6FF"/>
                </a:solidFill>
                <a:latin typeface="ICTONP+MS-UIGothic"/>
                <a:cs typeface="ICTONP+MS-UIGothic"/>
              </a:rPr>
              <a:t>化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检测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https://d.book118.com/857055144036006041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COGJOC+GJEPPI+ArialMT</vt:lpstr>
      <vt:lpstr>Times New Roman</vt:lpstr>
      <vt:lpstr>ICTONP+MS-UIGothic</vt:lpstr>
      <vt:lpstr>SimSun</vt:lpstr>
      <vt:lpstr>TPBWRU+KUQPOI+MicrosoftYaHei-Bold</vt:lpstr>
      <vt:lpstr>TMHCCA+GSEELN+MicrosoftYaHei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2024-09-13T23:15:35.634</cp:lastPrinted>
  <dcterms:created xsi:type="dcterms:W3CDTF">2024-09-13T15:15:35Z</dcterms:created>
  <dcterms:modified xsi:type="dcterms:W3CDTF">2024-09-13T15:15:36Z</dcterms:modified>
</cp:coreProperties>
</file>