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IIRRKT+MVQANG+ArialMT"/>
      <p:regular r:id="rId19"/>
    </p:embeddedFont>
    <p:embeddedFont>
      <p:font typeface="TKGTVJ+MS-UIGothic"/>
      <p:regular r:id="rId20"/>
    </p:embeddedFont>
    <p:embeddedFont>
      <p:font typeface="RAEFVB+JUTVBO+MicrosoftYaHei-Bold"/>
      <p:regular r:id="rId21"/>
    </p:embeddedFont>
    <p:embeddedFont>
      <p:font typeface="CPPCAD+KACLBA+Arial-BoldMT"/>
      <p:regular r:id="rId22"/>
    </p:embeddedFont>
    <p:embeddedFont>
      <p:font typeface="VVKHGO+SREBPG+MicrosoftYaHei"/>
      <p:regular r:id="rId23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font" Target="fonts/font5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48F57-2406-4D6D-AED3-6567A5A9D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A24A0-467B-436F-86BB-CF2E6A27D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F25E2-50FF-4B9D-94EA-24F794EC7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39630-4B59-4633-BF16-E985CE59E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D42F52-5FFA-4880-95FD-E10B57B04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FD8400-5623-4A6E-8A71-56861A466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67768E-75A1-49EA-9A8F-008F4DBDC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F893F-6E79-45BB-A3D7-05950E0DE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ABE6A-5D33-4C55-8AFD-25C066606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FACFC-AC4D-45BB-8ABA-01701C3F5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2E901-AA7D-4AE0-96F9-D3C7E1685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00065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16929" y="157499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IIRRKT+MVQANG+ArialMT"/>
                <a:cs typeface="IIRRKT+MVQANG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TKGTVJ+MS-UIGothic"/>
                <a:cs typeface="TKGTVJ+MS-UIGothic"/>
              </a:rPr>
              <a:t>癌痛概述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16929" y="2134425"/>
            <a:ext cx="4439861" cy="358405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IIRRKT+MVQANG+ArialMT"/>
                <a:cs typeface="IIRRKT+MVQANG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TKGTVJ+MS-UIGothic"/>
                <a:cs typeface="TKGTVJ+MS-UIGothic"/>
              </a:rPr>
              <a:t>癌痛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657D"/>
                </a:solidFill>
                <a:latin typeface="TKGTVJ+MS-UIGothic"/>
                <a:cs typeface="TKGTVJ+MS-UIGothic"/>
              </a:rPr>
              <a:t>理的重要性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IIRRKT+MVQANG+ArialMT"/>
                <a:cs typeface="IIRRKT+MVQANG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TKGTVJ+MS-UIGothic"/>
                <a:cs typeface="TKGTVJ+MS-UIGothic"/>
              </a:rPr>
              <a:t>癌痛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657D"/>
                </a:solidFill>
                <a:latin typeface="TKGTVJ+MS-UIGothic"/>
                <a:cs typeface="TKGTVJ+MS-UIGothic"/>
              </a:rPr>
              <a:t>理的策略与技巧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IIRRKT+MVQANG+ArialMT"/>
                <a:cs typeface="IIRRKT+MVQANG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TKGTVJ+MS-UIGothic"/>
                <a:cs typeface="TKGTVJ+MS-UIGothic"/>
              </a:rPr>
              <a:t>癌痛患者的心理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657D"/>
                </a:solidFill>
                <a:latin typeface="TKGTVJ+MS-UIGothic"/>
                <a:cs typeface="TKGTVJ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IIRRKT+MVQANG+ArialMT"/>
                <a:cs typeface="IIRRKT+MVQANG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TKGTVJ+MS-UIGothic"/>
                <a:cs typeface="TKGTVJ+MS-UIGothic"/>
              </a:rPr>
              <a:t>癌痛患者的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657D"/>
                </a:solidFill>
                <a:latin typeface="TKGTVJ+MS-UIGothic"/>
                <a:cs typeface="TKGTVJ+MS-UIGothic"/>
              </a:rPr>
              <a:t>养与康复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657D"/>
                </a:solidFill>
                <a:latin typeface="TKGTVJ+MS-UIGothic"/>
                <a:cs typeface="TKGTVJ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IIRRKT+MVQANG+ArialMT"/>
                <a:cs typeface="IIRRKT+MVQANG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TKGTVJ+MS-UIGothic"/>
                <a:cs typeface="TKGTVJ+MS-UIGothic"/>
              </a:rPr>
              <a:t>癌痛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657D"/>
                </a:solidFill>
                <a:latin typeface="TKGTVJ+MS-UIGothic"/>
                <a:cs typeface="TKGTVJ+MS-UIGothic"/>
              </a:rPr>
              <a:t>理的挑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657D"/>
                </a:solidFill>
                <a:latin typeface="TKGTVJ+MS-UIGothic"/>
                <a:cs typeface="TKGTVJ+MS-UIGothic"/>
              </a:rPr>
              <a:t>与展望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IIRRKT+MVQANG+ArialMT"/>
                <a:cs typeface="IIRRKT+MVQANG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TKGTVJ+MS-UIGothic"/>
                <a:cs typeface="TKGTVJ+MS-UIGothic"/>
              </a:rPr>
              <a:t>参考文献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82369" y="2670695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A5B2"/>
                </a:solidFill>
                <a:latin typeface="TKGTVJ+MS-UIGothic"/>
                <a:cs typeface="TKGTVJ+MS-UIGothic"/>
              </a:rPr>
              <a:t>目</a:t>
            </a:r>
            <a:r>
              <a:rPr sz="495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69035" y="3497173"/>
            <a:ext cx="1625931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RAEFVB+JUTVBO+MicrosoftYaHei-Bold"/>
                <a:cs typeface="RAEFVB+JUTVBO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KGTVJ+MS-UIGothic"/>
                <a:cs typeface="TKGTVJ+MS-UIGothic"/>
              </a:rPr>
              <a:t>癌痛的定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TKGTVJ+MS-UIGothic"/>
                <a:cs typeface="TKGTVJ+MS-UIGothic"/>
              </a:rPr>
              <a:t>癌痛定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癌痛是由于癌症本身或其治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程中引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的疼痛，常常伴随着情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和心理的困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扰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TKGTVJ+MS-UIGothic"/>
                <a:cs typeface="TKGTVJ+MS-UIGothic"/>
              </a:rPr>
              <a:t>癌痛分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根据疼痛的性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和原因，癌痛可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以分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为肿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瘤相关性疼痛和抗癌治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相关性疼痛。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KGTVJ+MS-UIGothic"/>
                <a:cs typeface="TKGTVJ+MS-UIGothic"/>
              </a:rPr>
              <a:t>癌痛的原因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肿</a:t>
            </a:r>
            <a:r>
              <a:rPr sz="2300" spc="25">
                <a:solidFill>
                  <a:srgbClr val="00A5B2"/>
                </a:solidFill>
                <a:latin typeface="TKGTVJ+MS-UIGothic"/>
                <a:cs typeface="TKGTVJ+MS-UIGothic"/>
              </a:rPr>
              <a:t>瘤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转</a:t>
            </a:r>
            <a:r>
              <a:rPr sz="2300">
                <a:solidFill>
                  <a:srgbClr val="00A5B2"/>
                </a:solidFill>
                <a:latin typeface="TKGTVJ+MS-UIGothic"/>
                <a:cs typeface="TKGTVJ+MS-UIGothic"/>
              </a:rPr>
              <a:t>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移到骨骼、内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等部位，引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疼痛。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肿</a:t>
            </a:r>
            <a:r>
              <a:rPr sz="2300" spc="25">
                <a:solidFill>
                  <a:srgbClr val="00A5B2"/>
                </a:solidFill>
                <a:latin typeface="TKGTVJ+MS-UIGothic"/>
                <a:cs typeface="TKGTVJ+MS-UIGothic"/>
              </a:rPr>
              <a:t>瘤直接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压</a:t>
            </a:r>
            <a:r>
              <a:rPr sz="2300">
                <a:solidFill>
                  <a:srgbClr val="00A5B2"/>
                </a:solidFill>
                <a:latin typeface="TKGTVJ+MS-UIGothic"/>
                <a:cs typeface="TKGTVJ+MS-UIGothic"/>
              </a:rPr>
              <a:t>迫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瘤直接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迫神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或器官，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致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825114" y="3094728"/>
            <a:ext cx="793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疼痛。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TKGTVJ+MS-UIGothic"/>
                <a:cs typeface="TKGTVJ+MS-UIGothic"/>
              </a:rPr>
              <a:t>抗癌治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疗</a:t>
            </a:r>
            <a:r>
              <a:rPr sz="2300" spc="25">
                <a:solidFill>
                  <a:srgbClr val="00A5B2"/>
                </a:solidFill>
                <a:latin typeface="TKGTVJ+MS-UIGothic"/>
                <a:cs typeface="TKGTVJ+MS-UIGothic"/>
              </a:rPr>
              <a:t>副作用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、放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等抗癌治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可能引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疼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痛，如口腔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溃疡</a:t>
            </a: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、周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炎等。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KGTVJ+MS-UIGothic"/>
                <a:cs typeface="TKGTVJ+MS-UIGothic"/>
              </a:rPr>
              <a:t>癌痛的分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AEFVB+JUTVBO+MicrosoftYaHei-Bold"/>
                <a:cs typeface="RAEFVB+JUTVB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AEFVB+JUTVBO+MicrosoftYaHei-Bold"/>
                <a:cs typeface="RAEFVB+JUTVB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AEFVB+JUTVBO+MicrosoftYaHei-Bold"/>
                <a:cs typeface="RAEFVB+JUTVB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轻</a:t>
            </a:r>
            <a:r>
              <a:rPr sz="2000" spc="25">
                <a:solidFill>
                  <a:srgbClr val="00A5B2"/>
                </a:solidFill>
                <a:latin typeface="TKGTVJ+MS-UIGothic"/>
                <a:cs typeface="TKGTVJ+MS-UIGothic"/>
              </a:rPr>
              <a:t>度癌痛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TKGTVJ+MS-UIGothic"/>
                <a:cs typeface="TKGTVJ+MS-UIGothic"/>
              </a:rPr>
              <a:t>中度癌痛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TKGTVJ+MS-UIGothic"/>
                <a:cs typeface="TKGTVJ+MS-UIGothic"/>
              </a:rPr>
              <a:t>重度癌痛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262633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疼痛程度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较轻</a:t>
            </a: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，可忍受，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不影响日常生活。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疼痛程度中等，需要使用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止痛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物控制，影响日常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生活。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疼痛程度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重，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以忍受，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TKGTVJ+MS-UIGothic"/>
                <a:cs typeface="TKGTVJ+MS-UIGothic"/>
              </a:rPr>
              <a:t>重影响日常生活。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515397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CPPCAD+KACLBA+Arial-BoldMT"/>
                <a:cs typeface="CPPCAD+KACLBA+Arial-BoldMT"/>
              </a:rPr>
              <a:t>02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TKGTVJ+MS-UIGothic"/>
                <a:cs typeface="TKGTVJ+MS-UIGothic"/>
              </a:rPr>
              <a:t>癌痛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4050">
                <a:solidFill>
                  <a:srgbClr val="00A5B2"/>
                </a:solidFill>
                <a:latin typeface="TKGTVJ+MS-UIGothic"/>
                <a:cs typeface="TKGTVJ+MS-UIGothic"/>
              </a:rPr>
              <a:t>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KGTVJ+MS-UIGothic"/>
                <a:cs typeface="TKGTVJ+MS-UIGothic"/>
              </a:rPr>
              <a:t>提高患者生活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A5B2"/>
                </a:solidFill>
                <a:latin typeface="TKGTVJ+MS-UIGothic"/>
                <a:cs typeface="TKGTVJ+MS-UIGothic"/>
              </a:rPr>
              <a:t>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AEFVB+JUTVBO+MicrosoftYaHei-Bold"/>
                <a:cs typeface="RAEFVB+JUTVB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癌痛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患者的生理和心理造成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重影响，降低生活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量。有效的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癌痛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理能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疼痛，改善患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者的生活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AEFVB+JUTVBO+MicrosoftYaHei-Bold"/>
                <a:cs typeface="RAEFVB+JUTVBO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癌痛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理不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关注疼痛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解，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关注患者的整体生活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量，包括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情感、社会和心理状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KGTVJ+MS-UIGothic"/>
                <a:cs typeface="TKGTVJ+MS-UIGothic"/>
              </a:rPr>
              <a:t>减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轻</a:t>
            </a:r>
            <a:r>
              <a:rPr sz="3000">
                <a:solidFill>
                  <a:srgbClr val="00A5B2"/>
                </a:solidFill>
                <a:latin typeface="TKGTVJ+MS-UIGothic"/>
                <a:cs typeface="TKGTVJ+MS-UIGothic"/>
              </a:rPr>
              <a:t>患者心理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00A5B2"/>
                </a:solidFill>
                <a:latin typeface="TKGTVJ+MS-UIGothic"/>
                <a:cs typeface="TKGTVJ+MS-UIGothic"/>
              </a:rPr>
              <a:t>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癌痛患者常常面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巨大的心理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力，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如恐惧、焦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和抑郁等。有效的癌痛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理能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轻这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力，帮助患者保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极的心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219375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的心理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理和疏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可以帮助患者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正确面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疼痛，增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强战胜</a:t>
            </a: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疾病的信心。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KGTVJ+MS-UIGothic"/>
                <a:cs typeface="TKGTVJ+MS-UIGothic"/>
              </a:rPr>
              <a:t>促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00A5B2"/>
                </a:solidFill>
                <a:latin typeface="TKGTVJ+MS-UIGothic"/>
                <a:cs typeface="TKGTVJ+MS-UIGothic"/>
              </a:rPr>
              <a:t>医患沟通与合作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良好的癌痛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理需要医生、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士、患者及家属的密切合作。有效的沟通与合作能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提高治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效果，促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患者康复。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需向患者及家属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疼痛的原因、治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方案和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期效果，鼓励他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极参与治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疗过</a:t>
            </a: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程，提高治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TKGTVJ+MS-UIGothic"/>
                <a:cs typeface="TKGTVJ+MS-UIGothic"/>
              </a:rPr>
              <a:t>的依从性。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618267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CPPCAD+KACLBA+Arial-BoldMT"/>
                <a:cs typeface="CPPCAD+KACLBA+Arial-BoldMT"/>
              </a:rPr>
              <a:t>03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TKGTVJ+MS-UIGothic"/>
                <a:cs typeface="TKGTVJ+MS-UIGothic"/>
              </a:rPr>
              <a:t>癌痛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4050">
                <a:solidFill>
                  <a:srgbClr val="00A5B2"/>
                </a:solidFill>
                <a:latin typeface="TKGTVJ+MS-UIGothic"/>
                <a:cs typeface="TKGTVJ+MS-UIGothic"/>
              </a:rPr>
              <a:t>理的策略与技巧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KGTVJ+MS-UIGothic"/>
                <a:cs typeface="TKGTVJ+MS-UIGothic"/>
              </a:rPr>
              <a:t>疼痛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A5B2"/>
                </a:solidFill>
                <a:latin typeface="TKGTVJ+MS-UIGothic"/>
                <a:cs typeface="TKGTVJ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5923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疼痛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估是癌痛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理的基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，需要全面了解患者的疼痛程度、性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、部位和影响。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6659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估方法包括患者自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、家属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告和医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员观</a:t>
            </a: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察等，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采用多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估体系，确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估的准确性和全面性。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程中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关注患者的心理状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、社会支持以及疼痛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生活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量的影响，以便制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定个性化的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TKGTVJ+MS-UIGothic"/>
                <a:cs typeface="TKGTVJ+MS-UIGothic"/>
              </a:rPr>
              <a:t>划。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KGTVJ+MS-UIGothic"/>
                <a:cs typeface="TKGTVJ+MS-UIGothic"/>
              </a:rPr>
              <a:t>疼痛治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66709" y="223557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物治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包括物理治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、心理治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针</a:t>
            </a: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灸等，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根据患者的需求和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情况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合适的方法。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77289" y="240702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疼痛治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疗应</a:t>
            </a: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根据患者的具体情况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合适的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物和非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物治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207883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物治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是疼痛治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的主要手段，包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括口服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给药</a:t>
            </a: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、直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肠给药</a:t>
            </a: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、皮下注射和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静脉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液等途径，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遵循按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时给药</a:t>
            </a: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个体化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给药</a:t>
            </a: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的原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TKGTVJ+MS-UIGothic"/>
                <a:cs typeface="TKGTV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TKGTVJ+MS-UIGothic"/>
                <a:cs typeface="TKGTVJ+MS-UIGothic"/>
              </a:rPr>
              <a:t>疼痛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A5B2"/>
                </a:solidFill>
                <a:latin typeface="TKGTVJ+MS-UIGothic"/>
                <a:cs typeface="TKGTVJ+MS-UIGothic"/>
              </a:rPr>
              <a:t>理措施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VKHGO+SREBPG+MicrosoftYaHei"/>
                <a:cs typeface="VVKHGO+SREBPG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VKHGO+SREBPG+MicrosoftYaHei"/>
                <a:cs typeface="VVKHGO+SREBPG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VKHGO+SREBPG+MicrosoftYaHei"/>
                <a:cs typeface="VVKHGO+SREBPG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VKHGO+SREBPG+MicrosoftYaHei"/>
                <a:cs typeface="VVKHGO+SREBPG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1394" y="5190342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疼痛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理措施包括提供舒适的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境、心理支持和日常生活指</a:t>
            </a:r>
          </a:p>
          <a:p>
            <a:pPr marL="857249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舒适的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境有助于患者放松心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情，减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疼痛感，因此病房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1714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保持安静、整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、温馨。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57620" y="5181453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心理支持可以帮助患者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立信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心，减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和抑郁情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，提</a:t>
            </a:r>
          </a:p>
          <a:p>
            <a:pPr marL="514349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高疼痛耐受性。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36050" y="5190342"/>
            <a:ext cx="2563177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日常生活指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包括指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患者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行适当的活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和休息，保持良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好的作息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律，以及合理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食</a:t>
            </a:r>
          </a:p>
          <a:p>
            <a:pPr marL="942975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GTVJ+MS-UIGothic"/>
                <a:cs typeface="TKGTVJ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https://d.book118.com/857100065110006046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IIRRKT+MVQANG+ArialMT</vt:lpstr>
      <vt:lpstr>Times New Roman</vt:lpstr>
      <vt:lpstr>TKGTVJ+MS-UIGothic</vt:lpstr>
      <vt:lpstr>SimSun</vt:lpstr>
      <vt:lpstr>RAEFVB+JUTVBO+MicrosoftYaHei-Bold</vt:lpstr>
      <vt:lpstr>CPPCAD+KACLBA+Arial-BoldMT</vt:lpstr>
      <vt:lpstr>VVKHGO+SREBPG+MicrosoftYaHei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2024-09-21T16:33:22.007</cp:lastPrinted>
  <dcterms:created xsi:type="dcterms:W3CDTF">2024-09-21T08:33:22Z</dcterms:created>
  <dcterms:modified xsi:type="dcterms:W3CDTF">2024-09-21T08:33:23Z</dcterms:modified>
</cp:coreProperties>
</file>