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A375CE-1947-4DFC-8A84-D28D65A759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467232-AD53-4D43-B94C-46862A3E5D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4151A6-026E-4F89-B55A-D5ED94640F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9CA8CB7-70FD-4BD0-B74A-4B40306526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863B5E0-0C67-4290-A70F-0EE06151EF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476C2E4-1A12-4436-9EE8-2CB676DE91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6F5B4A0-C91A-4BE4-9313-B171D6B5EB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23BC764-AE89-44F6-A190-6C8D1F9D6B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8DC2BE6-F437-4C1E-8000-1ACAED64B8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C6D5F0-8428-4B6F-A879-D4293F9CB2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0BAE22-9ADC-4FE6-9A35-079AB4981E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57111153163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提高患者满意度减少医院伤医事件的发生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患者满意度现状分析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伤医事件原因分析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提高患者满意度的策略与措施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减少伤医事件的对策与建议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伤医事件频发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医患关系紧张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医疗服务质量参差不齐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389" r="2389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246" b="1246"/>
          <a:stretch>
            <a:fillRect/>
          </a:stretch>
        </p:blipFill>
        <p:spPr>
          <a:xfrm>
            <a:off x="4343400" y="1390334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722" r="1722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背景与现状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近年来，医院伤医事件不断发生，严重危害了医务人员的身心健康，破坏了医疗秩序，引起了社会的广泛关注。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部分患者对医疗效果期望过高，当治疗效果不达预期时，容易产生不满和抱怨。同时，医患沟通不足也容易导致误解和矛盾。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部分医院存在医疗服务质量不高、态度不好等问题，这也是引起患者不满和伤医事件的重要原因之一。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8400" y="1814195"/>
            <a:ext cx="2282825" cy="11988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06470" y="1814195"/>
            <a:ext cx="2282825" cy="11988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400165" y="1814195"/>
            <a:ext cx="2282825" cy="11988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9303192" y="1814195"/>
            <a:ext cx="2282825" cy="11988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cxnSp>
        <p:nvCxnSpPr>
          <p:cNvPr id="6" name="Connector 6"/>
          <p:cNvCxnSpPr/>
          <p:nvPr/>
        </p:nvCxnSpPr>
        <p:spPr>
          <a:xfrm flipH="1" flipV="1">
            <a:off x="3206115" y="2085340"/>
            <a:ext cx="0" cy="3978275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7" name="Connector 7"/>
          <p:cNvCxnSpPr/>
          <p:nvPr/>
        </p:nvCxnSpPr>
        <p:spPr>
          <a:xfrm flipH="1" flipV="1">
            <a:off x="8985885" y="2085340"/>
            <a:ext cx="0" cy="3978275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 flipH="1" flipV="1">
            <a:off x="6096000" y="2085340"/>
            <a:ext cx="0" cy="3978275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9" name="TextBox 9"/>
          <p:cNvSpPr txBox="1"/>
          <p:nvPr/>
        </p:nvSpPr>
        <p:spPr>
          <a:xfrm>
            <a:off x="507009" y="2919884"/>
            <a:ext cx="24860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提高患者满意度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405079" y="2919884"/>
            <a:ext cx="24860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促进医患和谐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298774" y="2919884"/>
            <a:ext cx="24860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维护医疗秩序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9201801" y="2919884"/>
            <a:ext cx="24860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推动医院可持续发展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目的与意义</a:t>
              </a:r>
            </a:p>
          </p:txBody>
        </p:sp>
      </p:grpSp>
      <p:sp>
        <p:nvSpPr>
          <p:cNvPr id="35" name="TextBox 35"/>
          <p:cNvSpPr txBox="1"/>
          <p:nvPr/>
        </p:nvSpPr>
        <p:spPr>
          <a:xfrm>
            <a:off x="507009" y="3306363"/>
            <a:ext cx="2441968" cy="27952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通过改善医疗服务质量、加强医患沟通、提高医务人员素质等措施，提高患者满意度，减少医疗纠纷和伤医事件的发生。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3423606" y="3306363"/>
            <a:ext cx="2441968" cy="27952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增强患者对医务人员的信任和理解，促进医患之间的和谐关系，营造良好的医疗环境。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317301" y="3306363"/>
            <a:ext cx="2441968" cy="27952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保障医务人员的合法权益，维护正常的医疗秩序，促进医疗卫生事业的健康发展。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220328" y="3306363"/>
            <a:ext cx="2441968" cy="27952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提高医院的服务质量和声誉，增强医院的竞争力和可持续发展能力。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患者满意度现状分析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患者满意度的定义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患者满意度是指患者在接受医疗服务过程中，对医疗质量、服务态度、医院环境等方面的主观感受和评价。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患者满意度的重要性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患者满意度是衡量医疗服务质量的重要指标，提高患者满意度有助于增强患者对医院的信任感，减少医疗纠纷和伤医事件的发生，同时也有利于医院的品牌建设和可持续发展。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患者满意度定义及重要性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44212" y="1238585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国外研究现状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44212" y="3550787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国内研究现状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国内外患者满意度研究现状</a:t>
              </a:r>
            </a:p>
          </p:txBody>
        </p:sp>
      </p:grpSp>
      <p:sp>
        <p:nvSpPr>
          <p:cNvPr id="26" name="TextBox 26"/>
          <p:cNvSpPr txBox="1"/>
          <p:nvPr/>
        </p:nvSpPr>
        <p:spPr>
          <a:xfrm>
            <a:off x="1844212" y="3897132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国内对患者满意度的研究相对较晚，但近年来得到了越来越多的关注。相关研究主要集中在患者满意度的现状调查、影响因素分析、提升策略等方面。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1844212" y="1585278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国外对患者满意度的研究起步较早，已经形成了较为完善的评价体系和测量方法。相关研究主要集中在患者满意度的影响因素、评价指标体系构建、满意度调查方法等方面。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298153" y="3371015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34792" y="2507653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159720" y="4232582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159720" y="2507653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5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434792" y="4232582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5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988632" y="3127092"/>
            <a:ext cx="489808" cy="358610"/>
          </a:xfrm>
          <a:custGeom>
            <a:rect l="l" t="t" r="r" b="b"/>
            <a:pathLst>
              <a:path w="142" h="104">
                <a:moveTo>
                  <a:pt x="0" y="104"/>
                </a:moveTo>
                <a:cubicBezTo>
                  <a:pt x="142" y="104"/>
                  <a:pt x="142" y="104"/>
                  <a:pt x="142" y="104"/>
                </a:cubicBezTo>
                <a:cubicBezTo>
                  <a:pt x="142" y="0"/>
                  <a:pt x="142" y="0"/>
                  <a:pt x="142" y="0"/>
                </a:cubicBezTo>
                <a:cubicBezTo>
                  <a:pt x="0" y="0"/>
                  <a:pt x="0" y="0"/>
                  <a:pt x="0" y="0"/>
                </a:cubicBezTo>
                <a:lnTo>
                  <a:pt x="0" y="104"/>
                </a:lnTo>
                <a:close/>
                <a:moveTo>
                  <a:pt x="98" y="11"/>
                </a:moveTo>
                <a:cubicBezTo>
                  <a:pt x="127" y="11"/>
                  <a:pt x="127" y="11"/>
                  <a:pt x="127" y="11"/>
                </a:cubicBezTo>
                <a:cubicBezTo>
                  <a:pt x="127" y="29"/>
                  <a:pt x="127" y="29"/>
                  <a:pt x="127" y="29"/>
                </a:cubicBezTo>
                <a:cubicBezTo>
                  <a:pt x="98" y="29"/>
                  <a:pt x="98" y="29"/>
                  <a:pt x="98" y="29"/>
                </a:cubicBezTo>
                <a:lnTo>
                  <a:pt x="98" y="11"/>
                </a:lnTo>
                <a:close/>
                <a:moveTo>
                  <a:pt x="12" y="52"/>
                </a:moveTo>
                <a:cubicBezTo>
                  <a:pt x="12" y="50"/>
                  <a:pt x="13" y="49"/>
                  <a:pt x="13" y="48"/>
                </a:cubicBezTo>
                <a:cubicBezTo>
                  <a:pt x="13" y="46"/>
                  <a:pt x="13" y="45"/>
                  <a:pt x="13" y="44"/>
                </a:cubicBezTo>
                <a:cubicBezTo>
                  <a:pt x="14" y="41"/>
                  <a:pt x="15" y="38"/>
                  <a:pt x="16" y="36"/>
                </a:cubicBezTo>
                <a:cubicBezTo>
                  <a:pt x="16" y="35"/>
                  <a:pt x="17" y="34"/>
                  <a:pt x="17" y="32"/>
                </a:cubicBezTo>
                <a:cubicBezTo>
                  <a:pt x="18" y="31"/>
                  <a:pt x="19" y="30"/>
                  <a:pt x="19" y="29"/>
                </a:cubicBezTo>
                <a:cubicBezTo>
                  <a:pt x="20" y="28"/>
                  <a:pt x="21" y="27"/>
                  <a:pt x="22" y="26"/>
                </a:cubicBezTo>
                <a:cubicBezTo>
                  <a:pt x="22" y="25"/>
                  <a:pt x="23" y="24"/>
                  <a:pt x="24" y="24"/>
                </a:cubicBezTo>
                <a:cubicBezTo>
                  <a:pt x="31" y="16"/>
                  <a:pt x="42" y="11"/>
                  <a:pt x="53" y="11"/>
                </a:cubicBezTo>
                <a:cubicBezTo>
                  <a:pt x="65" y="11"/>
                  <a:pt x="76" y="16"/>
                  <a:pt x="83" y="24"/>
                </a:cubicBezTo>
                <a:cubicBezTo>
                  <a:pt x="85" y="26"/>
                  <a:pt x="86" y="27"/>
                  <a:pt x="87" y="29"/>
                </a:cubicBezTo>
                <a:cubicBezTo>
                  <a:pt x="88" y="30"/>
                  <a:pt x="88" y="31"/>
                  <a:pt x="89" y="32"/>
                </a:cubicBezTo>
                <a:cubicBezTo>
                  <a:pt x="90" y="34"/>
                  <a:pt x="90" y="35"/>
                  <a:pt x="91" y="36"/>
                </a:cubicBezTo>
                <a:cubicBezTo>
                  <a:pt x="92" y="38"/>
                  <a:pt x="93" y="41"/>
                  <a:pt x="93" y="44"/>
                </a:cubicBezTo>
                <a:cubicBezTo>
                  <a:pt x="93" y="45"/>
                  <a:pt x="94" y="46"/>
                  <a:pt x="94" y="48"/>
                </a:cubicBezTo>
                <a:cubicBezTo>
                  <a:pt x="94" y="49"/>
                  <a:pt x="94" y="50"/>
                  <a:pt x="94" y="52"/>
                </a:cubicBezTo>
                <a:cubicBezTo>
                  <a:pt x="94" y="57"/>
                  <a:pt x="93" y="62"/>
                  <a:pt x="91" y="66"/>
                </a:cubicBezTo>
                <a:cubicBezTo>
                  <a:pt x="90" y="69"/>
                  <a:pt x="89" y="72"/>
                  <a:pt x="87" y="75"/>
                </a:cubicBezTo>
                <a:cubicBezTo>
                  <a:pt x="86" y="76"/>
                  <a:pt x="85" y="78"/>
                  <a:pt x="83" y="79"/>
                </a:cubicBezTo>
                <a:cubicBezTo>
                  <a:pt x="76" y="87"/>
                  <a:pt x="65" y="93"/>
                  <a:pt x="53" y="93"/>
                </a:cubicBezTo>
                <a:cubicBezTo>
                  <a:pt x="49" y="93"/>
                  <a:pt x="45" y="92"/>
                  <a:pt x="41" y="91"/>
                </a:cubicBezTo>
                <a:cubicBezTo>
                  <a:pt x="38" y="90"/>
                  <a:pt x="35" y="88"/>
                  <a:pt x="32" y="87"/>
                </a:cubicBezTo>
                <a:cubicBezTo>
                  <a:pt x="31" y="86"/>
                  <a:pt x="30" y="85"/>
                  <a:pt x="29" y="85"/>
                </a:cubicBezTo>
                <a:cubicBezTo>
                  <a:pt x="28" y="84"/>
                  <a:pt x="28" y="84"/>
                  <a:pt x="27" y="83"/>
                </a:cubicBezTo>
                <a:cubicBezTo>
                  <a:pt x="26" y="82"/>
                  <a:pt x="25" y="82"/>
                  <a:pt x="24" y="81"/>
                </a:cubicBezTo>
                <a:cubicBezTo>
                  <a:pt x="24" y="80"/>
                  <a:pt x="23" y="79"/>
                  <a:pt x="22" y="78"/>
                </a:cubicBezTo>
                <a:cubicBezTo>
                  <a:pt x="22" y="78"/>
                  <a:pt x="21" y="77"/>
                  <a:pt x="21" y="77"/>
                </a:cubicBezTo>
                <a:cubicBezTo>
                  <a:pt x="20" y="76"/>
                  <a:pt x="20" y="75"/>
                  <a:pt x="19" y="75"/>
                </a:cubicBezTo>
                <a:cubicBezTo>
                  <a:pt x="19" y="74"/>
                  <a:pt x="18" y="72"/>
                  <a:pt x="17" y="71"/>
                </a:cubicBezTo>
                <a:cubicBezTo>
                  <a:pt x="16" y="70"/>
                  <a:pt x="16" y="68"/>
                  <a:pt x="15" y="66"/>
                </a:cubicBezTo>
                <a:cubicBezTo>
                  <a:pt x="13" y="62"/>
                  <a:pt x="12" y="57"/>
                  <a:pt x="12" y="52"/>
                </a:cubicBezTo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707799" y="4779038"/>
            <a:ext cx="501330" cy="504577"/>
          </a:xfrm>
          <a:custGeom>
            <a:rect l="l" t="t" r="r" b="b"/>
            <a:pathLst>
              <a:path w="196" h="197">
                <a:moveTo>
                  <a:pt x="98" y="197"/>
                </a:moveTo>
                <a:cubicBezTo>
                  <a:pt x="152" y="197"/>
                  <a:pt x="196" y="153"/>
                  <a:pt x="196" y="99"/>
                </a:cubicBezTo>
                <a:cubicBezTo>
                  <a:pt x="196" y="44"/>
                  <a:pt x="152" y="0"/>
                  <a:pt x="98" y="0"/>
                </a:cubicBezTo>
                <a:cubicBezTo>
                  <a:pt x="43" y="0"/>
                  <a:pt x="0" y="44"/>
                  <a:pt x="0" y="99"/>
                </a:cubicBezTo>
                <a:cubicBezTo>
                  <a:pt x="0" y="153"/>
                  <a:pt x="43" y="197"/>
                  <a:pt x="98" y="197"/>
                </a:cubicBezTo>
                <a:moveTo>
                  <a:pt x="38" y="166"/>
                </a:moveTo>
                <a:cubicBezTo>
                  <a:pt x="30" y="158"/>
                  <a:pt x="30" y="158"/>
                  <a:pt x="30" y="158"/>
                </a:cubicBezTo>
                <a:cubicBezTo>
                  <a:pt x="49" y="140"/>
                  <a:pt x="49" y="140"/>
                  <a:pt x="49" y="140"/>
                </a:cubicBezTo>
                <a:cubicBezTo>
                  <a:pt x="57" y="148"/>
                  <a:pt x="57" y="148"/>
                  <a:pt x="57" y="148"/>
                </a:cubicBezTo>
                <a:lnTo>
                  <a:pt x="38" y="166"/>
                </a:lnTo>
                <a:close/>
                <a:moveTo>
                  <a:pt x="103" y="188"/>
                </a:moveTo>
                <a:cubicBezTo>
                  <a:pt x="92" y="188"/>
                  <a:pt x="92" y="188"/>
                  <a:pt x="92" y="188"/>
                </a:cubicBezTo>
                <a:cubicBezTo>
                  <a:pt x="92" y="162"/>
                  <a:pt x="92" y="162"/>
                  <a:pt x="92" y="162"/>
                </a:cubicBezTo>
                <a:cubicBezTo>
                  <a:pt x="103" y="162"/>
                  <a:pt x="103" y="162"/>
                  <a:pt x="103" y="162"/>
                </a:cubicBezTo>
                <a:lnTo>
                  <a:pt x="103" y="188"/>
                </a:lnTo>
                <a:close/>
                <a:moveTo>
                  <a:pt x="188" y="104"/>
                </a:moveTo>
                <a:cubicBezTo>
                  <a:pt x="161" y="104"/>
                  <a:pt x="161" y="104"/>
                  <a:pt x="161" y="104"/>
                </a:cubicBezTo>
                <a:cubicBezTo>
                  <a:pt x="161" y="93"/>
                  <a:pt x="161" y="93"/>
                  <a:pt x="161" y="93"/>
                </a:cubicBezTo>
                <a:cubicBezTo>
                  <a:pt x="188" y="93"/>
                  <a:pt x="188" y="93"/>
                  <a:pt x="188" y="93"/>
                </a:cubicBezTo>
                <a:lnTo>
                  <a:pt x="188" y="104"/>
                </a:lnTo>
                <a:close/>
                <a:moveTo>
                  <a:pt x="157" y="31"/>
                </a:moveTo>
                <a:cubicBezTo>
                  <a:pt x="165" y="39"/>
                  <a:pt x="165" y="39"/>
                  <a:pt x="165" y="39"/>
                </a:cubicBezTo>
                <a:cubicBezTo>
                  <a:pt x="147" y="58"/>
                  <a:pt x="147" y="58"/>
                  <a:pt x="147" y="58"/>
                </a:cubicBezTo>
                <a:cubicBezTo>
                  <a:pt x="139" y="50"/>
                  <a:pt x="139" y="50"/>
                  <a:pt x="139" y="50"/>
                </a:cubicBezTo>
                <a:lnTo>
                  <a:pt x="157" y="31"/>
                </a:lnTo>
                <a:close/>
                <a:moveTo>
                  <a:pt x="147" y="140"/>
                </a:moveTo>
                <a:cubicBezTo>
                  <a:pt x="165" y="158"/>
                  <a:pt x="165" y="158"/>
                  <a:pt x="165" y="158"/>
                </a:cubicBezTo>
                <a:cubicBezTo>
                  <a:pt x="157" y="166"/>
                  <a:pt x="157" y="166"/>
                  <a:pt x="157" y="166"/>
                </a:cubicBezTo>
                <a:cubicBezTo>
                  <a:pt x="139" y="148"/>
                  <a:pt x="139" y="148"/>
                  <a:pt x="139" y="148"/>
                </a:cubicBezTo>
                <a:lnTo>
                  <a:pt x="147" y="140"/>
                </a:lnTo>
                <a:close/>
                <a:moveTo>
                  <a:pt x="92" y="9"/>
                </a:moveTo>
                <a:cubicBezTo>
                  <a:pt x="103" y="9"/>
                  <a:pt x="103" y="9"/>
                  <a:pt x="103" y="9"/>
                </a:cubicBezTo>
                <a:cubicBezTo>
                  <a:pt x="103" y="35"/>
                  <a:pt x="103" y="35"/>
                  <a:pt x="103" y="35"/>
                </a:cubicBezTo>
                <a:cubicBezTo>
                  <a:pt x="92" y="35"/>
                  <a:pt x="92" y="35"/>
                  <a:pt x="92" y="35"/>
                </a:cubicBezTo>
                <a:lnTo>
                  <a:pt x="92" y="9"/>
                </a:lnTo>
                <a:close/>
                <a:moveTo>
                  <a:pt x="82" y="76"/>
                </a:moveTo>
                <a:cubicBezTo>
                  <a:pt x="99" y="92"/>
                  <a:pt x="99" y="92"/>
                  <a:pt x="99" y="92"/>
                </a:cubicBezTo>
                <a:cubicBezTo>
                  <a:pt x="130" y="62"/>
                  <a:pt x="130" y="62"/>
                  <a:pt x="130" y="62"/>
                </a:cubicBezTo>
                <a:cubicBezTo>
                  <a:pt x="137" y="70"/>
                  <a:pt x="137" y="70"/>
                  <a:pt x="137" y="70"/>
                </a:cubicBezTo>
                <a:cubicBezTo>
                  <a:pt x="99" y="108"/>
                  <a:pt x="99" y="108"/>
                  <a:pt x="99" y="108"/>
                </a:cubicBezTo>
                <a:cubicBezTo>
                  <a:pt x="74" y="84"/>
                  <a:pt x="74" y="84"/>
                  <a:pt x="74" y="84"/>
                </a:cubicBezTo>
                <a:lnTo>
                  <a:pt x="82" y="76"/>
                </a:lnTo>
                <a:close/>
                <a:moveTo>
                  <a:pt x="38" y="31"/>
                </a:moveTo>
                <a:cubicBezTo>
                  <a:pt x="57" y="50"/>
                  <a:pt x="57" y="50"/>
                  <a:pt x="57" y="50"/>
                </a:cubicBezTo>
                <a:cubicBezTo>
                  <a:pt x="49" y="58"/>
                  <a:pt x="49" y="58"/>
                  <a:pt x="49" y="58"/>
                </a:cubicBezTo>
                <a:cubicBezTo>
                  <a:pt x="30" y="39"/>
                  <a:pt x="30" y="39"/>
                  <a:pt x="30" y="39"/>
                </a:cubicBezTo>
                <a:lnTo>
                  <a:pt x="38" y="31"/>
                </a:lnTo>
                <a:close/>
                <a:moveTo>
                  <a:pt x="34" y="104"/>
                </a:moveTo>
                <a:cubicBezTo>
                  <a:pt x="8" y="104"/>
                  <a:pt x="8" y="104"/>
                  <a:pt x="8" y="104"/>
                </a:cubicBezTo>
                <a:cubicBezTo>
                  <a:pt x="8" y="93"/>
                  <a:pt x="8" y="93"/>
                  <a:pt x="8" y="93"/>
                </a:cubicBezTo>
                <a:cubicBezTo>
                  <a:pt x="34" y="93"/>
                  <a:pt x="34" y="93"/>
                  <a:pt x="34" y="93"/>
                </a:cubicBezTo>
                <a:lnTo>
                  <a:pt x="34" y="104"/>
                </a:ln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695413" y="3086347"/>
            <a:ext cx="531662" cy="459548"/>
          </a:xfrm>
          <a:custGeom>
            <a:rect l="l" t="t" r="r" b="b"/>
            <a:pathLst>
              <a:path w="184" h="159">
                <a:moveTo>
                  <a:pt x="132" y="124"/>
                </a:moveTo>
                <a:cubicBezTo>
                  <a:pt x="165" y="159"/>
                  <a:pt x="165" y="159"/>
                  <a:pt x="165" y="159"/>
                </a:cubicBezTo>
                <a:cubicBezTo>
                  <a:pt x="165" y="124"/>
                  <a:pt x="165" y="124"/>
                  <a:pt x="165" y="124"/>
                </a:cubicBezTo>
                <a:cubicBezTo>
                  <a:pt x="184" y="124"/>
                  <a:pt x="184" y="124"/>
                  <a:pt x="184" y="124"/>
                </a:cubicBezTo>
                <a:cubicBezTo>
                  <a:pt x="184" y="0"/>
                  <a:pt x="184" y="0"/>
                  <a:pt x="184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47"/>
                  <a:pt x="0" y="47"/>
                  <a:pt x="0" y="47"/>
                </a:cubicBezTo>
                <a:cubicBezTo>
                  <a:pt x="0" y="124"/>
                  <a:pt x="0" y="124"/>
                  <a:pt x="0" y="124"/>
                </a:cubicBezTo>
                <a:cubicBezTo>
                  <a:pt x="115" y="124"/>
                  <a:pt x="115" y="124"/>
                  <a:pt x="115" y="124"/>
                </a:cubicBezTo>
                <a:lnTo>
                  <a:pt x="132" y="124"/>
                </a:lnTo>
                <a:close/>
                <a:moveTo>
                  <a:pt x="154" y="49"/>
                </a:moveTo>
                <a:cubicBezTo>
                  <a:pt x="162" y="49"/>
                  <a:pt x="168" y="56"/>
                  <a:pt x="168" y="63"/>
                </a:cubicBezTo>
                <a:cubicBezTo>
                  <a:pt x="168" y="71"/>
                  <a:pt x="162" y="77"/>
                  <a:pt x="154" y="77"/>
                </a:cubicBezTo>
                <a:cubicBezTo>
                  <a:pt x="146" y="77"/>
                  <a:pt x="140" y="71"/>
                  <a:pt x="140" y="63"/>
                </a:cubicBezTo>
                <a:cubicBezTo>
                  <a:pt x="140" y="56"/>
                  <a:pt x="146" y="49"/>
                  <a:pt x="154" y="49"/>
                </a:cubicBezTo>
                <a:moveTo>
                  <a:pt x="36" y="77"/>
                </a:moveTo>
                <a:cubicBezTo>
                  <a:pt x="28" y="77"/>
                  <a:pt x="22" y="71"/>
                  <a:pt x="22" y="63"/>
                </a:cubicBezTo>
                <a:cubicBezTo>
                  <a:pt x="22" y="56"/>
                  <a:pt x="28" y="49"/>
                  <a:pt x="36" y="49"/>
                </a:cubicBezTo>
                <a:cubicBezTo>
                  <a:pt x="44" y="49"/>
                  <a:pt x="50" y="56"/>
                  <a:pt x="50" y="63"/>
                </a:cubicBezTo>
                <a:cubicBezTo>
                  <a:pt x="50" y="71"/>
                  <a:pt x="44" y="77"/>
                  <a:pt x="36" y="77"/>
                </a:cubicBezTo>
                <a:moveTo>
                  <a:pt x="75" y="77"/>
                </a:moveTo>
                <a:cubicBezTo>
                  <a:pt x="67" y="77"/>
                  <a:pt x="61" y="71"/>
                  <a:pt x="61" y="63"/>
                </a:cubicBezTo>
                <a:cubicBezTo>
                  <a:pt x="61" y="56"/>
                  <a:pt x="67" y="49"/>
                  <a:pt x="75" y="49"/>
                </a:cubicBezTo>
                <a:cubicBezTo>
                  <a:pt x="83" y="49"/>
                  <a:pt x="89" y="56"/>
                  <a:pt x="89" y="63"/>
                </a:cubicBezTo>
                <a:cubicBezTo>
                  <a:pt x="89" y="71"/>
                  <a:pt x="83" y="77"/>
                  <a:pt x="75" y="77"/>
                </a:cubicBezTo>
                <a:moveTo>
                  <a:pt x="115" y="77"/>
                </a:moveTo>
                <a:cubicBezTo>
                  <a:pt x="107" y="77"/>
                  <a:pt x="100" y="71"/>
                  <a:pt x="100" y="63"/>
                </a:cubicBezTo>
                <a:cubicBezTo>
                  <a:pt x="100" y="56"/>
                  <a:pt x="107" y="49"/>
                  <a:pt x="115" y="49"/>
                </a:cubicBezTo>
                <a:cubicBezTo>
                  <a:pt x="115" y="49"/>
                  <a:pt x="115" y="49"/>
                  <a:pt x="115" y="49"/>
                </a:cubicBezTo>
                <a:cubicBezTo>
                  <a:pt x="123" y="50"/>
                  <a:pt x="129" y="56"/>
                  <a:pt x="129" y="63"/>
                </a:cubicBezTo>
                <a:cubicBezTo>
                  <a:pt x="129" y="71"/>
                  <a:pt x="123" y="77"/>
                  <a:pt x="115" y="77"/>
                </a:cubicBezTo>
                <a:cubicBezTo>
                  <a:pt x="115" y="77"/>
                  <a:pt x="115" y="77"/>
                  <a:pt x="115" y="77"/>
                </a:cubicBezTo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5004107" y="4794077"/>
            <a:ext cx="458857" cy="474498"/>
            <a:chOff x="5004107" y="4794077"/>
            <a:chExt cx="458857" cy="474498"/>
          </a:xfrm>
        </p:grpSpPr>
        <p:sp>
          <p:nvSpPr>
            <p:cNvPr id="11" name="AutoShape 11"/>
            <p:cNvSpPr/>
            <p:nvPr/>
          </p:nvSpPr>
          <p:spPr>
            <a:xfrm>
              <a:off x="5130280" y="4794077"/>
              <a:ext cx="206512" cy="224827"/>
            </a:xfrm>
            <a:prstGeom prst="ellipse">
              <a:avLst/>
            </a:pr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5004107" y="5054031"/>
              <a:ext cx="458857" cy="214544"/>
            </a:xfrm>
            <a:custGeom>
              <a:rect l="l" t="t" r="r" b="b"/>
              <a:pathLst>
                <a:path w="200" h="87">
                  <a:moveTo>
                    <a:pt x="35" y="87"/>
                  </a:moveTo>
                  <a:cubicBezTo>
                    <a:pt x="35" y="72"/>
                    <a:pt x="35" y="72"/>
                    <a:pt x="35" y="72"/>
                  </a:cubicBezTo>
                  <a:cubicBezTo>
                    <a:pt x="46" y="72"/>
                    <a:pt x="46" y="72"/>
                    <a:pt x="46" y="72"/>
                  </a:cubicBezTo>
                  <a:cubicBezTo>
                    <a:pt x="46" y="87"/>
                    <a:pt x="46" y="87"/>
                    <a:pt x="46" y="87"/>
                  </a:cubicBezTo>
                  <a:cubicBezTo>
                    <a:pt x="155" y="87"/>
                    <a:pt x="155" y="87"/>
                    <a:pt x="155" y="87"/>
                  </a:cubicBezTo>
                  <a:cubicBezTo>
                    <a:pt x="155" y="72"/>
                    <a:pt x="155" y="72"/>
                    <a:pt x="155" y="72"/>
                  </a:cubicBezTo>
                  <a:cubicBezTo>
                    <a:pt x="166" y="72"/>
                    <a:pt x="166" y="72"/>
                    <a:pt x="166" y="72"/>
                  </a:cubicBezTo>
                  <a:cubicBezTo>
                    <a:pt x="166" y="87"/>
                    <a:pt x="166" y="87"/>
                    <a:pt x="166" y="87"/>
                  </a:cubicBezTo>
                  <a:cubicBezTo>
                    <a:pt x="199" y="87"/>
                    <a:pt x="199" y="87"/>
                    <a:pt x="199" y="87"/>
                  </a:cubicBezTo>
                  <a:cubicBezTo>
                    <a:pt x="199" y="47"/>
                    <a:pt x="200" y="43"/>
                    <a:pt x="200" y="43"/>
                  </a:cubicBezTo>
                  <a:cubicBezTo>
                    <a:pt x="200" y="19"/>
                    <a:pt x="180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40" y="0"/>
                    <a:pt x="140" y="0"/>
                    <a:pt x="140" y="0"/>
                  </a:cubicBezTo>
                  <a:cubicBezTo>
                    <a:pt x="100" y="80"/>
                    <a:pt x="100" y="80"/>
                    <a:pt x="100" y="80"/>
                  </a:cubicBezTo>
                  <a:cubicBezTo>
                    <a:pt x="60" y="0"/>
                    <a:pt x="60" y="0"/>
                    <a:pt x="60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4" y="0"/>
                    <a:pt x="44" y="0"/>
                  </a:cubicBezTo>
                  <a:cubicBezTo>
                    <a:pt x="20" y="0"/>
                    <a:pt x="1" y="19"/>
                    <a:pt x="1" y="43"/>
                  </a:cubicBezTo>
                  <a:cubicBezTo>
                    <a:pt x="1" y="43"/>
                    <a:pt x="0" y="47"/>
                    <a:pt x="0" y="87"/>
                  </a:cubicBezTo>
                  <a:lnTo>
                    <a:pt x="35" y="87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820196" y="3941016"/>
            <a:ext cx="553402" cy="457486"/>
            <a:chOff x="5820196" y="3941016"/>
            <a:chExt cx="553402" cy="457486"/>
          </a:xfrm>
        </p:grpSpPr>
        <p:sp>
          <p:nvSpPr>
            <p:cNvPr id="14" name="Freeform 14"/>
            <p:cNvSpPr/>
            <p:nvPr/>
          </p:nvSpPr>
          <p:spPr>
            <a:xfrm>
              <a:off x="5820196" y="3941016"/>
              <a:ext cx="553402" cy="457486"/>
            </a:xfrm>
            <a:custGeom>
              <a:rect l="l" t="t" r="r" b="b"/>
              <a:pathLst>
                <a:path w="287" h="236">
                  <a:moveTo>
                    <a:pt x="260" y="78"/>
                  </a:moveTo>
                  <a:cubicBezTo>
                    <a:pt x="251" y="78"/>
                    <a:pt x="244" y="85"/>
                    <a:pt x="244" y="94"/>
                  </a:cubicBezTo>
                  <a:cubicBezTo>
                    <a:pt x="244" y="103"/>
                    <a:pt x="251" y="111"/>
                    <a:pt x="260" y="111"/>
                  </a:cubicBezTo>
                  <a:cubicBezTo>
                    <a:pt x="269" y="111"/>
                    <a:pt x="277" y="103"/>
                    <a:pt x="277" y="94"/>
                  </a:cubicBezTo>
                  <a:cubicBezTo>
                    <a:pt x="277" y="85"/>
                    <a:pt x="269" y="78"/>
                    <a:pt x="260" y="78"/>
                  </a:cubicBezTo>
                  <a:close/>
                  <a:moveTo>
                    <a:pt x="27" y="78"/>
                  </a:moveTo>
                  <a:cubicBezTo>
                    <a:pt x="18" y="78"/>
                    <a:pt x="11" y="85"/>
                    <a:pt x="11" y="94"/>
                  </a:cubicBezTo>
                  <a:cubicBezTo>
                    <a:pt x="11" y="103"/>
                    <a:pt x="18" y="111"/>
                    <a:pt x="27" y="111"/>
                  </a:cubicBezTo>
                  <a:cubicBezTo>
                    <a:pt x="36" y="111"/>
                    <a:pt x="43" y="103"/>
                    <a:pt x="43" y="94"/>
                  </a:cubicBezTo>
                  <a:cubicBezTo>
                    <a:pt x="43" y="85"/>
                    <a:pt x="36" y="78"/>
                    <a:pt x="27" y="78"/>
                  </a:cubicBezTo>
                  <a:close/>
                  <a:moveTo>
                    <a:pt x="212" y="49"/>
                  </a:moveTo>
                  <a:cubicBezTo>
                    <a:pt x="199" y="49"/>
                    <a:pt x="188" y="59"/>
                    <a:pt x="188" y="73"/>
                  </a:cubicBezTo>
                  <a:cubicBezTo>
                    <a:pt x="188" y="86"/>
                    <a:pt x="199" y="97"/>
                    <a:pt x="212" y="97"/>
                  </a:cubicBezTo>
                  <a:cubicBezTo>
                    <a:pt x="225" y="97"/>
                    <a:pt x="236" y="86"/>
                    <a:pt x="236" y="73"/>
                  </a:cubicBezTo>
                  <a:cubicBezTo>
                    <a:pt x="236" y="59"/>
                    <a:pt x="225" y="49"/>
                    <a:pt x="212" y="49"/>
                  </a:cubicBezTo>
                  <a:close/>
                  <a:moveTo>
                    <a:pt x="287" y="196"/>
                  </a:moveTo>
                  <a:cubicBezTo>
                    <a:pt x="259" y="196"/>
                    <a:pt x="259" y="196"/>
                    <a:pt x="259" y="196"/>
                  </a:cubicBezTo>
                  <a:cubicBezTo>
                    <a:pt x="259" y="145"/>
                    <a:pt x="259" y="145"/>
                    <a:pt x="259" y="145"/>
                  </a:cubicBezTo>
                  <a:cubicBezTo>
                    <a:pt x="259" y="136"/>
                    <a:pt x="257" y="128"/>
                    <a:pt x="253" y="121"/>
                  </a:cubicBezTo>
                  <a:cubicBezTo>
                    <a:pt x="255" y="120"/>
                    <a:pt x="258" y="120"/>
                    <a:pt x="260" y="120"/>
                  </a:cubicBezTo>
                  <a:cubicBezTo>
                    <a:pt x="275" y="120"/>
                    <a:pt x="287" y="132"/>
                    <a:pt x="287" y="147"/>
                  </a:cubicBezTo>
                  <a:lnTo>
                    <a:pt x="287" y="196"/>
                  </a:lnTo>
                  <a:close/>
                  <a:moveTo>
                    <a:pt x="75" y="49"/>
                  </a:moveTo>
                  <a:cubicBezTo>
                    <a:pt x="62" y="49"/>
                    <a:pt x="51" y="59"/>
                    <a:pt x="51" y="73"/>
                  </a:cubicBezTo>
                  <a:cubicBezTo>
                    <a:pt x="51" y="86"/>
                    <a:pt x="62" y="97"/>
                    <a:pt x="75" y="97"/>
                  </a:cubicBezTo>
                  <a:cubicBezTo>
                    <a:pt x="88" y="97"/>
                    <a:pt x="99" y="86"/>
                    <a:pt x="99" y="73"/>
                  </a:cubicBezTo>
                  <a:cubicBezTo>
                    <a:pt x="99" y="59"/>
                    <a:pt x="88" y="49"/>
                    <a:pt x="75" y="49"/>
                  </a:cubicBezTo>
                  <a:close/>
                  <a:moveTo>
                    <a:pt x="27" y="120"/>
                  </a:moveTo>
                  <a:cubicBezTo>
                    <a:pt x="29" y="120"/>
                    <a:pt x="32" y="120"/>
                    <a:pt x="34" y="121"/>
                  </a:cubicBezTo>
                  <a:cubicBezTo>
                    <a:pt x="30" y="128"/>
                    <a:pt x="28" y="136"/>
                    <a:pt x="28" y="145"/>
                  </a:cubicBezTo>
                  <a:cubicBezTo>
                    <a:pt x="28" y="196"/>
                    <a:pt x="28" y="196"/>
                    <a:pt x="28" y="196"/>
                  </a:cubicBezTo>
                  <a:cubicBezTo>
                    <a:pt x="0" y="196"/>
                    <a:pt x="0" y="196"/>
                    <a:pt x="0" y="196"/>
                  </a:cubicBezTo>
                  <a:cubicBezTo>
                    <a:pt x="0" y="147"/>
                    <a:pt x="0" y="147"/>
                    <a:pt x="0" y="147"/>
                  </a:cubicBezTo>
                  <a:cubicBezTo>
                    <a:pt x="0" y="132"/>
                    <a:pt x="12" y="120"/>
                    <a:pt x="27" y="120"/>
                  </a:cubicBezTo>
                  <a:close/>
                  <a:moveTo>
                    <a:pt x="144" y="0"/>
                  </a:moveTo>
                  <a:cubicBezTo>
                    <a:pt x="124" y="0"/>
                    <a:pt x="108" y="16"/>
                    <a:pt x="108" y="36"/>
                  </a:cubicBezTo>
                  <a:cubicBezTo>
                    <a:pt x="108" y="56"/>
                    <a:pt x="124" y="72"/>
                    <a:pt x="144" y="72"/>
                  </a:cubicBezTo>
                  <a:cubicBezTo>
                    <a:pt x="163" y="72"/>
                    <a:pt x="179" y="56"/>
                    <a:pt x="179" y="36"/>
                  </a:cubicBezTo>
                  <a:cubicBezTo>
                    <a:pt x="179" y="16"/>
                    <a:pt x="163" y="0"/>
                    <a:pt x="144" y="0"/>
                  </a:cubicBezTo>
                  <a:close/>
                  <a:moveTo>
                    <a:pt x="251" y="214"/>
                  </a:moveTo>
                  <a:cubicBezTo>
                    <a:pt x="208" y="214"/>
                    <a:pt x="208" y="214"/>
                    <a:pt x="208" y="214"/>
                  </a:cubicBezTo>
                  <a:cubicBezTo>
                    <a:pt x="208" y="137"/>
                    <a:pt x="208" y="137"/>
                    <a:pt x="208" y="137"/>
                  </a:cubicBezTo>
                  <a:cubicBezTo>
                    <a:pt x="208" y="127"/>
                    <a:pt x="206" y="117"/>
                    <a:pt x="201" y="108"/>
                  </a:cubicBezTo>
                  <a:cubicBezTo>
                    <a:pt x="205" y="107"/>
                    <a:pt x="208" y="106"/>
                    <a:pt x="212" y="106"/>
                  </a:cubicBezTo>
                  <a:cubicBezTo>
                    <a:pt x="233" y="106"/>
                    <a:pt x="251" y="124"/>
                    <a:pt x="251" y="145"/>
                  </a:cubicBezTo>
                  <a:lnTo>
                    <a:pt x="251" y="214"/>
                  </a:lnTo>
                  <a:close/>
                  <a:moveTo>
                    <a:pt x="79" y="137"/>
                  </a:moveTo>
                  <a:cubicBezTo>
                    <a:pt x="79" y="214"/>
                    <a:pt x="79" y="214"/>
                    <a:pt x="79" y="214"/>
                  </a:cubicBezTo>
                  <a:cubicBezTo>
                    <a:pt x="37" y="214"/>
                    <a:pt x="37" y="214"/>
                    <a:pt x="37" y="214"/>
                  </a:cubicBezTo>
                  <a:cubicBezTo>
                    <a:pt x="37" y="145"/>
                    <a:pt x="37" y="145"/>
                    <a:pt x="37" y="145"/>
                  </a:cubicBezTo>
                  <a:cubicBezTo>
                    <a:pt x="37" y="124"/>
                    <a:pt x="54" y="106"/>
                    <a:pt x="75" y="106"/>
                  </a:cubicBezTo>
                  <a:cubicBezTo>
                    <a:pt x="79" y="106"/>
                    <a:pt x="83" y="107"/>
                    <a:pt x="86" y="108"/>
                  </a:cubicBezTo>
                  <a:cubicBezTo>
                    <a:pt x="81" y="117"/>
                    <a:pt x="79" y="127"/>
                    <a:pt x="79" y="137"/>
                  </a:cubicBezTo>
                  <a:close/>
                  <a:moveTo>
                    <a:pt x="88" y="237"/>
                  </a:moveTo>
                  <a:cubicBezTo>
                    <a:pt x="200" y="237"/>
                    <a:pt x="200" y="237"/>
                    <a:pt x="200" y="237"/>
                  </a:cubicBezTo>
                  <a:cubicBezTo>
                    <a:pt x="200" y="137"/>
                    <a:pt x="200" y="137"/>
                    <a:pt x="200" y="137"/>
                  </a:cubicBezTo>
                  <a:cubicBezTo>
                    <a:pt x="200" y="106"/>
                    <a:pt x="174" y="81"/>
                    <a:pt x="144" y="81"/>
                  </a:cubicBezTo>
                  <a:cubicBezTo>
                    <a:pt x="113" y="81"/>
                    <a:pt x="88" y="106"/>
                    <a:pt x="88" y="137"/>
                  </a:cubicBezTo>
                  <a:lnTo>
                    <a:pt x="88" y="237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5" name="TextBox 15"/>
          <p:cNvSpPr txBox="1"/>
          <p:nvPr/>
        </p:nvSpPr>
        <p:spPr>
          <a:xfrm>
            <a:off x="746649" y="1001542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医疗服务质量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46343" y="4040386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服务态度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8015770" y="1001542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医院环境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15770" y="4040386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医疗费用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影响患者满意度的因素</a:t>
              </a:r>
            </a:p>
          </p:txBody>
        </p:sp>
      </p:grpSp>
      <p:sp>
        <p:nvSpPr>
          <p:cNvPr id="41" name="TextBox 41"/>
          <p:cNvSpPr txBox="1"/>
          <p:nvPr/>
        </p:nvSpPr>
        <p:spPr>
          <a:xfrm>
            <a:off x="8002038" y="144857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医护人员的服务态度是影响患者满意度的重要因素之一。热情、耐心、负责的服务态度能够让患者感受到关心和尊重，提高患者的满意度。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732611" y="144857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包括医生的诊疗水平、护士的护理质量、医疗设备的先进程度等。这些因素直接影响患者的治疗效果和康复进程，进而影响患者的满意度。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8002038" y="4494712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医疗费用的高低也是影响患者满意度的重要因素之一。过高的医疗费用会给患者带来经济压力，降低患者的满意度。因此，医院应合理控制医疗费用，减轻患者的经济负担。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32611" y="4494712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医院环境的整洁度、安静度、舒适度等都会影响患者的就医体验。一个优美、舒适的环境能够让患者感到放松和安心，有助于提高患者的满意度。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伤医事件原因分析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7376" r="2737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674" r="31674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9056" r="2905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近年来，医院内发生的暴力伤医事件呈上升趋势，严重威胁医护人员的人身安全。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伤医事件频发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伤医事件不仅损害医护人员的权益，还对社会和谐稳定造成不良影响，加剧医患矛盾。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社会影响恶劣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伤医事件现状及危害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优质医疗资源分布不均，导致部分患者难以得到及时有效治疗，从而产生不满情绪。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医疗资源紧张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667" r="14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医患沟通不畅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3792" r="1379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医疗费用高昂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1167" r="111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部分医护人员在与患者沟通时缺乏耐心和技巧，导致患者误解或不满。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部分患者因承担不起高昂的医疗费用而产生绝望情绪，进而将责任归咎于医护人员。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伤医事件原因剖析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患者满意度是衡量医疗服务质量的重要指标，提高患者满意度有助于减少伤医事件的发生。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患者满意度是重要指标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研究表明，患者满意度与伤医事件发生率呈负相关关系，即患者满意度越高，伤医事件发生率越低。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患者满意度与伤医事件负相关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通过提升医疗服务质量、加强医患沟通、降低医疗费用等措施提高患者满意度，可以从根本上减少伤医事件的发生。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提升患者满意度是根本途径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患者满意度与伤医事件关系探讨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https://d.book118.com/857111153163006033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2024-09-07T12:58:18.771</cp:lastPrinted>
  <dcterms:created xsi:type="dcterms:W3CDTF">2024-09-07T04:58:18Z</dcterms:created>
  <dcterms:modified xsi:type="dcterms:W3CDTF">2024-09-07T04:58:20Z</dcterms:modified>
</cp:coreProperties>
</file>