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3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18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0F895-B1BA-4AD9-806C-1D7316034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C21EE-A066-46EB-B283-A2BF80463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6D209-CC9E-420F-8E49-15F81E226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94C9F8-5C64-4B7E-B0C0-F0AF849B9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E8976E-4F33-4A6F-9CF9-84C8B572E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DCFEDB-9561-411C-BC4A-731FE169C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9EE49F-F9F2-4F26-81E0-93E380AEA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EC51CB-E95B-4787-9CBC-6AC534B44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D9C8D6-25B3-40D8-92BB-38E528FD4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AC06FA-B6DC-46F5-AE2A-123C14334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1B0DE-9969-4099-989C-AB99C2FD1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361" r:id="rId2"/>
    <p:sldLayoutId id="2147488362" r:id="rId3"/>
    <p:sldLayoutId id="2147488363" r:id="rId4"/>
    <p:sldLayoutId id="2147488364" r:id="rId5"/>
    <p:sldLayoutId id="2147488365" r:id="rId6"/>
    <p:sldLayoutId id="2147488366" r:id="rId7"/>
    <p:sldLayoutId id="2147488367" r:id="rId8"/>
    <p:sldLayoutId id="2147488368" r:id="rId9"/>
    <p:sldLayoutId id="2147488369" r:id="rId10"/>
    <p:sldLayoutId id="21474883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14" Type="http://schemas.openxmlformats.org/officeDocument/2006/relationships/tags" Target="../tags/tag247.xml" /><Relationship Id="rId15" Type="http://schemas.openxmlformats.org/officeDocument/2006/relationships/tags" Target="../tags/tag248.xml" /><Relationship Id="rId16" Type="http://schemas.openxmlformats.org/officeDocument/2006/relationships/tags" Target="../tags/tag249.xml" /><Relationship Id="rId17" Type="http://schemas.openxmlformats.org/officeDocument/2006/relationships/tags" Target="../tags/tag250.xml" /><Relationship Id="rId18" Type="http://schemas.openxmlformats.org/officeDocument/2006/relationships/tags" Target="../tags/tag251.xml" /><Relationship Id="rId19" Type="http://schemas.openxmlformats.org/officeDocument/2006/relationships/tags" Target="../tags/tag252.xml" /><Relationship Id="rId2" Type="http://schemas.openxmlformats.org/officeDocument/2006/relationships/tags" Target="../tags/tag235.xml" /><Relationship Id="rId20" Type="http://schemas.openxmlformats.org/officeDocument/2006/relationships/tags" Target="../tags/tag253.xml" /><Relationship Id="rId21" Type="http://schemas.openxmlformats.org/officeDocument/2006/relationships/tags" Target="../tags/tag254.xml" /><Relationship Id="rId22" Type="http://schemas.openxmlformats.org/officeDocument/2006/relationships/tags" Target="../tags/tag255.xml" /><Relationship Id="rId23" Type="http://schemas.openxmlformats.org/officeDocument/2006/relationships/tags" Target="../tags/tag256.xml" /><Relationship Id="rId24" Type="http://schemas.openxmlformats.org/officeDocument/2006/relationships/tags" Target="../tags/tag257.xml" /><Relationship Id="rId25" Type="http://schemas.openxmlformats.org/officeDocument/2006/relationships/tags" Target="../tags/tag258.xml" /><Relationship Id="rId26" Type="http://schemas.openxmlformats.org/officeDocument/2006/relationships/tags" Target="../tags/tag259.xml" /><Relationship Id="rId27" Type="http://schemas.openxmlformats.org/officeDocument/2006/relationships/tags" Target="../tags/tag260.xml" /><Relationship Id="rId28" Type="http://schemas.openxmlformats.org/officeDocument/2006/relationships/tags" Target="../tags/tag261.xml" /><Relationship Id="rId29" Type="http://schemas.openxmlformats.org/officeDocument/2006/relationships/tags" Target="../tags/tag262.xml" /><Relationship Id="rId3" Type="http://schemas.openxmlformats.org/officeDocument/2006/relationships/tags" Target="../tags/tag236.xml" /><Relationship Id="rId30" Type="http://schemas.openxmlformats.org/officeDocument/2006/relationships/tags" Target="../tags/tag263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6.xml" /><Relationship Id="rId3" Type="http://schemas.openxmlformats.org/officeDocument/2006/relationships/tags" Target="../tags/tag277.xml" /><Relationship Id="rId4" Type="http://schemas.openxmlformats.org/officeDocument/2006/relationships/tags" Target="../tags/tag27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7.xml" /><Relationship Id="rId11" Type="http://schemas.openxmlformats.org/officeDocument/2006/relationships/tags" Target="../tags/tag288.xml" /><Relationship Id="rId12" Type="http://schemas.openxmlformats.org/officeDocument/2006/relationships/tags" Target="../tags/tag289.xml" /><Relationship Id="rId13" Type="http://schemas.openxmlformats.org/officeDocument/2006/relationships/tags" Target="../tags/tag290.xml" /><Relationship Id="rId2" Type="http://schemas.openxmlformats.org/officeDocument/2006/relationships/tags" Target="../tags/tag279.xml" /><Relationship Id="rId3" Type="http://schemas.openxmlformats.org/officeDocument/2006/relationships/tags" Target="../tags/tag280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tags" Target="../tags/tag283.xml" /><Relationship Id="rId7" Type="http://schemas.openxmlformats.org/officeDocument/2006/relationships/tags" Target="../tags/tag284.xml" /><Relationship Id="rId8" Type="http://schemas.openxmlformats.org/officeDocument/2006/relationships/tags" Target="../tags/tag285.xml" /><Relationship Id="rId9" Type="http://schemas.openxmlformats.org/officeDocument/2006/relationships/tags" Target="../tags/tag28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9.xml" /><Relationship Id="rId11" Type="http://schemas.openxmlformats.org/officeDocument/2006/relationships/tags" Target="../tags/tag300.xml" /><Relationship Id="rId12" Type="http://schemas.openxmlformats.org/officeDocument/2006/relationships/tags" Target="../tags/tag301.xml" /><Relationship Id="rId13" Type="http://schemas.openxmlformats.org/officeDocument/2006/relationships/tags" Target="../tags/tag302.xml" /><Relationship Id="rId2" Type="http://schemas.openxmlformats.org/officeDocument/2006/relationships/tags" Target="../tags/tag291.xml" /><Relationship Id="rId3" Type="http://schemas.openxmlformats.org/officeDocument/2006/relationships/tags" Target="../tags/tag292.xml" /><Relationship Id="rId4" Type="http://schemas.openxmlformats.org/officeDocument/2006/relationships/tags" Target="../tags/tag293.xml" /><Relationship Id="rId5" Type="http://schemas.openxmlformats.org/officeDocument/2006/relationships/tags" Target="../tags/tag294.xml" /><Relationship Id="rId6" Type="http://schemas.openxmlformats.org/officeDocument/2006/relationships/tags" Target="../tags/tag295.xml" /><Relationship Id="rId7" Type="http://schemas.openxmlformats.org/officeDocument/2006/relationships/tags" Target="../tags/tag296.xml" /><Relationship Id="rId8" Type="http://schemas.openxmlformats.org/officeDocument/2006/relationships/tags" Target="../tags/tag297.xml" /><Relationship Id="rId9" Type="http://schemas.openxmlformats.org/officeDocument/2006/relationships/tags" Target="../tags/tag29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1.xml" /><Relationship Id="rId11" Type="http://schemas.openxmlformats.org/officeDocument/2006/relationships/tags" Target="../tags/tag312.xml" /><Relationship Id="rId12" Type="http://schemas.openxmlformats.org/officeDocument/2006/relationships/tags" Target="../tags/tag313.xml" /><Relationship Id="rId13" Type="http://schemas.openxmlformats.org/officeDocument/2006/relationships/tags" Target="../tags/tag314.xml" /><Relationship Id="rId14" Type="http://schemas.openxmlformats.org/officeDocument/2006/relationships/tags" Target="../tags/tag315.xml" /><Relationship Id="rId15" Type="http://schemas.openxmlformats.org/officeDocument/2006/relationships/tags" Target="../tags/tag316.xml" /><Relationship Id="rId16" Type="http://schemas.openxmlformats.org/officeDocument/2006/relationships/tags" Target="../tags/tag317.xml" /><Relationship Id="rId2" Type="http://schemas.openxmlformats.org/officeDocument/2006/relationships/tags" Target="../tags/tag303.xml" /><Relationship Id="rId3" Type="http://schemas.openxmlformats.org/officeDocument/2006/relationships/tags" Target="../tags/tag304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tags" Target="../tags/tag309.xml" /><Relationship Id="rId9" Type="http://schemas.openxmlformats.org/officeDocument/2006/relationships/tags" Target="../tags/tag31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1115320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 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小学数学课件立体图形的认识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82"/>
          <p:cNvCxnSpPr/>
          <p:nvPr>
            <p:custDataLst>
              <p:tags r:id="rId5"/>
            </p:custDataLst>
          </p:nvPr>
        </p:nvCxnSpPr>
        <p:spPr>
          <a:xfrm flipH="1" flipV="1">
            <a:off x="313372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961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78"/>
          <p:cNvCxnSpPr/>
          <p:nvPr>
            <p:custDataLst>
              <p:tags r:id="rId8"/>
            </p:custDataLst>
          </p:nvPr>
        </p:nvCxnSpPr>
        <p:spPr>
          <a:xfrm flipH="1" flipV="1">
            <a:off x="630364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928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953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立体图形的概念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74"/>
          <p:cNvCxnSpPr/>
          <p:nvPr>
            <p:custDataLst>
              <p:tags r:id="rId11"/>
            </p:custDataLst>
          </p:nvPr>
        </p:nvCxnSpPr>
        <p:spPr>
          <a:xfrm flipH="1" flipV="1">
            <a:off x="9472930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5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815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立体图形的特征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98"/>
          <p:cNvCxnSpPr/>
          <p:nvPr>
            <p:custDataLst>
              <p:tags r:id="rId14"/>
            </p:custDataLst>
          </p:nvPr>
        </p:nvCxnSpPr>
        <p:spPr>
          <a:xfrm flipH="1" flipV="1">
            <a:off x="313372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961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立体图形的制作方法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94"/>
          <p:cNvCxnSpPr/>
          <p:nvPr>
            <p:custDataLst>
              <p:tags r:id="rId17"/>
            </p:custDataLst>
          </p:nvPr>
        </p:nvCxnSpPr>
        <p:spPr>
          <a:xfrm flipH="1" flipV="1">
            <a:off x="630364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928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953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立体图形的教学策略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90"/>
          <p:cNvCxnSpPr/>
          <p:nvPr>
            <p:custDataLst>
              <p:tags r:id="rId20"/>
            </p:custDataLst>
          </p:nvPr>
        </p:nvCxnSpPr>
        <p:spPr>
          <a:xfrm flipH="1" flipV="1">
            <a:off x="9472930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5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815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立体图形的教学资源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7" name="直接连接符 103"/>
          <p:cNvCxnSpPr/>
          <p:nvPr>
            <p:custDataLst>
              <p:tags r:id="rId23"/>
            </p:custDataLst>
          </p:nvPr>
        </p:nvCxnSpPr>
        <p:spPr>
          <a:xfrm flipH="1" flipV="1">
            <a:off x="6303645" y="42456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0" name="序号"/>
          <p:cNvSpPr txBox="1"/>
          <p:nvPr>
            <p:custDataLst>
              <p:tags r:id="rId24"/>
            </p:custDataLst>
          </p:nvPr>
        </p:nvSpPr>
        <p:spPr>
          <a:xfrm>
            <a:off x="5669280" y="41706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07.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62" name="标题"/>
          <p:cNvSpPr txBox="1"/>
          <p:nvPr>
            <p:custDataLst>
              <p:tags r:id="rId25"/>
            </p:custDataLst>
          </p:nvPr>
        </p:nvSpPr>
        <p:spPr>
          <a:xfrm>
            <a:off x="6399530" y="42456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立体图形的教学实践与反思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1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立体图形的概念</a:t>
            </a:r>
            <a:endParaRPr lang="zh-CN" altLang="en-US"/>
          </a:p>
        </p:txBody>
      </p:sp>
      <p:sp>
        <p:nvSpPr>
          <p:cNvPr id="104905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立体图形的定义</a:t>
            </a:r>
            <a:endParaRPr lang="zh-CN" altLang="en-US"/>
          </a:p>
        </p:txBody>
      </p:sp>
      <p:sp>
        <p:nvSpPr>
          <p:cNvPr id="104909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9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立体图形是三维空间中具有大小和形状的几何体。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9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立体图形可以分为规则立体图形和不规则立体图形。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0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规则立体图形可以由平面图形旋转或平移得到。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0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不规则立体图形则是没有经过规则的旋转或平移得到的几何体。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立体图形的分类</a:t>
            </a:r>
            <a:endParaRPr lang="zh-CN" altLang="en-US"/>
          </a:p>
        </p:txBody>
      </p:sp>
      <p:sp>
        <p:nvSpPr>
          <p:cNvPr id="104914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球体：只有一个曲面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柱体：包括圆柱、棱柱等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锥体：包括圆锥、棱锥等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其他多面体：包括长方体、正方体等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立体图形在生活中的应用</a:t>
            </a:r>
            <a:endParaRPr lang="zh-CN" altLang="en-US"/>
          </a:p>
        </p:txBody>
      </p:sp>
      <p:sp>
        <p:nvSpPr>
          <p:cNvPr id="104921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建筑学：建筑设计利用立体图形的空间特性，创造出各种风格的建筑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艺术：立体图形在雕塑、绘画等领域中广泛应用，丰富了艺术的表现形式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工业设计：立体图形的运用使得产品外观更加美观，功能更加完善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包装设计：立体图形的包装设计能够吸引消费者的注意力，提高商品的销售量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立体图形的特征</a:t>
            </a:r>
            <a:endParaRPr lang="zh-CN" altLang="en-US"/>
          </a:p>
        </p:txBody>
      </p:sp>
      <p:sp>
        <p:nvSpPr>
          <p:cNvPr id="104925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立体图形的面</a:t>
            </a:r>
            <a:endParaRPr lang="zh-CN" altLang="en-US"/>
          </a:p>
        </p:txBody>
      </p:sp>
      <p:sp>
        <p:nvSpPr>
          <p:cNvPr id="104929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0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定义：立体图形的面是指构成图形的各个平面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分类：根据面的数量，立体图形可分为多面体和曲面体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1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特征：多面体的面多为矩形、三角形等规则形状，曲面体的面多为圆形、椭圆形等不规则形状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1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作用：面的形状和数量决定了立体图形的外观和特性，是认识和研究立体图形的重要依据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立体图形的边</a:t>
            </a:r>
            <a:endParaRPr lang="zh-CN" altLang="en-US"/>
          </a:p>
        </p:txBody>
      </p:sp>
      <p:sp>
        <p:nvSpPr>
          <p:cNvPr id="104935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5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6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特点：立体图形的边可以是直的、曲的或不规则的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7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作用：确定立体图形的形状和大小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7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定义：立体图形的边界，由一组直线段组成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7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分类：平面图形和立体图形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立体图形的顶点</a:t>
            </a:r>
            <a:endParaRPr lang="zh-CN" altLang="en-US"/>
          </a:p>
        </p:txBody>
      </p:sp>
      <p:sp>
        <p:nvSpPr>
          <p:cNvPr id="104941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定义：立体图形的顶点是指多边形的顶点在三维空间中的位置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计算方法：顶点数=3×(边数-2)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分类：根据顶点的位置，可分为凸顶点和凹顶点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特点：顶点数等于多边形的边数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立体图形的角</a:t>
            </a:r>
            <a:endParaRPr lang="zh-CN" altLang="en-US"/>
          </a:p>
        </p:txBody>
      </p:sp>
      <p:sp>
        <p:nvSpPr>
          <p:cNvPr id="104949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定义：立体图形角是指立体图形中两条射线公共端点形成的角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9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分类：锐角、直角、钝角、平角等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0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计算方法：通过测量或计算得出角度大小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0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特性：立体图形的角具有空间特性，与平面图形中的角有所不同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46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立体图形的制作方法</a:t>
            </a:r>
            <a:endParaRPr lang="zh-CN" altLang="en-US"/>
          </a:p>
        </p:txBody>
      </p:sp>
      <p:sp>
        <p:nvSpPr>
          <p:cNvPr id="1049548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8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手工制作立体图形的方法</a:t>
            </a:r>
            <a:endParaRPr lang="zh-CN" altLang="en-US"/>
          </a:p>
        </p:txBody>
      </p:sp>
      <p:sp>
        <p:nvSpPr>
          <p:cNvPr id="104958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准备材料：剪刀、卡纸、胶水等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选择图形：选择要制作的立体图形，如长方体、正方体、圆柱体等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制作步骤：按照所选立体图形的特点，使用剪刀和胶水等工具进行制作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注意事项：制作过程中要注意安全，避免使用剪刀时受伤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4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利用软件制作立体图形的方法</a:t>
            </a:r>
            <a:endParaRPr lang="zh-CN" altLang="en-US"/>
          </a:p>
        </p:txBody>
      </p:sp>
      <p:sp>
        <p:nvSpPr>
          <p:cNvPr id="104964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5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5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5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6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调整细节：使用软件的编辑工具调整立体图形的细节，如线条、角度等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6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渲染效果：使用软件的渲染工具为立体图形添加材质和光照效果，使其更加逼真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6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选择合适的软件：如SketchUp、AutoCAD等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6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创建基本形状：使用软件的基本绘图工具创建立体图形的基本形状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0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制作立体图形的注意事项</a:t>
            </a:r>
            <a:endParaRPr lang="zh-CN" altLang="en-US"/>
          </a:p>
        </p:txBody>
      </p:sp>
      <p:sp>
        <p:nvSpPr>
          <p:cNvPr id="104970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552807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6" name="矩形 4"/>
          <p:cNvSpPr/>
          <p:nvPr>
            <p:custDataLst>
              <p:tags r:id="rId3"/>
            </p:custDataLst>
          </p:nvPr>
        </p:nvSpPr>
        <p:spPr>
          <a:xfrm>
            <a:off x="2463271" y="4365944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8" name="文本框 5"/>
          <p:cNvSpPr txBox="1"/>
          <p:nvPr>
            <p:custDataLst>
              <p:tags r:id="rId4"/>
            </p:custDataLst>
          </p:nvPr>
        </p:nvSpPr>
        <p:spPr>
          <a:xfrm>
            <a:off x="2761726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确定制作方法：根据立体图形的特点和材料，选择合适的制作方法，如折叠、拼装、雕刻等。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710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3818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12" name="矩形 57"/>
          <p:cNvSpPr/>
          <p:nvPr>
            <p:custDataLst>
              <p:tags r:id="rId6"/>
            </p:custDataLst>
          </p:nvPr>
        </p:nvSpPr>
        <p:spPr>
          <a:xfrm>
            <a:off x="6174282" y="4365944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4" name="文本框 58"/>
          <p:cNvSpPr txBox="1"/>
          <p:nvPr>
            <p:custDataLst>
              <p:tags r:id="rId7"/>
            </p:custDataLst>
          </p:nvPr>
        </p:nvSpPr>
        <p:spPr>
          <a:xfrm>
            <a:off x="6472737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注意安全：在制作立体图形的过程中，要注意安全，避免使用危险的工具和材料，同时也要注意防止意外伤害的发生。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716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697302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18" name="矩形 65"/>
          <p:cNvSpPr/>
          <p:nvPr>
            <p:custDataLst>
              <p:tags r:id="rId9"/>
            </p:custDataLst>
          </p:nvPr>
        </p:nvSpPr>
        <p:spPr>
          <a:xfrm>
            <a:off x="608400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0" name="文本框 66"/>
          <p:cNvSpPr txBox="1"/>
          <p:nvPr>
            <p:custDataLst>
              <p:tags r:id="rId10"/>
            </p:custDataLst>
          </p:nvPr>
        </p:nvSpPr>
        <p:spPr>
          <a:xfrm>
            <a:off x="906856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确定制作材料：根据立体图形的特点和需求选择合适的材料，如纸、塑料、木材等。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722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08313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4" name="矩形 69"/>
          <p:cNvSpPr/>
          <p:nvPr>
            <p:custDataLst>
              <p:tags r:id="rId12"/>
            </p:custDataLst>
          </p:nvPr>
        </p:nvSpPr>
        <p:spPr>
          <a:xfrm>
            <a:off x="4318776" y="1862091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6" name="文本框 70"/>
          <p:cNvSpPr txBox="1"/>
          <p:nvPr>
            <p:custDataLst>
              <p:tags r:id="rId13"/>
            </p:custDataLst>
          </p:nvPr>
        </p:nvSpPr>
        <p:spPr>
          <a:xfrm>
            <a:off x="4617232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确定尺寸和比例：根据实际需求和用途，确定立体图形的尺寸和比例，确保其真实性和美观度。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728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119324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30" name="文本框 74"/>
          <p:cNvSpPr txBox="1"/>
          <p:nvPr>
            <p:custDataLst>
              <p:tags r:id="rId15"/>
            </p:custDataLst>
          </p:nvPr>
        </p:nvSpPr>
        <p:spPr>
          <a:xfrm>
            <a:off x="8328243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设计结构：根据立体图形的特点和制作要求，设计合理的结构，确保其稳定性和可操作性。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732" name="矩形 73"/>
          <p:cNvSpPr/>
          <p:nvPr>
            <p:custDataLst>
              <p:tags r:id="rId16"/>
            </p:custDataLst>
          </p:nvPr>
        </p:nvSpPr>
        <p:spPr>
          <a:xfrm>
            <a:off x="8029787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https://d.book118.com/857111153201006025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1"/>
  <p:tag name="KSO_WM_UNIT_INDEX" val="1_7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2"/>
  <p:tag name="KSO_WM_UNIT_INDEX" val="1_7_2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7"/>
  <p:tag name="KSO_WM_SLIDE_INDEX" val="7"/>
  <p:tag name="KSO_WM_SLIDE_ITEM_CNT" val="7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5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10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78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3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小学数学课件立体图形的认识</vt:lpstr>
      <vt:lpstr>目录</vt:lpstr>
      <vt:lpstr>添加章节标题</vt:lpstr>
      <vt:lpstr>立体图形的概念</vt:lpstr>
      <vt:lpstr>立体图形的定义</vt:lpstr>
      <vt:lpstr>立体图形的分类</vt:lpstr>
      <vt:lpstr>立体图形在生活中的应用</vt:lpstr>
      <vt:lpstr>立体图形的特征</vt:lpstr>
      <vt:lpstr>立体图形的面</vt:lpstr>
      <vt:lpstr>立体图形的边</vt:lpstr>
      <vt:lpstr>立体图形的顶点</vt:lpstr>
      <vt:lpstr>立体图形的角</vt:lpstr>
      <vt:lpstr>立体图形的制作方法</vt:lpstr>
      <vt:lpstr>手工制作立体图形的方法</vt:lpstr>
      <vt:lpstr>利用软件制作立体图形的方法</vt:lpstr>
      <vt:lpstr>制作立体图形的注意事项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2024-08-30T18:58:30.037</cp:lastPrinted>
  <dcterms:created xsi:type="dcterms:W3CDTF">2024-08-30T10:58:30Z</dcterms:created>
  <dcterms:modified xsi:type="dcterms:W3CDTF">2024-08-30T10:58:32Z</dcterms:modified>
</cp:coreProperties>
</file>