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5E2DDC2-3DD7-4473-A128-1CAE1D9C13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48242B-BC04-4D66-84D5-5D24E7C9FA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79BA5C5-5C25-4D8C-890C-A8744DAC0E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BBB744C-9B51-4748-AB2B-C64CDFB170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0E0316F-10AD-4244-8E84-D6B9B5000A1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D1810FD-0D88-4CF0-A549-D79A069DA8A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5956A63-FCC8-4EFA-8C95-09B17991F18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4D6EAB-0236-4DD4-A9F5-29D99133C2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D8E434-645D-4229-AE4A-9B660FD5BE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DB7253-E76F-4E02-87EF-CCC4DBDD2E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FD58EF-5F06-4EBA-A4F3-4F8FFFA55D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7122121104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English Naming of Compounds</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Overview of English Naming of Compounds</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English names for common organic compounds</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English names for common inorganic compounds</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Special rules for naming organic compounds in English</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Special rules for naming inorganic compounds in English</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Common names and abbreviations of compounds</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Overview of English Naming of Compounds</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The International Union of Pure and Applied Chemistry (IUPAC) has developed a set of rules and guidelines for naming organic and inorganic compounds These rules are broadly followed in the scientific community</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Common names</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 In addition to the IUPAC rules, many compounds have common names that are widely recognized and used These common names often have historical origins and are not always consistent with the IUPAC rules</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IUPAC rules</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English naming conventions</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Phonetic considerations</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English naming conventions often take into account the promotion of the names, making them easier to promote and remember</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Easy of use</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English naming conventions aim to make the names of compounds easy to use in every day communication and in scientific literature</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Systematic</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English naming conventions are designed to be systematic, with a set of rules that can be applied consistently to name any compound</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Characteristics of English Naming</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3534"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43534"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867"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Inconsistency</a:t>
            </a:r>
          </a:p>
        </p:txBody>
      </p:sp>
      <p:sp>
        <p:nvSpPr>
          <p:cNvPr id="5" name="TextBox 5"/>
          <p:cNvSpPr txBox="1"/>
          <p:nvPr/>
        </p:nvSpPr>
        <p:spPr>
          <a:xfrm>
            <a:off x="912791"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One of the main challenges with English naming is the inconsistency in naming conventions Compounds may have multiple common names, and different promises may use different names for the same compound</a:t>
            </a:r>
          </a:p>
        </p:txBody>
      </p:sp>
      <p:sp>
        <p:nvSpPr>
          <p:cNvPr id="6" name="AutoShape 6"/>
          <p:cNvSpPr/>
          <p:nvPr/>
        </p:nvSpPr>
        <p:spPr>
          <a:xfrm>
            <a:off x="4429171"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429171"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624504"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Lake of standardization</a:t>
            </a:r>
          </a:p>
        </p:txBody>
      </p:sp>
      <p:sp>
        <p:nvSpPr>
          <p:cNvPr id="9" name="TextBox 9"/>
          <p:cNvSpPr txBox="1"/>
          <p:nvPr/>
        </p:nvSpPr>
        <p:spPr>
          <a:xfrm>
            <a:off x="4624504"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Unlike the IUPAC system, English naming is not standardized across all countries and regions Therefore, the same compound may have different names in different parts of the world</a:t>
            </a:r>
          </a:p>
        </p:txBody>
      </p:sp>
      <p:sp>
        <p:nvSpPr>
          <p:cNvPr id="10" name="AutoShape 10"/>
          <p:cNvSpPr/>
          <p:nvPr/>
        </p:nvSpPr>
        <p:spPr>
          <a:xfrm>
            <a:off x="8118788"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118788"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314120"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Importance of context</a:t>
            </a:r>
          </a:p>
        </p:txBody>
      </p:sp>
      <p:sp>
        <p:nvSpPr>
          <p:cNvPr id="13" name="TextBox 13"/>
          <p:cNvSpPr txBox="1"/>
          <p:nvPr/>
        </p:nvSpPr>
        <p:spPr>
          <a:xfrm>
            <a:off x="8314120"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The name of a compound is often important in understanding its structure and properties Therefore, it is essential to use consistent and accurate naming conventions when communicating about compounds</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Notes on English Naming</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English names for common organic compounds</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91113" y="1349255"/>
            <a:ext cx="1102900" cy="11029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846826" y="1336491"/>
            <a:ext cx="347186" cy="34928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15621" y="1171423"/>
            <a:ext cx="158782" cy="15878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5257991" y="1574521"/>
            <a:ext cx="859155" cy="624840"/>
            <a:chOff x="5257991" y="1574521"/>
            <a:chExt cx="859155" cy="624840"/>
          </a:xfrm>
        </p:grpSpPr>
        <p:sp>
          <p:nvSpPr>
            <p:cNvPr id="6" name="TextBox 6"/>
            <p:cNvSpPr txBox="1"/>
            <p:nvPr/>
          </p:nvSpPr>
          <p:spPr>
            <a:xfrm>
              <a:off x="5257991" y="1574521"/>
              <a:ext cx="8591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01</a:t>
              </a:r>
            </a:p>
          </p:txBody>
        </p:sp>
      </p:grpSp>
      <p:sp>
        <p:nvSpPr>
          <p:cNvPr id="7" name="AutoShape 7"/>
          <p:cNvSpPr/>
          <p:nvPr/>
        </p:nvSpPr>
        <p:spPr>
          <a:xfrm>
            <a:off x="5091113" y="3060668"/>
            <a:ext cx="1102900" cy="11049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846826" y="3048000"/>
            <a:ext cx="347186" cy="34928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115621" y="2882837"/>
            <a:ext cx="158782" cy="160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5257991" y="3286601"/>
            <a:ext cx="935355" cy="624840"/>
            <a:chOff x="5257991" y="3286601"/>
            <a:chExt cx="935355" cy="624840"/>
          </a:xfrm>
        </p:grpSpPr>
        <p:sp>
          <p:nvSpPr>
            <p:cNvPr id="11" name="TextBox 11"/>
            <p:cNvSpPr txBox="1"/>
            <p:nvPr/>
          </p:nvSpPr>
          <p:spPr>
            <a:xfrm>
              <a:off x="5257991" y="3286601"/>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02</a:t>
              </a:r>
            </a:p>
          </p:txBody>
        </p:sp>
      </p:grpSp>
      <p:sp>
        <p:nvSpPr>
          <p:cNvPr id="12" name="AutoShape 12"/>
          <p:cNvSpPr/>
          <p:nvPr/>
        </p:nvSpPr>
        <p:spPr>
          <a:xfrm>
            <a:off x="5091113" y="4780407"/>
            <a:ext cx="1102900" cy="11029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846826" y="4767644"/>
            <a:ext cx="347186" cy="34928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115621" y="4602575"/>
            <a:ext cx="158782" cy="15878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5257991" y="5005674"/>
            <a:ext cx="935355" cy="624840"/>
            <a:chOff x="5257991" y="5005674"/>
            <a:chExt cx="935355" cy="624840"/>
          </a:xfrm>
        </p:grpSpPr>
        <p:sp>
          <p:nvSpPr>
            <p:cNvPr id="16" name="TextBox 16"/>
            <p:cNvSpPr txBox="1"/>
            <p:nvPr/>
          </p:nvSpPr>
          <p:spPr>
            <a:xfrm>
              <a:off x="5257991" y="5005674"/>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03</a:t>
              </a:r>
            </a:p>
          </p:txBody>
        </p:sp>
      </p:grpSp>
      <p:grpSp>
        <p:nvGrpSpPr>
          <p:cNvPr id="17" name="Group 17"/>
          <p:cNvGrpSpPr/>
          <p:nvPr/>
        </p:nvGrpSpPr>
        <p:grpSpPr>
          <a:xfrm>
            <a:off x="1353066" y="1349255"/>
            <a:ext cx="1968722" cy="4629531"/>
            <a:chOff x="1353066" y="1349255"/>
            <a:chExt cx="1968722" cy="4629531"/>
          </a:xfrm>
        </p:grpSpPr>
        <p:sp>
          <p:nvSpPr>
            <p:cNvPr id="18" name="Freeform 18"/>
            <p:cNvSpPr/>
            <p:nvPr/>
          </p:nvSpPr>
          <p:spPr>
            <a:xfrm>
              <a:off x="1956379" y="4609281"/>
              <a:ext cx="827723" cy="1223582"/>
            </a:xfrm>
            <a:custGeom>
              <a:rect l="l" t="t" r="r" b="b"/>
              <a:pathLst>
                <a:path w="277" h="410">
                  <a:moveTo>
                    <a:pt x="277" y="410"/>
                  </a:moveTo>
                  <a:lnTo>
                    <a:pt x="167" y="410"/>
                  </a:lnTo>
                  <a:lnTo>
                    <a:pt x="139" y="105"/>
                  </a:lnTo>
                  <a:lnTo>
                    <a:pt x="110" y="410"/>
                  </a:lnTo>
                  <a:lnTo>
                    <a:pt x="0" y="410"/>
                  </a:lnTo>
                  <a:lnTo>
                    <a:pt x="0" y="0"/>
                  </a:lnTo>
                  <a:lnTo>
                    <a:pt x="277" y="0"/>
                  </a:lnTo>
                  <a:lnTo>
                    <a:pt x="277" y="41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725684" y="5635886"/>
              <a:ext cx="609695" cy="342900"/>
            </a:xfrm>
            <a:custGeom>
              <a:rect l="l" t="t" r="r" b="b"/>
              <a:pathLst>
                <a:path w="141" h="79">
                  <a:moveTo>
                    <a:pt x="112" y="17"/>
                  </a:moveTo>
                  <a:cubicBezTo>
                    <a:pt x="130" y="36"/>
                    <a:pt x="141" y="57"/>
                    <a:pt x="109" y="61"/>
                  </a:cubicBezTo>
                  <a:cubicBezTo>
                    <a:pt x="80" y="65"/>
                    <a:pt x="0" y="79"/>
                    <a:pt x="20" y="40"/>
                  </a:cubicBezTo>
                  <a:cubicBezTo>
                    <a:pt x="39" y="3"/>
                    <a:pt x="61" y="0"/>
                    <a:pt x="74" y="0"/>
                  </a:cubicBezTo>
                  <a:cubicBezTo>
                    <a:pt x="86" y="0"/>
                    <a:pt x="102" y="7"/>
                    <a:pt x="112" y="17"/>
                  </a:cubicBezTo>
                  <a:close/>
                </a:path>
              </a:pathLst>
            </a:custGeom>
            <a:solidFill>
              <a:srgbClr val="563A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407293" y="5635886"/>
              <a:ext cx="607504" cy="342900"/>
            </a:xfrm>
            <a:custGeom>
              <a:rect l="l" t="t" r="r" b="b"/>
              <a:pathLst>
                <a:path w="140" h="79">
                  <a:moveTo>
                    <a:pt x="29" y="17"/>
                  </a:moveTo>
                  <a:cubicBezTo>
                    <a:pt x="10" y="36"/>
                    <a:pt x="0" y="57"/>
                    <a:pt x="31" y="61"/>
                  </a:cubicBezTo>
                  <a:cubicBezTo>
                    <a:pt x="60" y="65"/>
                    <a:pt x="140" y="79"/>
                    <a:pt x="120" y="40"/>
                  </a:cubicBezTo>
                  <a:cubicBezTo>
                    <a:pt x="101" y="3"/>
                    <a:pt x="79" y="0"/>
                    <a:pt x="67" y="0"/>
                  </a:cubicBezTo>
                  <a:cubicBezTo>
                    <a:pt x="54" y="0"/>
                    <a:pt x="38" y="7"/>
                    <a:pt x="29" y="17"/>
                  </a:cubicBezTo>
                  <a:close/>
                </a:path>
              </a:pathLst>
            </a:custGeom>
            <a:solidFill>
              <a:srgbClr val="563A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2123638" y="3523241"/>
              <a:ext cx="495395" cy="1115568"/>
            </a:xfrm>
            <a:prstGeom prst="rect">
              <a:avLst/>
            </a:prstGeom>
            <a:solidFill>
              <a:srgbClr val="F4EFE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2314138" y="3546577"/>
              <a:ext cx="97346" cy="110109"/>
            </a:xfrm>
            <a:prstGeom prst="rect">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233652" y="3643923"/>
              <a:ext cx="281559" cy="965263"/>
            </a:xfrm>
            <a:custGeom>
              <a:rect l="l" t="t" r="r" b="b"/>
              <a:pathLst>
                <a:path w="94" h="323">
                  <a:moveTo>
                    <a:pt x="34" y="0"/>
                  </a:moveTo>
                  <a:lnTo>
                    <a:pt x="0" y="268"/>
                  </a:lnTo>
                  <a:lnTo>
                    <a:pt x="48" y="323"/>
                  </a:lnTo>
                  <a:lnTo>
                    <a:pt x="94" y="267"/>
                  </a:lnTo>
                  <a:lnTo>
                    <a:pt x="52" y="0"/>
                  </a:lnTo>
                  <a:lnTo>
                    <a:pt x="34" y="0"/>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1442029" y="4422972"/>
              <a:ext cx="556736" cy="535591"/>
            </a:xfrm>
            <a:custGeom>
              <a:rect l="l" t="t" r="r" b="b"/>
              <a:pathLst>
                <a:path w="128" h="123">
                  <a:moveTo>
                    <a:pt x="48" y="0"/>
                  </a:moveTo>
                  <a:cubicBezTo>
                    <a:pt x="48" y="0"/>
                    <a:pt x="39" y="21"/>
                    <a:pt x="26" y="44"/>
                  </a:cubicBezTo>
                  <a:cubicBezTo>
                    <a:pt x="13" y="66"/>
                    <a:pt x="0" y="89"/>
                    <a:pt x="9" y="94"/>
                  </a:cubicBezTo>
                  <a:cubicBezTo>
                    <a:pt x="18" y="100"/>
                    <a:pt x="35" y="72"/>
                    <a:pt x="35" y="72"/>
                  </a:cubicBezTo>
                  <a:cubicBezTo>
                    <a:pt x="35" y="72"/>
                    <a:pt x="22" y="112"/>
                    <a:pt x="39" y="114"/>
                  </a:cubicBezTo>
                  <a:cubicBezTo>
                    <a:pt x="57" y="117"/>
                    <a:pt x="64" y="81"/>
                    <a:pt x="64" y="81"/>
                  </a:cubicBezTo>
                  <a:cubicBezTo>
                    <a:pt x="64" y="81"/>
                    <a:pt x="60" y="120"/>
                    <a:pt x="78" y="121"/>
                  </a:cubicBezTo>
                  <a:cubicBezTo>
                    <a:pt x="96" y="123"/>
                    <a:pt x="88" y="77"/>
                    <a:pt x="88" y="77"/>
                  </a:cubicBezTo>
                  <a:cubicBezTo>
                    <a:pt x="88" y="77"/>
                    <a:pt x="100" y="100"/>
                    <a:pt x="114" y="90"/>
                  </a:cubicBezTo>
                  <a:cubicBezTo>
                    <a:pt x="128" y="80"/>
                    <a:pt x="93" y="55"/>
                    <a:pt x="99" y="29"/>
                  </a:cubicBezTo>
                  <a:lnTo>
                    <a:pt x="48" y="0"/>
                  </a:ln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1598620" y="3538100"/>
              <a:ext cx="582168" cy="1030891"/>
            </a:xfrm>
            <a:custGeom>
              <a:rect l="l" t="t" r="r" b="b"/>
              <a:pathLst>
                <a:path w="134" h="238">
                  <a:moveTo>
                    <a:pt x="119" y="0"/>
                  </a:moveTo>
                  <a:cubicBezTo>
                    <a:pt x="119" y="0"/>
                    <a:pt x="22" y="34"/>
                    <a:pt x="0" y="213"/>
                  </a:cubicBezTo>
                  <a:cubicBezTo>
                    <a:pt x="0" y="213"/>
                    <a:pt x="28" y="236"/>
                    <a:pt x="68" y="238"/>
                  </a:cubicBezTo>
                  <a:cubicBezTo>
                    <a:pt x="68" y="238"/>
                    <a:pt x="84" y="189"/>
                    <a:pt x="102" y="183"/>
                  </a:cubicBezTo>
                  <a:cubicBezTo>
                    <a:pt x="134" y="2"/>
                    <a:pt x="134" y="2"/>
                    <a:pt x="134" y="2"/>
                  </a:cubicBezTo>
                  <a:lnTo>
                    <a:pt x="119" y="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197743" y="3538100"/>
              <a:ext cx="165164" cy="135446"/>
            </a:xfrm>
            <a:custGeom>
              <a:rect l="l" t="t" r="r" b="b"/>
              <a:pathLst>
                <a:path w="55" h="46">
                  <a:moveTo>
                    <a:pt x="55" y="5"/>
                  </a:moveTo>
                  <a:lnTo>
                    <a:pt x="23" y="46"/>
                  </a:lnTo>
                  <a:lnTo>
                    <a:pt x="0" y="0"/>
                  </a:lnTo>
                  <a:lnTo>
                    <a:pt x="55" y="5"/>
                  </a:lnTo>
                  <a:close/>
                </a:path>
              </a:pathLst>
            </a:custGeom>
            <a:solidFill>
              <a:srgbClr val="E2DC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1920375" y="3489427"/>
              <a:ext cx="326041" cy="1166431"/>
            </a:xfrm>
            <a:custGeom>
              <a:rect l="l" t="t" r="r" b="b"/>
              <a:pathLst>
                <a:path w="75" h="269">
                  <a:moveTo>
                    <a:pt x="52" y="0"/>
                  </a:moveTo>
                  <a:cubicBezTo>
                    <a:pt x="52" y="0"/>
                    <a:pt x="0" y="62"/>
                    <a:pt x="6" y="259"/>
                  </a:cubicBezTo>
                  <a:cubicBezTo>
                    <a:pt x="6" y="259"/>
                    <a:pt x="24" y="269"/>
                    <a:pt x="50" y="264"/>
                  </a:cubicBezTo>
                  <a:cubicBezTo>
                    <a:pt x="50" y="264"/>
                    <a:pt x="57" y="102"/>
                    <a:pt x="75" y="0"/>
                  </a:cubicBezTo>
                  <a:lnTo>
                    <a:pt x="52" y="0"/>
                  </a:lnTo>
                  <a:close/>
                </a:path>
              </a:pathLst>
            </a:custGeom>
            <a:solidFill>
              <a:srgbClr val="3F3E3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735429" y="4422972"/>
              <a:ext cx="563118" cy="535591"/>
            </a:xfrm>
            <a:custGeom>
              <a:rect l="l" t="t" r="r" b="b"/>
              <a:pathLst>
                <a:path w="129" h="123">
                  <a:moveTo>
                    <a:pt x="81" y="0"/>
                  </a:moveTo>
                  <a:cubicBezTo>
                    <a:pt x="81" y="0"/>
                    <a:pt x="90" y="21"/>
                    <a:pt x="103" y="44"/>
                  </a:cubicBezTo>
                  <a:cubicBezTo>
                    <a:pt x="116" y="66"/>
                    <a:pt x="129" y="89"/>
                    <a:pt x="120" y="94"/>
                  </a:cubicBezTo>
                  <a:cubicBezTo>
                    <a:pt x="111" y="100"/>
                    <a:pt x="93" y="72"/>
                    <a:pt x="93" y="72"/>
                  </a:cubicBezTo>
                  <a:cubicBezTo>
                    <a:pt x="93" y="72"/>
                    <a:pt x="107" y="112"/>
                    <a:pt x="89" y="114"/>
                  </a:cubicBezTo>
                  <a:cubicBezTo>
                    <a:pt x="72" y="117"/>
                    <a:pt x="65" y="81"/>
                    <a:pt x="65" y="81"/>
                  </a:cubicBezTo>
                  <a:cubicBezTo>
                    <a:pt x="65" y="81"/>
                    <a:pt x="69" y="120"/>
                    <a:pt x="51" y="121"/>
                  </a:cubicBezTo>
                  <a:cubicBezTo>
                    <a:pt x="33" y="123"/>
                    <a:pt x="40" y="77"/>
                    <a:pt x="40" y="77"/>
                  </a:cubicBezTo>
                  <a:cubicBezTo>
                    <a:pt x="40" y="77"/>
                    <a:pt x="29" y="100"/>
                    <a:pt x="15" y="90"/>
                  </a:cubicBezTo>
                  <a:cubicBezTo>
                    <a:pt x="0" y="80"/>
                    <a:pt x="35" y="55"/>
                    <a:pt x="29" y="29"/>
                  </a:cubicBezTo>
                  <a:lnTo>
                    <a:pt x="81" y="0"/>
                  </a:ln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553311" y="3538100"/>
              <a:ext cx="586359" cy="1030891"/>
            </a:xfrm>
            <a:custGeom>
              <a:rect l="l" t="t" r="r" b="b"/>
              <a:pathLst>
                <a:path w="135" h="238">
                  <a:moveTo>
                    <a:pt x="16" y="0"/>
                  </a:moveTo>
                  <a:cubicBezTo>
                    <a:pt x="16" y="0"/>
                    <a:pt x="112" y="34"/>
                    <a:pt x="135" y="213"/>
                  </a:cubicBezTo>
                  <a:cubicBezTo>
                    <a:pt x="135" y="213"/>
                    <a:pt x="106" y="236"/>
                    <a:pt x="67" y="238"/>
                  </a:cubicBezTo>
                  <a:cubicBezTo>
                    <a:pt x="67" y="238"/>
                    <a:pt x="51" y="189"/>
                    <a:pt x="33" y="183"/>
                  </a:cubicBezTo>
                  <a:cubicBezTo>
                    <a:pt x="0" y="2"/>
                    <a:pt x="0" y="2"/>
                    <a:pt x="0" y="2"/>
                  </a:cubicBezTo>
                  <a:lnTo>
                    <a:pt x="16" y="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77670" y="3538100"/>
              <a:ext cx="165164" cy="135446"/>
            </a:xfrm>
            <a:custGeom>
              <a:rect l="l" t="t" r="r" b="b"/>
              <a:pathLst>
                <a:path w="55" h="46">
                  <a:moveTo>
                    <a:pt x="0" y="5"/>
                  </a:moveTo>
                  <a:lnTo>
                    <a:pt x="32" y="46"/>
                  </a:lnTo>
                  <a:lnTo>
                    <a:pt x="55" y="0"/>
                  </a:lnTo>
                  <a:lnTo>
                    <a:pt x="0" y="5"/>
                  </a:lnTo>
                  <a:close/>
                </a:path>
              </a:pathLst>
            </a:custGeom>
            <a:solidFill>
              <a:srgbClr val="E2DC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2494065" y="3489427"/>
              <a:ext cx="326041" cy="1166431"/>
            </a:xfrm>
            <a:custGeom>
              <a:rect l="l" t="t" r="r" b="b"/>
              <a:pathLst>
                <a:path w="75" h="269">
                  <a:moveTo>
                    <a:pt x="23" y="0"/>
                  </a:moveTo>
                  <a:cubicBezTo>
                    <a:pt x="23" y="0"/>
                    <a:pt x="75" y="62"/>
                    <a:pt x="68" y="259"/>
                  </a:cubicBezTo>
                  <a:cubicBezTo>
                    <a:pt x="68" y="259"/>
                    <a:pt x="51" y="269"/>
                    <a:pt x="25" y="264"/>
                  </a:cubicBezTo>
                  <a:cubicBezTo>
                    <a:pt x="25" y="264"/>
                    <a:pt x="18" y="102"/>
                    <a:pt x="0" y="0"/>
                  </a:cubicBezTo>
                  <a:lnTo>
                    <a:pt x="23" y="0"/>
                  </a:lnTo>
                  <a:close/>
                </a:path>
              </a:pathLst>
            </a:custGeom>
            <a:solidFill>
              <a:srgbClr val="3F3E3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1420788" y="1349255"/>
              <a:ext cx="1901000" cy="1293400"/>
            </a:xfrm>
            <a:custGeom>
              <a:rect l="l" t="t" r="r" b="b"/>
              <a:pathLst>
                <a:path w="438" h="297">
                  <a:moveTo>
                    <a:pt x="14" y="295"/>
                  </a:moveTo>
                  <a:cubicBezTo>
                    <a:pt x="14" y="295"/>
                    <a:pt x="0" y="238"/>
                    <a:pt x="10" y="192"/>
                  </a:cubicBezTo>
                  <a:cubicBezTo>
                    <a:pt x="20" y="145"/>
                    <a:pt x="23" y="154"/>
                    <a:pt x="22" y="134"/>
                  </a:cubicBezTo>
                  <a:cubicBezTo>
                    <a:pt x="22" y="134"/>
                    <a:pt x="31" y="139"/>
                    <a:pt x="31" y="145"/>
                  </a:cubicBezTo>
                  <a:cubicBezTo>
                    <a:pt x="31" y="145"/>
                    <a:pt x="56" y="67"/>
                    <a:pt x="119" y="52"/>
                  </a:cubicBezTo>
                  <a:cubicBezTo>
                    <a:pt x="119" y="52"/>
                    <a:pt x="114" y="62"/>
                    <a:pt x="116" y="73"/>
                  </a:cubicBezTo>
                  <a:cubicBezTo>
                    <a:pt x="116" y="73"/>
                    <a:pt x="173" y="0"/>
                    <a:pt x="296" y="15"/>
                  </a:cubicBezTo>
                  <a:cubicBezTo>
                    <a:pt x="296" y="15"/>
                    <a:pt x="281" y="31"/>
                    <a:pt x="285" y="40"/>
                  </a:cubicBezTo>
                  <a:cubicBezTo>
                    <a:pt x="285" y="40"/>
                    <a:pt x="342" y="31"/>
                    <a:pt x="363" y="48"/>
                  </a:cubicBezTo>
                  <a:cubicBezTo>
                    <a:pt x="363" y="48"/>
                    <a:pt x="347" y="61"/>
                    <a:pt x="348" y="69"/>
                  </a:cubicBezTo>
                  <a:cubicBezTo>
                    <a:pt x="348" y="69"/>
                    <a:pt x="393" y="67"/>
                    <a:pt x="422" y="115"/>
                  </a:cubicBezTo>
                  <a:cubicBezTo>
                    <a:pt x="422" y="115"/>
                    <a:pt x="405" y="128"/>
                    <a:pt x="407" y="137"/>
                  </a:cubicBezTo>
                  <a:cubicBezTo>
                    <a:pt x="407" y="137"/>
                    <a:pt x="432" y="147"/>
                    <a:pt x="438" y="171"/>
                  </a:cubicBezTo>
                  <a:cubicBezTo>
                    <a:pt x="438" y="171"/>
                    <a:pt x="413" y="195"/>
                    <a:pt x="412" y="229"/>
                  </a:cubicBezTo>
                  <a:cubicBezTo>
                    <a:pt x="411" y="262"/>
                    <a:pt x="401" y="295"/>
                    <a:pt x="399" y="297"/>
                  </a:cubicBezTo>
                  <a:lnTo>
                    <a:pt x="14" y="295"/>
                  </a:lnTo>
                  <a:close/>
                </a:path>
              </a:pathLst>
            </a:custGeom>
            <a:solidFill>
              <a:srgbClr val="4C453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197743" y="1901800"/>
              <a:ext cx="751523" cy="683704"/>
            </a:xfrm>
            <a:custGeom>
              <a:rect l="l" t="t" r="r" b="b"/>
              <a:pathLst>
                <a:path w="173" h="157">
                  <a:moveTo>
                    <a:pt x="2" y="103"/>
                  </a:moveTo>
                  <a:cubicBezTo>
                    <a:pt x="2" y="103"/>
                    <a:pt x="0" y="14"/>
                    <a:pt x="70" y="0"/>
                  </a:cubicBezTo>
                  <a:cubicBezTo>
                    <a:pt x="70" y="0"/>
                    <a:pt x="53" y="29"/>
                    <a:pt x="56" y="36"/>
                  </a:cubicBezTo>
                  <a:cubicBezTo>
                    <a:pt x="56" y="36"/>
                    <a:pt x="84" y="4"/>
                    <a:pt x="131" y="19"/>
                  </a:cubicBezTo>
                  <a:cubicBezTo>
                    <a:pt x="131" y="19"/>
                    <a:pt x="110" y="24"/>
                    <a:pt x="108" y="35"/>
                  </a:cubicBezTo>
                  <a:cubicBezTo>
                    <a:pt x="108" y="35"/>
                    <a:pt x="169" y="26"/>
                    <a:pt x="173" y="109"/>
                  </a:cubicBezTo>
                  <a:cubicBezTo>
                    <a:pt x="173" y="109"/>
                    <a:pt x="51" y="157"/>
                    <a:pt x="2" y="103"/>
                  </a:cubicBez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353066" y="2541023"/>
              <a:ext cx="281559" cy="419100"/>
            </a:xfrm>
            <a:custGeom>
              <a:rect l="l" t="t" r="r" b="b"/>
              <a:pathLst>
                <a:path w="65" h="97">
                  <a:moveTo>
                    <a:pt x="65" y="21"/>
                  </a:moveTo>
                  <a:cubicBezTo>
                    <a:pt x="65" y="21"/>
                    <a:pt x="30" y="0"/>
                    <a:pt x="15" y="21"/>
                  </a:cubicBezTo>
                  <a:cubicBezTo>
                    <a:pt x="0" y="43"/>
                    <a:pt x="28" y="82"/>
                    <a:pt x="65" y="97"/>
                  </a:cubicBezTo>
                  <a:lnTo>
                    <a:pt x="65" y="21"/>
                  </a:lnTo>
                  <a:close/>
                </a:path>
              </a:pathLst>
            </a:custGeom>
            <a:solidFill>
              <a:srgbClr val="F4D3B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14797" y="2541023"/>
              <a:ext cx="283655" cy="419100"/>
            </a:xfrm>
            <a:custGeom>
              <a:rect l="l" t="t" r="r" b="b"/>
              <a:pathLst>
                <a:path w="65" h="97">
                  <a:moveTo>
                    <a:pt x="0" y="21"/>
                  </a:moveTo>
                  <a:cubicBezTo>
                    <a:pt x="0" y="21"/>
                    <a:pt x="36" y="0"/>
                    <a:pt x="51" y="21"/>
                  </a:cubicBezTo>
                  <a:cubicBezTo>
                    <a:pt x="65" y="43"/>
                    <a:pt x="38" y="82"/>
                    <a:pt x="0" y="97"/>
                  </a:cubicBezTo>
                  <a:lnTo>
                    <a:pt x="0" y="21"/>
                  </a:lnTo>
                  <a:close/>
                </a:path>
              </a:pathLst>
            </a:custGeom>
            <a:solidFill>
              <a:srgbClr val="F4D3B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439838" y="2111350"/>
              <a:ext cx="1771841" cy="1458563"/>
            </a:xfrm>
            <a:custGeom>
              <a:rect l="l" t="t" r="r" b="b"/>
              <a:pathLst>
                <a:path w="408" h="336">
                  <a:moveTo>
                    <a:pt x="389" y="194"/>
                  </a:moveTo>
                  <a:cubicBezTo>
                    <a:pt x="379" y="175"/>
                    <a:pt x="371" y="170"/>
                    <a:pt x="371" y="118"/>
                  </a:cubicBezTo>
                  <a:cubicBezTo>
                    <a:pt x="371" y="66"/>
                    <a:pt x="346" y="44"/>
                    <a:pt x="346" y="44"/>
                  </a:cubicBezTo>
                  <a:cubicBezTo>
                    <a:pt x="287" y="0"/>
                    <a:pt x="204" y="61"/>
                    <a:pt x="204" y="61"/>
                  </a:cubicBezTo>
                  <a:cubicBezTo>
                    <a:pt x="204" y="61"/>
                    <a:pt x="121" y="0"/>
                    <a:pt x="62" y="44"/>
                  </a:cubicBezTo>
                  <a:cubicBezTo>
                    <a:pt x="62" y="44"/>
                    <a:pt x="37" y="66"/>
                    <a:pt x="37" y="118"/>
                  </a:cubicBezTo>
                  <a:cubicBezTo>
                    <a:pt x="37" y="170"/>
                    <a:pt x="29" y="175"/>
                    <a:pt x="19" y="194"/>
                  </a:cubicBezTo>
                  <a:cubicBezTo>
                    <a:pt x="10" y="214"/>
                    <a:pt x="0" y="336"/>
                    <a:pt x="204" y="336"/>
                  </a:cubicBezTo>
                  <a:cubicBezTo>
                    <a:pt x="408" y="336"/>
                    <a:pt x="399" y="214"/>
                    <a:pt x="389" y="194"/>
                  </a:cubicBez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837888" y="2761241"/>
              <a:ext cx="171450" cy="175736"/>
            </a:xfrm>
            <a:prstGeom prst="ellipse">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1873797" y="2769718"/>
              <a:ext cx="82582" cy="55055"/>
            </a:xfrm>
            <a:custGeom>
              <a:rect l="l" t="t" r="r" b="b"/>
              <a:pathLst>
                <a:path w="19" h="12">
                  <a:moveTo>
                    <a:pt x="18" y="4"/>
                  </a:moveTo>
                  <a:cubicBezTo>
                    <a:pt x="19" y="7"/>
                    <a:pt x="15" y="10"/>
                    <a:pt x="10" y="11"/>
                  </a:cubicBezTo>
                  <a:cubicBezTo>
                    <a:pt x="5" y="12"/>
                    <a:pt x="1" y="11"/>
                    <a:pt x="0" y="8"/>
                  </a:cubicBezTo>
                  <a:cubicBezTo>
                    <a:pt x="0" y="5"/>
                    <a:pt x="3" y="2"/>
                    <a:pt x="8" y="1"/>
                  </a:cubicBezTo>
                  <a:cubicBezTo>
                    <a:pt x="13" y="0"/>
                    <a:pt x="18" y="2"/>
                    <a:pt x="18" y="4"/>
                  </a:cubicBezTo>
                  <a:close/>
                </a:path>
              </a:pathLst>
            </a:custGeom>
            <a:solidFill>
              <a:srgbClr val="E8DF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1757402" y="2549500"/>
              <a:ext cx="334423" cy="112204"/>
            </a:xfrm>
            <a:custGeom>
              <a:rect l="l" t="t" r="r" b="b"/>
              <a:pathLst>
                <a:path w="112" h="38">
                  <a:moveTo>
                    <a:pt x="0" y="9"/>
                  </a:moveTo>
                  <a:lnTo>
                    <a:pt x="0" y="38"/>
                  </a:lnTo>
                  <a:lnTo>
                    <a:pt x="112" y="32"/>
                  </a:lnTo>
                  <a:lnTo>
                    <a:pt x="112" y="0"/>
                  </a:lnTo>
                  <a:lnTo>
                    <a:pt x="0" y="9"/>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2608365" y="2761241"/>
              <a:ext cx="175736" cy="175736"/>
            </a:xfrm>
            <a:prstGeom prst="ellipse">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640179" y="2769718"/>
              <a:ext cx="84677" cy="55055"/>
            </a:xfrm>
            <a:custGeom>
              <a:rect l="l" t="t" r="r" b="b"/>
              <a:pathLst>
                <a:path w="19" h="12">
                  <a:moveTo>
                    <a:pt x="19" y="4"/>
                  </a:moveTo>
                  <a:cubicBezTo>
                    <a:pt x="19" y="7"/>
                    <a:pt x="16" y="10"/>
                    <a:pt x="11" y="11"/>
                  </a:cubicBezTo>
                  <a:cubicBezTo>
                    <a:pt x="6" y="12"/>
                    <a:pt x="1" y="11"/>
                    <a:pt x="1" y="8"/>
                  </a:cubicBezTo>
                  <a:cubicBezTo>
                    <a:pt x="0" y="5"/>
                    <a:pt x="4" y="2"/>
                    <a:pt x="9" y="1"/>
                  </a:cubicBezTo>
                  <a:cubicBezTo>
                    <a:pt x="13" y="0"/>
                    <a:pt x="18" y="2"/>
                    <a:pt x="19" y="4"/>
                  </a:cubicBezTo>
                  <a:close/>
                </a:path>
              </a:pathLst>
            </a:custGeom>
            <a:solidFill>
              <a:srgbClr val="E8DF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527974" y="2549500"/>
              <a:ext cx="338709" cy="112204"/>
            </a:xfrm>
            <a:custGeom>
              <a:rect l="l" t="t" r="r" b="b"/>
              <a:pathLst>
                <a:path w="114" h="38">
                  <a:moveTo>
                    <a:pt x="114" y="9"/>
                  </a:moveTo>
                  <a:lnTo>
                    <a:pt x="114" y="38"/>
                  </a:lnTo>
                  <a:lnTo>
                    <a:pt x="0" y="32"/>
                  </a:lnTo>
                  <a:lnTo>
                    <a:pt x="0" y="0"/>
                  </a:lnTo>
                  <a:lnTo>
                    <a:pt x="114" y="9"/>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2227365" y="2979268"/>
              <a:ext cx="230695" cy="131254"/>
            </a:xfrm>
            <a:custGeom>
              <a:rect l="l" t="t" r="r" b="b"/>
              <a:pathLst>
                <a:path w="52" h="30">
                  <a:moveTo>
                    <a:pt x="0" y="30"/>
                  </a:moveTo>
                  <a:cubicBezTo>
                    <a:pt x="0" y="30"/>
                    <a:pt x="1" y="4"/>
                    <a:pt x="22" y="2"/>
                  </a:cubicBezTo>
                  <a:cubicBezTo>
                    <a:pt x="43" y="0"/>
                    <a:pt x="53" y="27"/>
                    <a:pt x="53" y="27"/>
                  </a:cubicBezTo>
                  <a:cubicBezTo>
                    <a:pt x="53" y="27"/>
                    <a:pt x="39" y="9"/>
                    <a:pt x="23" y="11"/>
                  </a:cubicBezTo>
                  <a:cubicBezTo>
                    <a:pt x="7" y="12"/>
                    <a:pt x="0" y="30"/>
                    <a:pt x="0" y="30"/>
                  </a:cubicBezTo>
                  <a:close/>
                </a:path>
              </a:pathLst>
            </a:custGeom>
            <a:solidFill>
              <a:srgbClr val="EFC4A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2055915" y="3102045"/>
              <a:ext cx="694373" cy="359854"/>
            </a:xfrm>
            <a:custGeom>
              <a:rect l="l" t="t" r="r" b="b"/>
              <a:pathLst>
                <a:path w="160" h="83">
                  <a:moveTo>
                    <a:pt x="0" y="32"/>
                  </a:moveTo>
                  <a:cubicBezTo>
                    <a:pt x="0" y="32"/>
                    <a:pt x="118" y="44"/>
                    <a:pt x="150" y="0"/>
                  </a:cubicBezTo>
                  <a:cubicBezTo>
                    <a:pt x="150" y="0"/>
                    <a:pt x="160" y="83"/>
                    <a:pt x="29" y="68"/>
                  </a:cubicBezTo>
                  <a:cubicBezTo>
                    <a:pt x="29" y="68"/>
                    <a:pt x="30" y="50"/>
                    <a:pt x="0" y="32"/>
                  </a:cubicBezTo>
                  <a:close/>
                </a:path>
              </a:pathLst>
            </a:custGeom>
            <a:solidFill>
              <a:srgbClr val="49202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2240034" y="3298927"/>
              <a:ext cx="349282" cy="116396"/>
            </a:xfrm>
            <a:custGeom>
              <a:rect l="l" t="t" r="r" b="b"/>
              <a:pathLst>
                <a:path w="80" h="27">
                  <a:moveTo>
                    <a:pt x="80" y="10"/>
                  </a:moveTo>
                  <a:cubicBezTo>
                    <a:pt x="63" y="1"/>
                    <a:pt x="47" y="0"/>
                    <a:pt x="27" y="1"/>
                  </a:cubicBezTo>
                  <a:cubicBezTo>
                    <a:pt x="3" y="2"/>
                    <a:pt x="0" y="13"/>
                    <a:pt x="1" y="24"/>
                  </a:cubicBezTo>
                  <a:cubicBezTo>
                    <a:pt x="40" y="27"/>
                    <a:pt x="64" y="20"/>
                    <a:pt x="80" y="10"/>
                  </a:cubicBezTo>
                  <a:close/>
                </a:path>
              </a:pathLst>
            </a:custGeom>
            <a:solidFill>
              <a:srgbClr val="C6504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6" name="TextBox 46"/>
          <p:cNvSpPr txBox="1"/>
          <p:nvPr/>
        </p:nvSpPr>
        <p:spPr>
          <a:xfrm>
            <a:off x="6542983" y="1171423"/>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Alkanes</a:t>
            </a:r>
          </a:p>
        </p:txBody>
      </p:sp>
      <p:sp>
        <p:nvSpPr>
          <p:cNvPr id="47" name="TextBox 47"/>
          <p:cNvSpPr txBox="1"/>
          <p:nvPr/>
        </p:nvSpPr>
        <p:spPr>
          <a:xfrm>
            <a:off x="6542983" y="1511132"/>
            <a:ext cx="4495800" cy="11049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 Simple hydrocarbon compounds with the general formula CnH2n+2, where n is the number of carbon atoms Examples include methane (CH4), ethane (C2H6), and propane (C3H8)</a:t>
            </a:r>
          </a:p>
        </p:txBody>
      </p:sp>
      <p:sp>
        <p:nvSpPr>
          <p:cNvPr id="48" name="TextBox 48"/>
          <p:cNvSpPr txBox="1"/>
          <p:nvPr/>
        </p:nvSpPr>
        <p:spPr>
          <a:xfrm>
            <a:off x="6542983" y="2934249"/>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Alkenes</a:t>
            </a:r>
          </a:p>
        </p:txBody>
      </p:sp>
      <p:sp>
        <p:nvSpPr>
          <p:cNvPr id="49" name="TextBox 49"/>
          <p:cNvSpPr txBox="1"/>
          <p:nvPr/>
        </p:nvSpPr>
        <p:spPr>
          <a:xfrm>
            <a:off x="6542983" y="3273958"/>
            <a:ext cx="4495800"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 Hydrocarbon compounds containing carbon carbon double bonds Examples include ethylene (C2H4) and copyene (C3H6)</a:t>
            </a:r>
          </a:p>
        </p:txBody>
      </p:sp>
      <p:sp>
        <p:nvSpPr>
          <p:cNvPr id="50" name="TextBox 50"/>
          <p:cNvSpPr txBox="1"/>
          <p:nvPr/>
        </p:nvSpPr>
        <p:spPr>
          <a:xfrm>
            <a:off x="6542983" y="4626808"/>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Alkynes</a:t>
            </a:r>
          </a:p>
        </p:txBody>
      </p:sp>
      <p:sp>
        <p:nvSpPr>
          <p:cNvPr id="51" name="TextBox 51"/>
          <p:cNvSpPr txBox="1"/>
          <p:nvPr/>
        </p:nvSpPr>
        <p:spPr>
          <a:xfrm>
            <a:off x="6542983" y="4966517"/>
            <a:ext cx="4499225"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 Hydrocarbon compounds containing carbon carbon triple bonds Examples include acetate (C2H2) and butyne (C4H6)</a:t>
            </a:r>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Hydrocarbon compounds</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131257" y="1632404"/>
            <a:ext cx="1151096" cy="1151477"/>
            <a:chOff x="2131257" y="1632404"/>
            <a:chExt cx="1151096" cy="1151477"/>
          </a:xfrm>
        </p:grpSpPr>
        <p:sp>
          <p:nvSpPr>
            <p:cNvPr id="3" name="Freeform 3"/>
            <p:cNvSpPr/>
            <p:nvPr/>
          </p:nvSpPr>
          <p:spPr>
            <a:xfrm>
              <a:off x="2131257" y="1632404"/>
              <a:ext cx="1151096" cy="1151477"/>
            </a:xfrm>
            <a:custGeom>
              <a:rect l="l" t="t" r="r" b="b"/>
              <a:pathLst>
                <a:path w="1482" h="1482">
                  <a:moveTo>
                    <a:pt x="1482" y="742"/>
                  </a:moveTo>
                  <a:lnTo>
                    <a:pt x="1482" y="742"/>
                  </a:lnTo>
                  <a:lnTo>
                    <a:pt x="1481" y="780"/>
                  </a:lnTo>
                  <a:lnTo>
                    <a:pt x="1477" y="818"/>
                  </a:lnTo>
                  <a:lnTo>
                    <a:pt x="1473" y="854"/>
                  </a:lnTo>
                  <a:lnTo>
                    <a:pt x="1467" y="890"/>
                  </a:lnTo>
                  <a:lnTo>
                    <a:pt x="1458" y="926"/>
                  </a:lnTo>
                  <a:lnTo>
                    <a:pt x="1448" y="962"/>
                  </a:lnTo>
                  <a:lnTo>
                    <a:pt x="1436" y="997"/>
                  </a:lnTo>
                  <a:lnTo>
                    <a:pt x="1423" y="1029"/>
                  </a:lnTo>
                  <a:lnTo>
                    <a:pt x="1408" y="1063"/>
                  </a:lnTo>
                  <a:lnTo>
                    <a:pt x="1392" y="1094"/>
                  </a:lnTo>
                  <a:lnTo>
                    <a:pt x="1374" y="1126"/>
                  </a:lnTo>
                  <a:lnTo>
                    <a:pt x="1355" y="1155"/>
                  </a:lnTo>
                  <a:lnTo>
                    <a:pt x="1334" y="1185"/>
                  </a:lnTo>
                  <a:lnTo>
                    <a:pt x="1312" y="1213"/>
                  </a:lnTo>
                  <a:lnTo>
                    <a:pt x="1289" y="1240"/>
                  </a:lnTo>
                  <a:lnTo>
                    <a:pt x="1265" y="1265"/>
                  </a:lnTo>
                  <a:lnTo>
                    <a:pt x="1239" y="1290"/>
                  </a:lnTo>
                  <a:lnTo>
                    <a:pt x="1211" y="1313"/>
                  </a:lnTo>
                  <a:lnTo>
                    <a:pt x="1184" y="1335"/>
                  </a:lnTo>
                  <a:lnTo>
                    <a:pt x="1155" y="1356"/>
                  </a:lnTo>
                  <a:lnTo>
                    <a:pt x="1125" y="1375"/>
                  </a:lnTo>
                  <a:lnTo>
                    <a:pt x="1094" y="1393"/>
                  </a:lnTo>
                  <a:lnTo>
                    <a:pt x="1062" y="1409"/>
                  </a:lnTo>
                  <a:lnTo>
                    <a:pt x="1029" y="1424"/>
                  </a:lnTo>
                  <a:lnTo>
                    <a:pt x="995" y="1437"/>
                  </a:lnTo>
                  <a:lnTo>
                    <a:pt x="961" y="1449"/>
                  </a:lnTo>
                  <a:lnTo>
                    <a:pt x="926" y="1459"/>
                  </a:lnTo>
                  <a:lnTo>
                    <a:pt x="890" y="1467"/>
                  </a:lnTo>
                  <a:lnTo>
                    <a:pt x="853" y="1473"/>
                  </a:lnTo>
                  <a:lnTo>
                    <a:pt x="816" y="1479"/>
                  </a:lnTo>
                  <a:lnTo>
                    <a:pt x="778" y="1481"/>
                  </a:lnTo>
                  <a:lnTo>
                    <a:pt x="740" y="1482"/>
                  </a:lnTo>
                  <a:lnTo>
                    <a:pt x="740" y="1482"/>
                  </a:lnTo>
                  <a:lnTo>
                    <a:pt x="702" y="1481"/>
                  </a:lnTo>
                  <a:lnTo>
                    <a:pt x="664" y="1479"/>
                  </a:lnTo>
                  <a:lnTo>
                    <a:pt x="627" y="1473"/>
                  </a:lnTo>
                  <a:lnTo>
                    <a:pt x="592" y="1467"/>
                  </a:lnTo>
                  <a:lnTo>
                    <a:pt x="556" y="1459"/>
                  </a:lnTo>
                  <a:lnTo>
                    <a:pt x="520" y="1449"/>
                  </a:lnTo>
                  <a:lnTo>
                    <a:pt x="486" y="1437"/>
                  </a:lnTo>
                  <a:lnTo>
                    <a:pt x="453" y="1424"/>
                  </a:lnTo>
                  <a:lnTo>
                    <a:pt x="419" y="1409"/>
                  </a:lnTo>
                  <a:lnTo>
                    <a:pt x="388" y="1393"/>
                  </a:lnTo>
                  <a:lnTo>
                    <a:pt x="356" y="1375"/>
                  </a:lnTo>
                  <a:lnTo>
                    <a:pt x="327" y="1356"/>
                  </a:lnTo>
                  <a:lnTo>
                    <a:pt x="297" y="1335"/>
                  </a:lnTo>
                  <a:lnTo>
                    <a:pt x="269" y="1313"/>
                  </a:lnTo>
                  <a:lnTo>
                    <a:pt x="242" y="1290"/>
                  </a:lnTo>
                  <a:lnTo>
                    <a:pt x="217" y="1265"/>
                  </a:lnTo>
                  <a:lnTo>
                    <a:pt x="192" y="1240"/>
                  </a:lnTo>
                  <a:lnTo>
                    <a:pt x="169" y="1213"/>
                  </a:lnTo>
                  <a:lnTo>
                    <a:pt x="147" y="1185"/>
                  </a:lnTo>
                  <a:lnTo>
                    <a:pt x="126" y="1155"/>
                  </a:lnTo>
                  <a:lnTo>
                    <a:pt x="107" y="1126"/>
                  </a:lnTo>
                  <a:lnTo>
                    <a:pt x="89" y="1094"/>
                  </a:lnTo>
                  <a:lnTo>
                    <a:pt x="73" y="1063"/>
                  </a:lnTo>
                  <a:lnTo>
                    <a:pt x="58" y="1029"/>
                  </a:lnTo>
                  <a:lnTo>
                    <a:pt x="45" y="997"/>
                  </a:lnTo>
                  <a:lnTo>
                    <a:pt x="33" y="962"/>
                  </a:lnTo>
                  <a:lnTo>
                    <a:pt x="23" y="926"/>
                  </a:lnTo>
                  <a:lnTo>
                    <a:pt x="15" y="890"/>
                  </a:lnTo>
                  <a:lnTo>
                    <a:pt x="9" y="854"/>
                  </a:lnTo>
                  <a:lnTo>
                    <a:pt x="3" y="818"/>
                  </a:lnTo>
                  <a:lnTo>
                    <a:pt x="1" y="780"/>
                  </a:lnTo>
                  <a:lnTo>
                    <a:pt x="0" y="742"/>
                  </a:lnTo>
                  <a:lnTo>
                    <a:pt x="0" y="742"/>
                  </a:lnTo>
                  <a:lnTo>
                    <a:pt x="1" y="704"/>
                  </a:lnTo>
                  <a:lnTo>
                    <a:pt x="3" y="666"/>
                  </a:lnTo>
                  <a:lnTo>
                    <a:pt x="9" y="629"/>
                  </a:lnTo>
                  <a:lnTo>
                    <a:pt x="15" y="592"/>
                  </a:lnTo>
                  <a:lnTo>
                    <a:pt x="23" y="556"/>
                  </a:lnTo>
                  <a:lnTo>
                    <a:pt x="33" y="521"/>
                  </a:lnTo>
                  <a:lnTo>
                    <a:pt x="45" y="486"/>
                  </a:lnTo>
                  <a:lnTo>
                    <a:pt x="58" y="453"/>
                  </a:lnTo>
                  <a:lnTo>
                    <a:pt x="73" y="420"/>
                  </a:lnTo>
                  <a:lnTo>
                    <a:pt x="89" y="389"/>
                  </a:lnTo>
                  <a:lnTo>
                    <a:pt x="107" y="357"/>
                  </a:lnTo>
                  <a:lnTo>
                    <a:pt x="126" y="327"/>
                  </a:lnTo>
                  <a:lnTo>
                    <a:pt x="147" y="299"/>
                  </a:lnTo>
                  <a:lnTo>
                    <a:pt x="169" y="270"/>
                  </a:lnTo>
                  <a:lnTo>
                    <a:pt x="192" y="243"/>
                  </a:lnTo>
                  <a:lnTo>
                    <a:pt x="217" y="217"/>
                  </a:lnTo>
                  <a:lnTo>
                    <a:pt x="242" y="193"/>
                  </a:lnTo>
                  <a:lnTo>
                    <a:pt x="269" y="169"/>
                  </a:lnTo>
                  <a:lnTo>
                    <a:pt x="297" y="148"/>
                  </a:lnTo>
                  <a:lnTo>
                    <a:pt x="327" y="127"/>
                  </a:lnTo>
                  <a:lnTo>
                    <a:pt x="356" y="107"/>
                  </a:lnTo>
                  <a:lnTo>
                    <a:pt x="388" y="90"/>
                  </a:lnTo>
                  <a:lnTo>
                    <a:pt x="419" y="74"/>
                  </a:lnTo>
                  <a:lnTo>
                    <a:pt x="453" y="59"/>
                  </a:lnTo>
                  <a:lnTo>
                    <a:pt x="486" y="46"/>
                  </a:lnTo>
                  <a:lnTo>
                    <a:pt x="520" y="34"/>
                  </a:lnTo>
                  <a:lnTo>
                    <a:pt x="556" y="24"/>
                  </a:lnTo>
                  <a:lnTo>
                    <a:pt x="592" y="15"/>
                  </a:lnTo>
                  <a:lnTo>
                    <a:pt x="627" y="9"/>
                  </a:lnTo>
                  <a:lnTo>
                    <a:pt x="664" y="4"/>
                  </a:lnTo>
                  <a:lnTo>
                    <a:pt x="702" y="1"/>
                  </a:lnTo>
                  <a:lnTo>
                    <a:pt x="740" y="0"/>
                  </a:lnTo>
                  <a:lnTo>
                    <a:pt x="740" y="0"/>
                  </a:lnTo>
                  <a:lnTo>
                    <a:pt x="778" y="1"/>
                  </a:lnTo>
                  <a:lnTo>
                    <a:pt x="816" y="4"/>
                  </a:lnTo>
                  <a:lnTo>
                    <a:pt x="853" y="9"/>
                  </a:lnTo>
                  <a:lnTo>
                    <a:pt x="890" y="15"/>
                  </a:lnTo>
                  <a:lnTo>
                    <a:pt x="926" y="24"/>
                  </a:lnTo>
                  <a:lnTo>
                    <a:pt x="961" y="34"/>
                  </a:lnTo>
                  <a:lnTo>
                    <a:pt x="995" y="46"/>
                  </a:lnTo>
                  <a:lnTo>
                    <a:pt x="1029" y="59"/>
                  </a:lnTo>
                  <a:lnTo>
                    <a:pt x="1062" y="74"/>
                  </a:lnTo>
                  <a:lnTo>
                    <a:pt x="1094" y="90"/>
                  </a:lnTo>
                  <a:lnTo>
                    <a:pt x="1125" y="107"/>
                  </a:lnTo>
                  <a:lnTo>
                    <a:pt x="1155" y="127"/>
                  </a:lnTo>
                  <a:lnTo>
                    <a:pt x="1184" y="148"/>
                  </a:lnTo>
                  <a:lnTo>
                    <a:pt x="1211" y="169"/>
                  </a:lnTo>
                  <a:lnTo>
                    <a:pt x="1239" y="193"/>
                  </a:lnTo>
                  <a:lnTo>
                    <a:pt x="1265" y="217"/>
                  </a:lnTo>
                  <a:lnTo>
                    <a:pt x="1289" y="243"/>
                  </a:lnTo>
                  <a:lnTo>
                    <a:pt x="1312" y="270"/>
                  </a:lnTo>
                  <a:lnTo>
                    <a:pt x="1334" y="299"/>
                  </a:lnTo>
                  <a:lnTo>
                    <a:pt x="1355" y="327"/>
                  </a:lnTo>
                  <a:lnTo>
                    <a:pt x="1374" y="357"/>
                  </a:lnTo>
                  <a:lnTo>
                    <a:pt x="1392" y="389"/>
                  </a:lnTo>
                  <a:lnTo>
                    <a:pt x="1408" y="420"/>
                  </a:lnTo>
                  <a:lnTo>
                    <a:pt x="1423" y="453"/>
                  </a:lnTo>
                  <a:lnTo>
                    <a:pt x="1436" y="486"/>
                  </a:lnTo>
                  <a:lnTo>
                    <a:pt x="1448" y="521"/>
                  </a:lnTo>
                  <a:lnTo>
                    <a:pt x="1458" y="556"/>
                  </a:lnTo>
                  <a:lnTo>
                    <a:pt x="1467" y="592"/>
                  </a:lnTo>
                  <a:lnTo>
                    <a:pt x="1473" y="629"/>
                  </a:lnTo>
                  <a:lnTo>
                    <a:pt x="1477" y="666"/>
                  </a:lnTo>
                  <a:lnTo>
                    <a:pt x="1481" y="704"/>
                  </a:lnTo>
                  <a:lnTo>
                    <a:pt x="1482" y="742"/>
                  </a:lnTo>
                  <a:lnTo>
                    <a:pt x="1482" y="74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322328" y="1904343"/>
              <a:ext cx="767334" cy="703898"/>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8722366" y="1632404"/>
            <a:ext cx="1151096" cy="1151477"/>
            <a:chOff x="8722366" y="1632404"/>
            <a:chExt cx="1151096" cy="1151477"/>
          </a:xfrm>
        </p:grpSpPr>
        <p:sp>
          <p:nvSpPr>
            <p:cNvPr id="6" name="Freeform 6"/>
            <p:cNvSpPr/>
            <p:nvPr/>
          </p:nvSpPr>
          <p:spPr>
            <a:xfrm>
              <a:off x="8722366" y="1632404"/>
              <a:ext cx="1151096" cy="1151477"/>
            </a:xfrm>
            <a:custGeom>
              <a:rect l="l" t="t" r="r" b="b"/>
              <a:pathLst>
                <a:path w="1482" h="1482">
                  <a:moveTo>
                    <a:pt x="1482" y="742"/>
                  </a:moveTo>
                  <a:lnTo>
                    <a:pt x="1482" y="742"/>
                  </a:lnTo>
                  <a:lnTo>
                    <a:pt x="1481" y="780"/>
                  </a:lnTo>
                  <a:lnTo>
                    <a:pt x="1478" y="818"/>
                  </a:lnTo>
                  <a:lnTo>
                    <a:pt x="1473" y="854"/>
                  </a:lnTo>
                  <a:lnTo>
                    <a:pt x="1467" y="890"/>
                  </a:lnTo>
                  <a:lnTo>
                    <a:pt x="1458" y="926"/>
                  </a:lnTo>
                  <a:lnTo>
                    <a:pt x="1448" y="962"/>
                  </a:lnTo>
                  <a:lnTo>
                    <a:pt x="1436" y="997"/>
                  </a:lnTo>
                  <a:lnTo>
                    <a:pt x="1423" y="1029"/>
                  </a:lnTo>
                  <a:lnTo>
                    <a:pt x="1408" y="1063"/>
                  </a:lnTo>
                  <a:lnTo>
                    <a:pt x="1392" y="1094"/>
                  </a:lnTo>
                  <a:lnTo>
                    <a:pt x="1375" y="1126"/>
                  </a:lnTo>
                  <a:lnTo>
                    <a:pt x="1355" y="1155"/>
                  </a:lnTo>
                  <a:lnTo>
                    <a:pt x="1334" y="1185"/>
                  </a:lnTo>
                  <a:lnTo>
                    <a:pt x="1313" y="1213"/>
                  </a:lnTo>
                  <a:lnTo>
                    <a:pt x="1289" y="1240"/>
                  </a:lnTo>
                  <a:lnTo>
                    <a:pt x="1265" y="1265"/>
                  </a:lnTo>
                  <a:lnTo>
                    <a:pt x="1239" y="1290"/>
                  </a:lnTo>
                  <a:lnTo>
                    <a:pt x="1212" y="1313"/>
                  </a:lnTo>
                  <a:lnTo>
                    <a:pt x="1185" y="1335"/>
                  </a:lnTo>
                  <a:lnTo>
                    <a:pt x="1155" y="1356"/>
                  </a:lnTo>
                  <a:lnTo>
                    <a:pt x="1125" y="1375"/>
                  </a:lnTo>
                  <a:lnTo>
                    <a:pt x="1094" y="1393"/>
                  </a:lnTo>
                  <a:lnTo>
                    <a:pt x="1062" y="1409"/>
                  </a:lnTo>
                  <a:lnTo>
                    <a:pt x="1029" y="1424"/>
                  </a:lnTo>
                  <a:lnTo>
                    <a:pt x="996" y="1437"/>
                  </a:lnTo>
                  <a:lnTo>
                    <a:pt x="961" y="1449"/>
                  </a:lnTo>
                  <a:lnTo>
                    <a:pt x="926" y="1459"/>
                  </a:lnTo>
                  <a:lnTo>
                    <a:pt x="890" y="1467"/>
                  </a:lnTo>
                  <a:lnTo>
                    <a:pt x="853" y="1473"/>
                  </a:lnTo>
                  <a:lnTo>
                    <a:pt x="817" y="1479"/>
                  </a:lnTo>
                  <a:lnTo>
                    <a:pt x="779" y="1481"/>
                  </a:lnTo>
                  <a:lnTo>
                    <a:pt x="741" y="1482"/>
                  </a:lnTo>
                  <a:lnTo>
                    <a:pt x="741" y="1482"/>
                  </a:lnTo>
                  <a:lnTo>
                    <a:pt x="703" y="1481"/>
                  </a:lnTo>
                  <a:lnTo>
                    <a:pt x="665" y="1479"/>
                  </a:lnTo>
                  <a:lnTo>
                    <a:pt x="628" y="1473"/>
                  </a:lnTo>
                  <a:lnTo>
                    <a:pt x="592" y="1467"/>
                  </a:lnTo>
                  <a:lnTo>
                    <a:pt x="556" y="1459"/>
                  </a:lnTo>
                  <a:lnTo>
                    <a:pt x="520" y="1449"/>
                  </a:lnTo>
                  <a:lnTo>
                    <a:pt x="487" y="1437"/>
                  </a:lnTo>
                  <a:lnTo>
                    <a:pt x="453" y="1424"/>
                  </a:lnTo>
                  <a:lnTo>
                    <a:pt x="419" y="1409"/>
                  </a:lnTo>
                  <a:lnTo>
                    <a:pt x="388" y="1393"/>
                  </a:lnTo>
                  <a:lnTo>
                    <a:pt x="356" y="1375"/>
                  </a:lnTo>
                  <a:lnTo>
                    <a:pt x="327" y="1356"/>
                  </a:lnTo>
                  <a:lnTo>
                    <a:pt x="298" y="1335"/>
                  </a:lnTo>
                  <a:lnTo>
                    <a:pt x="269" y="1313"/>
                  </a:lnTo>
                  <a:lnTo>
                    <a:pt x="242" y="1290"/>
                  </a:lnTo>
                  <a:lnTo>
                    <a:pt x="217" y="1265"/>
                  </a:lnTo>
                  <a:lnTo>
                    <a:pt x="192" y="1240"/>
                  </a:lnTo>
                  <a:lnTo>
                    <a:pt x="170" y="1213"/>
                  </a:lnTo>
                  <a:lnTo>
                    <a:pt x="147" y="1185"/>
                  </a:lnTo>
                  <a:lnTo>
                    <a:pt x="126" y="1155"/>
                  </a:lnTo>
                  <a:lnTo>
                    <a:pt x="108" y="1126"/>
                  </a:lnTo>
                  <a:lnTo>
                    <a:pt x="89" y="1094"/>
                  </a:lnTo>
                  <a:lnTo>
                    <a:pt x="73" y="1063"/>
                  </a:lnTo>
                  <a:lnTo>
                    <a:pt x="58" y="1029"/>
                  </a:lnTo>
                  <a:lnTo>
                    <a:pt x="45" y="997"/>
                  </a:lnTo>
                  <a:lnTo>
                    <a:pt x="34" y="962"/>
                  </a:lnTo>
                  <a:lnTo>
                    <a:pt x="23" y="926"/>
                  </a:lnTo>
                  <a:lnTo>
                    <a:pt x="15" y="890"/>
                  </a:lnTo>
                  <a:lnTo>
                    <a:pt x="9" y="854"/>
                  </a:lnTo>
                  <a:lnTo>
                    <a:pt x="4" y="818"/>
                  </a:lnTo>
                  <a:lnTo>
                    <a:pt x="1" y="780"/>
                  </a:lnTo>
                  <a:lnTo>
                    <a:pt x="0" y="742"/>
                  </a:lnTo>
                  <a:lnTo>
                    <a:pt x="0" y="742"/>
                  </a:lnTo>
                  <a:lnTo>
                    <a:pt x="1" y="704"/>
                  </a:lnTo>
                  <a:lnTo>
                    <a:pt x="4" y="666"/>
                  </a:lnTo>
                  <a:lnTo>
                    <a:pt x="9" y="629"/>
                  </a:lnTo>
                  <a:lnTo>
                    <a:pt x="15" y="592"/>
                  </a:lnTo>
                  <a:lnTo>
                    <a:pt x="23" y="556"/>
                  </a:lnTo>
                  <a:lnTo>
                    <a:pt x="34" y="521"/>
                  </a:lnTo>
                  <a:lnTo>
                    <a:pt x="45" y="486"/>
                  </a:lnTo>
                  <a:lnTo>
                    <a:pt x="58" y="453"/>
                  </a:lnTo>
                  <a:lnTo>
                    <a:pt x="73" y="420"/>
                  </a:lnTo>
                  <a:lnTo>
                    <a:pt x="89" y="389"/>
                  </a:lnTo>
                  <a:lnTo>
                    <a:pt x="108" y="357"/>
                  </a:lnTo>
                  <a:lnTo>
                    <a:pt x="126" y="327"/>
                  </a:lnTo>
                  <a:lnTo>
                    <a:pt x="147" y="299"/>
                  </a:lnTo>
                  <a:lnTo>
                    <a:pt x="170" y="270"/>
                  </a:lnTo>
                  <a:lnTo>
                    <a:pt x="192" y="243"/>
                  </a:lnTo>
                  <a:lnTo>
                    <a:pt x="217" y="217"/>
                  </a:lnTo>
                  <a:lnTo>
                    <a:pt x="242" y="193"/>
                  </a:lnTo>
                  <a:lnTo>
                    <a:pt x="269" y="169"/>
                  </a:lnTo>
                  <a:lnTo>
                    <a:pt x="298" y="148"/>
                  </a:lnTo>
                  <a:lnTo>
                    <a:pt x="327" y="127"/>
                  </a:lnTo>
                  <a:lnTo>
                    <a:pt x="356" y="107"/>
                  </a:lnTo>
                  <a:lnTo>
                    <a:pt x="388" y="90"/>
                  </a:lnTo>
                  <a:lnTo>
                    <a:pt x="419" y="74"/>
                  </a:lnTo>
                  <a:lnTo>
                    <a:pt x="453" y="59"/>
                  </a:lnTo>
                  <a:lnTo>
                    <a:pt x="487" y="46"/>
                  </a:lnTo>
                  <a:lnTo>
                    <a:pt x="520" y="34"/>
                  </a:lnTo>
                  <a:lnTo>
                    <a:pt x="556" y="24"/>
                  </a:lnTo>
                  <a:lnTo>
                    <a:pt x="592" y="15"/>
                  </a:lnTo>
                  <a:lnTo>
                    <a:pt x="628" y="9"/>
                  </a:lnTo>
                  <a:lnTo>
                    <a:pt x="665" y="4"/>
                  </a:lnTo>
                  <a:lnTo>
                    <a:pt x="703" y="1"/>
                  </a:lnTo>
                  <a:lnTo>
                    <a:pt x="741" y="0"/>
                  </a:lnTo>
                  <a:lnTo>
                    <a:pt x="741" y="0"/>
                  </a:lnTo>
                  <a:lnTo>
                    <a:pt x="779" y="1"/>
                  </a:lnTo>
                  <a:lnTo>
                    <a:pt x="817" y="4"/>
                  </a:lnTo>
                  <a:lnTo>
                    <a:pt x="853" y="9"/>
                  </a:lnTo>
                  <a:lnTo>
                    <a:pt x="890" y="15"/>
                  </a:lnTo>
                  <a:lnTo>
                    <a:pt x="926" y="24"/>
                  </a:lnTo>
                  <a:lnTo>
                    <a:pt x="961" y="34"/>
                  </a:lnTo>
                  <a:lnTo>
                    <a:pt x="996" y="46"/>
                  </a:lnTo>
                  <a:lnTo>
                    <a:pt x="1029" y="59"/>
                  </a:lnTo>
                  <a:lnTo>
                    <a:pt x="1062" y="74"/>
                  </a:lnTo>
                  <a:lnTo>
                    <a:pt x="1094" y="90"/>
                  </a:lnTo>
                  <a:lnTo>
                    <a:pt x="1125" y="107"/>
                  </a:lnTo>
                  <a:lnTo>
                    <a:pt x="1155" y="127"/>
                  </a:lnTo>
                  <a:lnTo>
                    <a:pt x="1185" y="148"/>
                  </a:lnTo>
                  <a:lnTo>
                    <a:pt x="1212" y="169"/>
                  </a:lnTo>
                  <a:lnTo>
                    <a:pt x="1239" y="193"/>
                  </a:lnTo>
                  <a:lnTo>
                    <a:pt x="1265" y="217"/>
                  </a:lnTo>
                  <a:lnTo>
                    <a:pt x="1289" y="243"/>
                  </a:lnTo>
                  <a:lnTo>
                    <a:pt x="1313" y="270"/>
                  </a:lnTo>
                  <a:lnTo>
                    <a:pt x="1334" y="299"/>
                  </a:lnTo>
                  <a:lnTo>
                    <a:pt x="1355" y="327"/>
                  </a:lnTo>
                  <a:lnTo>
                    <a:pt x="1375" y="357"/>
                  </a:lnTo>
                  <a:lnTo>
                    <a:pt x="1392" y="389"/>
                  </a:lnTo>
                  <a:lnTo>
                    <a:pt x="1408" y="420"/>
                  </a:lnTo>
                  <a:lnTo>
                    <a:pt x="1423" y="453"/>
                  </a:lnTo>
                  <a:lnTo>
                    <a:pt x="1436" y="486"/>
                  </a:lnTo>
                  <a:lnTo>
                    <a:pt x="1448" y="521"/>
                  </a:lnTo>
                  <a:lnTo>
                    <a:pt x="1458" y="556"/>
                  </a:lnTo>
                  <a:lnTo>
                    <a:pt x="1467" y="592"/>
                  </a:lnTo>
                  <a:lnTo>
                    <a:pt x="1473" y="629"/>
                  </a:lnTo>
                  <a:lnTo>
                    <a:pt x="1478" y="666"/>
                  </a:lnTo>
                  <a:lnTo>
                    <a:pt x="1481" y="704"/>
                  </a:lnTo>
                  <a:lnTo>
                    <a:pt x="1482" y="742"/>
                  </a:lnTo>
                  <a:lnTo>
                    <a:pt x="1482" y="74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966206" y="1783090"/>
              <a:ext cx="686562" cy="944785"/>
            </a:xfrm>
            <a:custGeom>
              <a:rect l="l" t="t" r="r" b="b"/>
              <a:pathLst>
                <a:path w="885" h="1217">
                  <a:moveTo>
                    <a:pt x="212" y="796"/>
                  </a:moveTo>
                  <a:lnTo>
                    <a:pt x="125" y="1151"/>
                  </a:lnTo>
                  <a:lnTo>
                    <a:pt x="105" y="1154"/>
                  </a:lnTo>
                  <a:lnTo>
                    <a:pt x="194" y="790"/>
                  </a:lnTo>
                  <a:lnTo>
                    <a:pt x="194" y="790"/>
                  </a:lnTo>
                  <a:lnTo>
                    <a:pt x="178" y="783"/>
                  </a:lnTo>
                  <a:lnTo>
                    <a:pt x="162" y="775"/>
                  </a:lnTo>
                  <a:lnTo>
                    <a:pt x="162" y="775"/>
                  </a:lnTo>
                  <a:lnTo>
                    <a:pt x="149" y="769"/>
                  </a:lnTo>
                  <a:lnTo>
                    <a:pt x="137" y="761"/>
                  </a:lnTo>
                  <a:lnTo>
                    <a:pt x="127" y="753"/>
                  </a:lnTo>
                  <a:lnTo>
                    <a:pt x="117" y="744"/>
                  </a:lnTo>
                  <a:lnTo>
                    <a:pt x="110" y="732"/>
                  </a:lnTo>
                  <a:lnTo>
                    <a:pt x="102" y="719"/>
                  </a:lnTo>
                  <a:lnTo>
                    <a:pt x="96" y="704"/>
                  </a:lnTo>
                  <a:lnTo>
                    <a:pt x="90" y="685"/>
                  </a:lnTo>
                  <a:lnTo>
                    <a:pt x="90" y="685"/>
                  </a:lnTo>
                  <a:lnTo>
                    <a:pt x="77" y="639"/>
                  </a:lnTo>
                  <a:lnTo>
                    <a:pt x="69" y="616"/>
                  </a:lnTo>
                  <a:lnTo>
                    <a:pt x="61" y="594"/>
                  </a:lnTo>
                  <a:lnTo>
                    <a:pt x="61" y="594"/>
                  </a:lnTo>
                  <a:lnTo>
                    <a:pt x="48" y="565"/>
                  </a:lnTo>
                  <a:lnTo>
                    <a:pt x="34" y="538"/>
                  </a:lnTo>
                  <a:lnTo>
                    <a:pt x="34" y="538"/>
                  </a:lnTo>
                  <a:lnTo>
                    <a:pt x="20" y="509"/>
                  </a:lnTo>
                  <a:lnTo>
                    <a:pt x="14" y="495"/>
                  </a:lnTo>
                  <a:lnTo>
                    <a:pt x="9" y="480"/>
                  </a:lnTo>
                  <a:lnTo>
                    <a:pt x="9" y="480"/>
                  </a:lnTo>
                  <a:lnTo>
                    <a:pt x="4" y="466"/>
                  </a:lnTo>
                  <a:lnTo>
                    <a:pt x="1" y="452"/>
                  </a:lnTo>
                  <a:lnTo>
                    <a:pt x="0" y="439"/>
                  </a:lnTo>
                  <a:lnTo>
                    <a:pt x="0" y="426"/>
                  </a:lnTo>
                  <a:lnTo>
                    <a:pt x="2" y="412"/>
                  </a:lnTo>
                  <a:lnTo>
                    <a:pt x="6" y="398"/>
                  </a:lnTo>
                  <a:lnTo>
                    <a:pt x="13" y="382"/>
                  </a:lnTo>
                  <a:lnTo>
                    <a:pt x="22" y="365"/>
                  </a:lnTo>
                  <a:lnTo>
                    <a:pt x="22" y="365"/>
                  </a:lnTo>
                  <a:lnTo>
                    <a:pt x="44" y="323"/>
                  </a:lnTo>
                  <a:lnTo>
                    <a:pt x="55" y="302"/>
                  </a:lnTo>
                  <a:lnTo>
                    <a:pt x="66" y="280"/>
                  </a:lnTo>
                  <a:lnTo>
                    <a:pt x="66" y="280"/>
                  </a:lnTo>
                  <a:lnTo>
                    <a:pt x="77" y="251"/>
                  </a:lnTo>
                  <a:lnTo>
                    <a:pt x="87" y="222"/>
                  </a:lnTo>
                  <a:lnTo>
                    <a:pt x="87" y="222"/>
                  </a:lnTo>
                  <a:lnTo>
                    <a:pt x="97" y="191"/>
                  </a:lnTo>
                  <a:lnTo>
                    <a:pt x="102" y="177"/>
                  </a:lnTo>
                  <a:lnTo>
                    <a:pt x="109" y="162"/>
                  </a:lnTo>
                  <a:lnTo>
                    <a:pt x="109" y="162"/>
                  </a:lnTo>
                  <a:lnTo>
                    <a:pt x="116" y="149"/>
                  </a:lnTo>
                  <a:lnTo>
                    <a:pt x="124" y="138"/>
                  </a:lnTo>
                  <a:lnTo>
                    <a:pt x="131" y="127"/>
                  </a:lnTo>
                  <a:lnTo>
                    <a:pt x="141" y="119"/>
                  </a:lnTo>
                  <a:lnTo>
                    <a:pt x="153" y="110"/>
                  </a:lnTo>
                  <a:lnTo>
                    <a:pt x="166" y="102"/>
                  </a:lnTo>
                  <a:lnTo>
                    <a:pt x="181" y="96"/>
                  </a:lnTo>
                  <a:lnTo>
                    <a:pt x="200" y="90"/>
                  </a:lnTo>
                  <a:lnTo>
                    <a:pt x="200" y="90"/>
                  </a:lnTo>
                  <a:lnTo>
                    <a:pt x="245" y="77"/>
                  </a:lnTo>
                  <a:lnTo>
                    <a:pt x="268" y="70"/>
                  </a:lnTo>
                  <a:lnTo>
                    <a:pt x="291" y="61"/>
                  </a:lnTo>
                  <a:lnTo>
                    <a:pt x="291" y="61"/>
                  </a:lnTo>
                  <a:lnTo>
                    <a:pt x="320" y="49"/>
                  </a:lnTo>
                  <a:lnTo>
                    <a:pt x="347" y="35"/>
                  </a:lnTo>
                  <a:lnTo>
                    <a:pt x="347" y="35"/>
                  </a:lnTo>
                  <a:lnTo>
                    <a:pt x="376" y="20"/>
                  </a:lnTo>
                  <a:lnTo>
                    <a:pt x="390" y="14"/>
                  </a:lnTo>
                  <a:lnTo>
                    <a:pt x="405" y="9"/>
                  </a:lnTo>
                  <a:lnTo>
                    <a:pt x="405" y="9"/>
                  </a:lnTo>
                  <a:lnTo>
                    <a:pt x="419" y="5"/>
                  </a:lnTo>
                  <a:lnTo>
                    <a:pt x="432" y="1"/>
                  </a:lnTo>
                  <a:lnTo>
                    <a:pt x="446" y="0"/>
                  </a:lnTo>
                  <a:lnTo>
                    <a:pt x="459" y="0"/>
                  </a:lnTo>
                  <a:lnTo>
                    <a:pt x="472" y="2"/>
                  </a:lnTo>
                  <a:lnTo>
                    <a:pt x="487" y="7"/>
                  </a:lnTo>
                  <a:lnTo>
                    <a:pt x="503" y="13"/>
                  </a:lnTo>
                  <a:lnTo>
                    <a:pt x="520" y="22"/>
                  </a:lnTo>
                  <a:lnTo>
                    <a:pt x="520" y="22"/>
                  </a:lnTo>
                  <a:lnTo>
                    <a:pt x="561" y="46"/>
                  </a:lnTo>
                  <a:lnTo>
                    <a:pt x="583" y="57"/>
                  </a:lnTo>
                  <a:lnTo>
                    <a:pt x="605" y="66"/>
                  </a:lnTo>
                  <a:lnTo>
                    <a:pt x="605" y="66"/>
                  </a:lnTo>
                  <a:lnTo>
                    <a:pt x="634" y="77"/>
                  </a:lnTo>
                  <a:lnTo>
                    <a:pt x="663" y="87"/>
                  </a:lnTo>
                  <a:lnTo>
                    <a:pt x="663" y="87"/>
                  </a:lnTo>
                  <a:lnTo>
                    <a:pt x="694" y="97"/>
                  </a:lnTo>
                  <a:lnTo>
                    <a:pt x="708" y="102"/>
                  </a:lnTo>
                  <a:lnTo>
                    <a:pt x="723" y="110"/>
                  </a:lnTo>
                  <a:lnTo>
                    <a:pt x="723" y="110"/>
                  </a:lnTo>
                  <a:lnTo>
                    <a:pt x="736" y="116"/>
                  </a:lnTo>
                  <a:lnTo>
                    <a:pt x="747" y="124"/>
                  </a:lnTo>
                  <a:lnTo>
                    <a:pt x="758" y="133"/>
                  </a:lnTo>
                  <a:lnTo>
                    <a:pt x="766" y="142"/>
                  </a:lnTo>
                  <a:lnTo>
                    <a:pt x="775" y="153"/>
                  </a:lnTo>
                  <a:lnTo>
                    <a:pt x="783" y="166"/>
                  </a:lnTo>
                  <a:lnTo>
                    <a:pt x="789" y="182"/>
                  </a:lnTo>
                  <a:lnTo>
                    <a:pt x="795" y="200"/>
                  </a:lnTo>
                  <a:lnTo>
                    <a:pt x="795" y="200"/>
                  </a:lnTo>
                  <a:lnTo>
                    <a:pt x="808" y="247"/>
                  </a:lnTo>
                  <a:lnTo>
                    <a:pt x="815" y="270"/>
                  </a:lnTo>
                  <a:lnTo>
                    <a:pt x="823" y="292"/>
                  </a:lnTo>
                  <a:lnTo>
                    <a:pt x="823" y="292"/>
                  </a:lnTo>
                  <a:lnTo>
                    <a:pt x="836" y="321"/>
                  </a:lnTo>
                  <a:lnTo>
                    <a:pt x="850" y="348"/>
                  </a:lnTo>
                  <a:lnTo>
                    <a:pt x="850" y="348"/>
                  </a:lnTo>
                  <a:lnTo>
                    <a:pt x="864" y="376"/>
                  </a:lnTo>
                  <a:lnTo>
                    <a:pt x="871" y="390"/>
                  </a:lnTo>
                  <a:lnTo>
                    <a:pt x="876" y="405"/>
                  </a:lnTo>
                  <a:lnTo>
                    <a:pt x="876" y="405"/>
                  </a:lnTo>
                  <a:lnTo>
                    <a:pt x="880" y="419"/>
                  </a:lnTo>
                  <a:lnTo>
                    <a:pt x="884" y="433"/>
                  </a:lnTo>
                  <a:lnTo>
                    <a:pt x="885" y="446"/>
                  </a:lnTo>
                  <a:lnTo>
                    <a:pt x="885" y="460"/>
                  </a:lnTo>
                  <a:lnTo>
                    <a:pt x="883" y="474"/>
                  </a:lnTo>
                  <a:lnTo>
                    <a:pt x="878" y="488"/>
                  </a:lnTo>
                  <a:lnTo>
                    <a:pt x="872" y="504"/>
                  </a:lnTo>
                  <a:lnTo>
                    <a:pt x="863" y="520"/>
                  </a:lnTo>
                  <a:lnTo>
                    <a:pt x="863" y="520"/>
                  </a:lnTo>
                  <a:lnTo>
                    <a:pt x="839" y="563"/>
                  </a:lnTo>
                  <a:lnTo>
                    <a:pt x="828" y="583"/>
                  </a:lnTo>
                  <a:lnTo>
                    <a:pt x="818" y="606"/>
                  </a:lnTo>
                  <a:lnTo>
                    <a:pt x="818" y="606"/>
                  </a:lnTo>
                  <a:lnTo>
                    <a:pt x="808" y="634"/>
                  </a:lnTo>
                  <a:lnTo>
                    <a:pt x="798" y="665"/>
                  </a:lnTo>
                  <a:lnTo>
                    <a:pt x="798" y="665"/>
                  </a:lnTo>
                  <a:lnTo>
                    <a:pt x="788" y="694"/>
                  </a:lnTo>
                  <a:lnTo>
                    <a:pt x="783" y="709"/>
                  </a:lnTo>
                  <a:lnTo>
                    <a:pt x="775" y="723"/>
                  </a:lnTo>
                  <a:lnTo>
                    <a:pt x="775" y="723"/>
                  </a:lnTo>
                  <a:lnTo>
                    <a:pt x="766" y="740"/>
                  </a:lnTo>
                  <a:lnTo>
                    <a:pt x="757" y="754"/>
                  </a:lnTo>
                  <a:lnTo>
                    <a:pt x="751" y="760"/>
                  </a:lnTo>
                  <a:lnTo>
                    <a:pt x="745" y="766"/>
                  </a:lnTo>
                  <a:lnTo>
                    <a:pt x="738" y="771"/>
                  </a:lnTo>
                  <a:lnTo>
                    <a:pt x="731" y="777"/>
                  </a:lnTo>
                  <a:lnTo>
                    <a:pt x="805" y="1000"/>
                  </a:lnTo>
                  <a:lnTo>
                    <a:pt x="785" y="998"/>
                  </a:lnTo>
                  <a:lnTo>
                    <a:pt x="714" y="785"/>
                  </a:lnTo>
                  <a:lnTo>
                    <a:pt x="714" y="785"/>
                  </a:lnTo>
                  <a:lnTo>
                    <a:pt x="703" y="790"/>
                  </a:lnTo>
                  <a:lnTo>
                    <a:pt x="772" y="997"/>
                  </a:lnTo>
                  <a:lnTo>
                    <a:pt x="593" y="982"/>
                  </a:lnTo>
                  <a:lnTo>
                    <a:pt x="566" y="1046"/>
                  </a:lnTo>
                  <a:lnTo>
                    <a:pt x="506" y="867"/>
                  </a:lnTo>
                  <a:lnTo>
                    <a:pt x="506" y="867"/>
                  </a:lnTo>
                  <a:lnTo>
                    <a:pt x="495" y="871"/>
                  </a:lnTo>
                  <a:lnTo>
                    <a:pt x="559" y="1063"/>
                  </a:lnTo>
                  <a:lnTo>
                    <a:pt x="550" y="1085"/>
                  </a:lnTo>
                  <a:lnTo>
                    <a:pt x="481" y="876"/>
                  </a:lnTo>
                  <a:lnTo>
                    <a:pt x="480" y="876"/>
                  </a:lnTo>
                  <a:lnTo>
                    <a:pt x="480" y="876"/>
                  </a:lnTo>
                  <a:lnTo>
                    <a:pt x="463" y="882"/>
                  </a:lnTo>
                  <a:lnTo>
                    <a:pt x="448" y="884"/>
                  </a:lnTo>
                  <a:lnTo>
                    <a:pt x="367" y="1217"/>
                  </a:lnTo>
                  <a:lnTo>
                    <a:pt x="356" y="1197"/>
                  </a:lnTo>
                  <a:lnTo>
                    <a:pt x="432" y="885"/>
                  </a:lnTo>
                  <a:lnTo>
                    <a:pt x="432" y="885"/>
                  </a:lnTo>
                  <a:lnTo>
                    <a:pt x="420" y="884"/>
                  </a:lnTo>
                  <a:lnTo>
                    <a:pt x="348" y="1180"/>
                  </a:lnTo>
                  <a:lnTo>
                    <a:pt x="316" y="1117"/>
                  </a:lnTo>
                  <a:lnTo>
                    <a:pt x="139" y="1149"/>
                  </a:lnTo>
                  <a:lnTo>
                    <a:pt x="223" y="799"/>
                  </a:lnTo>
                  <a:lnTo>
                    <a:pt x="220" y="798"/>
                  </a:lnTo>
                  <a:lnTo>
                    <a:pt x="220" y="798"/>
                  </a:lnTo>
                  <a:lnTo>
                    <a:pt x="212" y="796"/>
                  </a:lnTo>
                  <a:lnTo>
                    <a:pt x="212" y="796"/>
                  </a:lnTo>
                  <a:close/>
                  <a:moveTo>
                    <a:pt x="497" y="656"/>
                  </a:moveTo>
                  <a:lnTo>
                    <a:pt x="497" y="208"/>
                  </a:lnTo>
                  <a:lnTo>
                    <a:pt x="411" y="208"/>
                  </a:lnTo>
                  <a:lnTo>
                    <a:pt x="411" y="208"/>
                  </a:lnTo>
                  <a:lnTo>
                    <a:pt x="411" y="216"/>
                  </a:lnTo>
                  <a:lnTo>
                    <a:pt x="408" y="226"/>
                  </a:lnTo>
                  <a:lnTo>
                    <a:pt x="404" y="235"/>
                  </a:lnTo>
                  <a:lnTo>
                    <a:pt x="397" y="243"/>
                  </a:lnTo>
                  <a:lnTo>
                    <a:pt x="397" y="243"/>
                  </a:lnTo>
                  <a:lnTo>
                    <a:pt x="390" y="252"/>
                  </a:lnTo>
                  <a:lnTo>
                    <a:pt x="381" y="258"/>
                  </a:lnTo>
                  <a:lnTo>
                    <a:pt x="371" y="261"/>
                  </a:lnTo>
                  <a:lnTo>
                    <a:pt x="360" y="262"/>
                  </a:lnTo>
                  <a:lnTo>
                    <a:pt x="360" y="327"/>
                  </a:lnTo>
                  <a:lnTo>
                    <a:pt x="398" y="327"/>
                  </a:lnTo>
                  <a:lnTo>
                    <a:pt x="398" y="656"/>
                  </a:lnTo>
                  <a:lnTo>
                    <a:pt x="497" y="656"/>
                  </a:lnTo>
                  <a:lnTo>
                    <a:pt x="497" y="656"/>
                  </a:lnTo>
                  <a:close/>
                  <a:moveTo>
                    <a:pt x="486" y="124"/>
                  </a:moveTo>
                  <a:lnTo>
                    <a:pt x="486" y="124"/>
                  </a:lnTo>
                  <a:lnTo>
                    <a:pt x="511" y="131"/>
                  </a:lnTo>
                  <a:lnTo>
                    <a:pt x="536" y="139"/>
                  </a:lnTo>
                  <a:lnTo>
                    <a:pt x="560" y="150"/>
                  </a:lnTo>
                  <a:lnTo>
                    <a:pt x="582" y="163"/>
                  </a:lnTo>
                  <a:lnTo>
                    <a:pt x="604" y="177"/>
                  </a:lnTo>
                  <a:lnTo>
                    <a:pt x="623" y="194"/>
                  </a:lnTo>
                  <a:lnTo>
                    <a:pt x="643" y="211"/>
                  </a:lnTo>
                  <a:lnTo>
                    <a:pt x="659" y="229"/>
                  </a:lnTo>
                  <a:lnTo>
                    <a:pt x="674" y="250"/>
                  </a:lnTo>
                  <a:lnTo>
                    <a:pt x="688" y="272"/>
                  </a:lnTo>
                  <a:lnTo>
                    <a:pt x="700" y="294"/>
                  </a:lnTo>
                  <a:lnTo>
                    <a:pt x="710" y="318"/>
                  </a:lnTo>
                  <a:lnTo>
                    <a:pt x="718" y="343"/>
                  </a:lnTo>
                  <a:lnTo>
                    <a:pt x="724" y="369"/>
                  </a:lnTo>
                  <a:lnTo>
                    <a:pt x="727" y="397"/>
                  </a:lnTo>
                  <a:lnTo>
                    <a:pt x="728" y="424"/>
                  </a:lnTo>
                  <a:lnTo>
                    <a:pt x="728" y="424"/>
                  </a:lnTo>
                  <a:lnTo>
                    <a:pt x="728" y="439"/>
                  </a:lnTo>
                  <a:lnTo>
                    <a:pt x="727" y="455"/>
                  </a:lnTo>
                  <a:lnTo>
                    <a:pt x="725" y="470"/>
                  </a:lnTo>
                  <a:lnTo>
                    <a:pt x="722" y="486"/>
                  </a:lnTo>
                  <a:lnTo>
                    <a:pt x="719" y="500"/>
                  </a:lnTo>
                  <a:lnTo>
                    <a:pt x="714" y="515"/>
                  </a:lnTo>
                  <a:lnTo>
                    <a:pt x="710" y="529"/>
                  </a:lnTo>
                  <a:lnTo>
                    <a:pt x="704" y="542"/>
                  </a:lnTo>
                  <a:lnTo>
                    <a:pt x="698" y="556"/>
                  </a:lnTo>
                  <a:lnTo>
                    <a:pt x="691" y="569"/>
                  </a:lnTo>
                  <a:lnTo>
                    <a:pt x="684" y="582"/>
                  </a:lnTo>
                  <a:lnTo>
                    <a:pt x="676" y="594"/>
                  </a:lnTo>
                  <a:lnTo>
                    <a:pt x="668" y="606"/>
                  </a:lnTo>
                  <a:lnTo>
                    <a:pt x="659" y="618"/>
                  </a:lnTo>
                  <a:lnTo>
                    <a:pt x="649" y="629"/>
                  </a:lnTo>
                  <a:lnTo>
                    <a:pt x="639" y="640"/>
                  </a:lnTo>
                  <a:lnTo>
                    <a:pt x="628" y="650"/>
                  </a:lnTo>
                  <a:lnTo>
                    <a:pt x="618" y="659"/>
                  </a:lnTo>
                  <a:lnTo>
                    <a:pt x="606" y="668"/>
                  </a:lnTo>
                  <a:lnTo>
                    <a:pt x="594" y="677"/>
                  </a:lnTo>
                  <a:lnTo>
                    <a:pt x="582" y="685"/>
                  </a:lnTo>
                  <a:lnTo>
                    <a:pt x="569" y="692"/>
                  </a:lnTo>
                  <a:lnTo>
                    <a:pt x="556" y="699"/>
                  </a:lnTo>
                  <a:lnTo>
                    <a:pt x="542" y="705"/>
                  </a:lnTo>
                  <a:lnTo>
                    <a:pt x="528" y="710"/>
                  </a:lnTo>
                  <a:lnTo>
                    <a:pt x="513" y="716"/>
                  </a:lnTo>
                  <a:lnTo>
                    <a:pt x="499" y="719"/>
                  </a:lnTo>
                  <a:lnTo>
                    <a:pt x="484" y="723"/>
                  </a:lnTo>
                  <a:lnTo>
                    <a:pt x="469" y="726"/>
                  </a:lnTo>
                  <a:lnTo>
                    <a:pt x="454" y="728"/>
                  </a:lnTo>
                  <a:lnTo>
                    <a:pt x="439" y="729"/>
                  </a:lnTo>
                  <a:lnTo>
                    <a:pt x="423" y="729"/>
                  </a:lnTo>
                  <a:lnTo>
                    <a:pt x="423" y="729"/>
                  </a:lnTo>
                  <a:lnTo>
                    <a:pt x="398" y="728"/>
                  </a:lnTo>
                  <a:lnTo>
                    <a:pt x="374" y="726"/>
                  </a:lnTo>
                  <a:lnTo>
                    <a:pt x="351" y="720"/>
                  </a:lnTo>
                  <a:lnTo>
                    <a:pt x="328" y="714"/>
                  </a:lnTo>
                  <a:lnTo>
                    <a:pt x="306" y="706"/>
                  </a:lnTo>
                  <a:lnTo>
                    <a:pt x="284" y="696"/>
                  </a:lnTo>
                  <a:lnTo>
                    <a:pt x="264" y="684"/>
                  </a:lnTo>
                  <a:lnTo>
                    <a:pt x="244" y="672"/>
                  </a:lnTo>
                  <a:lnTo>
                    <a:pt x="227" y="657"/>
                  </a:lnTo>
                  <a:lnTo>
                    <a:pt x="209" y="642"/>
                  </a:lnTo>
                  <a:lnTo>
                    <a:pt x="193" y="626"/>
                  </a:lnTo>
                  <a:lnTo>
                    <a:pt x="179" y="607"/>
                  </a:lnTo>
                  <a:lnTo>
                    <a:pt x="166" y="589"/>
                  </a:lnTo>
                  <a:lnTo>
                    <a:pt x="154" y="568"/>
                  </a:lnTo>
                  <a:lnTo>
                    <a:pt x="143" y="547"/>
                  </a:lnTo>
                  <a:lnTo>
                    <a:pt x="135" y="526"/>
                  </a:lnTo>
                  <a:lnTo>
                    <a:pt x="135" y="526"/>
                  </a:lnTo>
                  <a:lnTo>
                    <a:pt x="143" y="551"/>
                  </a:lnTo>
                  <a:lnTo>
                    <a:pt x="153" y="575"/>
                  </a:lnTo>
                  <a:lnTo>
                    <a:pt x="164" y="597"/>
                  </a:lnTo>
                  <a:lnTo>
                    <a:pt x="178" y="619"/>
                  </a:lnTo>
                  <a:lnTo>
                    <a:pt x="193" y="640"/>
                  </a:lnTo>
                  <a:lnTo>
                    <a:pt x="209" y="659"/>
                  </a:lnTo>
                  <a:lnTo>
                    <a:pt x="228" y="677"/>
                  </a:lnTo>
                  <a:lnTo>
                    <a:pt x="247" y="693"/>
                  </a:lnTo>
                  <a:lnTo>
                    <a:pt x="268" y="708"/>
                  </a:lnTo>
                  <a:lnTo>
                    <a:pt x="291" y="721"/>
                  </a:lnTo>
                  <a:lnTo>
                    <a:pt x="314" y="733"/>
                  </a:lnTo>
                  <a:lnTo>
                    <a:pt x="338" y="742"/>
                  </a:lnTo>
                  <a:lnTo>
                    <a:pt x="363" y="749"/>
                  </a:lnTo>
                  <a:lnTo>
                    <a:pt x="389" y="755"/>
                  </a:lnTo>
                  <a:lnTo>
                    <a:pt x="416" y="759"/>
                  </a:lnTo>
                  <a:lnTo>
                    <a:pt x="443" y="760"/>
                  </a:lnTo>
                  <a:lnTo>
                    <a:pt x="443" y="760"/>
                  </a:lnTo>
                  <a:lnTo>
                    <a:pt x="459" y="759"/>
                  </a:lnTo>
                  <a:lnTo>
                    <a:pt x="475" y="758"/>
                  </a:lnTo>
                  <a:lnTo>
                    <a:pt x="491" y="756"/>
                  </a:lnTo>
                  <a:lnTo>
                    <a:pt x="507" y="754"/>
                  </a:lnTo>
                  <a:lnTo>
                    <a:pt x="522" y="749"/>
                  </a:lnTo>
                  <a:lnTo>
                    <a:pt x="537" y="745"/>
                  </a:lnTo>
                  <a:lnTo>
                    <a:pt x="553" y="741"/>
                  </a:lnTo>
                  <a:lnTo>
                    <a:pt x="567" y="735"/>
                  </a:lnTo>
                  <a:lnTo>
                    <a:pt x="581" y="729"/>
                  </a:lnTo>
                  <a:lnTo>
                    <a:pt x="595" y="721"/>
                  </a:lnTo>
                  <a:lnTo>
                    <a:pt x="608" y="714"/>
                  </a:lnTo>
                  <a:lnTo>
                    <a:pt x="621" y="705"/>
                  </a:lnTo>
                  <a:lnTo>
                    <a:pt x="634" y="696"/>
                  </a:lnTo>
                  <a:lnTo>
                    <a:pt x="646" y="686"/>
                  </a:lnTo>
                  <a:lnTo>
                    <a:pt x="657" y="677"/>
                  </a:lnTo>
                  <a:lnTo>
                    <a:pt x="669" y="667"/>
                  </a:lnTo>
                  <a:lnTo>
                    <a:pt x="678" y="655"/>
                  </a:lnTo>
                  <a:lnTo>
                    <a:pt x="688" y="644"/>
                  </a:lnTo>
                  <a:lnTo>
                    <a:pt x="698" y="632"/>
                  </a:lnTo>
                  <a:lnTo>
                    <a:pt x="707" y="619"/>
                  </a:lnTo>
                  <a:lnTo>
                    <a:pt x="715" y="606"/>
                  </a:lnTo>
                  <a:lnTo>
                    <a:pt x="723" y="593"/>
                  </a:lnTo>
                  <a:lnTo>
                    <a:pt x="731" y="579"/>
                  </a:lnTo>
                  <a:lnTo>
                    <a:pt x="737" y="565"/>
                  </a:lnTo>
                  <a:lnTo>
                    <a:pt x="742" y="551"/>
                  </a:lnTo>
                  <a:lnTo>
                    <a:pt x="747" y="536"/>
                  </a:lnTo>
                  <a:lnTo>
                    <a:pt x="751" y="520"/>
                  </a:lnTo>
                  <a:lnTo>
                    <a:pt x="756" y="505"/>
                  </a:lnTo>
                  <a:lnTo>
                    <a:pt x="758" y="489"/>
                  </a:lnTo>
                  <a:lnTo>
                    <a:pt x="760" y="474"/>
                  </a:lnTo>
                  <a:lnTo>
                    <a:pt x="761" y="457"/>
                  </a:lnTo>
                  <a:lnTo>
                    <a:pt x="762" y="441"/>
                  </a:lnTo>
                  <a:lnTo>
                    <a:pt x="762" y="441"/>
                  </a:lnTo>
                  <a:lnTo>
                    <a:pt x="761" y="426"/>
                  </a:lnTo>
                  <a:lnTo>
                    <a:pt x="760" y="411"/>
                  </a:lnTo>
                  <a:lnTo>
                    <a:pt x="759" y="397"/>
                  </a:lnTo>
                  <a:lnTo>
                    <a:pt x="757" y="381"/>
                  </a:lnTo>
                  <a:lnTo>
                    <a:pt x="753" y="367"/>
                  </a:lnTo>
                  <a:lnTo>
                    <a:pt x="749" y="353"/>
                  </a:lnTo>
                  <a:lnTo>
                    <a:pt x="746" y="340"/>
                  </a:lnTo>
                  <a:lnTo>
                    <a:pt x="740" y="326"/>
                  </a:lnTo>
                  <a:lnTo>
                    <a:pt x="729" y="300"/>
                  </a:lnTo>
                  <a:lnTo>
                    <a:pt x="715" y="275"/>
                  </a:lnTo>
                  <a:lnTo>
                    <a:pt x="700" y="252"/>
                  </a:lnTo>
                  <a:lnTo>
                    <a:pt x="682" y="230"/>
                  </a:lnTo>
                  <a:lnTo>
                    <a:pt x="663" y="210"/>
                  </a:lnTo>
                  <a:lnTo>
                    <a:pt x="642" y="191"/>
                  </a:lnTo>
                  <a:lnTo>
                    <a:pt x="619" y="175"/>
                  </a:lnTo>
                  <a:lnTo>
                    <a:pt x="595" y="160"/>
                  </a:lnTo>
                  <a:lnTo>
                    <a:pt x="569" y="148"/>
                  </a:lnTo>
                  <a:lnTo>
                    <a:pt x="543" y="137"/>
                  </a:lnTo>
                  <a:lnTo>
                    <a:pt x="529" y="134"/>
                  </a:lnTo>
                  <a:lnTo>
                    <a:pt x="515" y="129"/>
                  </a:lnTo>
                  <a:lnTo>
                    <a:pt x="500" y="127"/>
                  </a:lnTo>
                  <a:lnTo>
                    <a:pt x="486" y="124"/>
                  </a:lnTo>
                  <a:lnTo>
                    <a:pt x="486" y="124"/>
                  </a:lnTo>
                  <a:close/>
                  <a:moveTo>
                    <a:pt x="216" y="696"/>
                  </a:moveTo>
                  <a:lnTo>
                    <a:pt x="217" y="696"/>
                  </a:lnTo>
                  <a:lnTo>
                    <a:pt x="217" y="697"/>
                  </a:lnTo>
                  <a:lnTo>
                    <a:pt x="217" y="697"/>
                  </a:lnTo>
                  <a:lnTo>
                    <a:pt x="221" y="701"/>
                  </a:lnTo>
                  <a:lnTo>
                    <a:pt x="221" y="701"/>
                  </a:lnTo>
                  <a:lnTo>
                    <a:pt x="221" y="701"/>
                  </a:lnTo>
                  <a:lnTo>
                    <a:pt x="221" y="701"/>
                  </a:lnTo>
                  <a:lnTo>
                    <a:pt x="223" y="702"/>
                  </a:lnTo>
                  <a:lnTo>
                    <a:pt x="223" y="702"/>
                  </a:lnTo>
                  <a:lnTo>
                    <a:pt x="224" y="703"/>
                  </a:lnTo>
                  <a:lnTo>
                    <a:pt x="224" y="703"/>
                  </a:lnTo>
                  <a:lnTo>
                    <a:pt x="224" y="703"/>
                  </a:lnTo>
                  <a:lnTo>
                    <a:pt x="224" y="703"/>
                  </a:lnTo>
                  <a:lnTo>
                    <a:pt x="225" y="703"/>
                  </a:lnTo>
                  <a:lnTo>
                    <a:pt x="227" y="705"/>
                  </a:lnTo>
                  <a:lnTo>
                    <a:pt x="227" y="705"/>
                  </a:lnTo>
                  <a:lnTo>
                    <a:pt x="231" y="708"/>
                  </a:lnTo>
                  <a:lnTo>
                    <a:pt x="231" y="709"/>
                  </a:lnTo>
                  <a:lnTo>
                    <a:pt x="232" y="709"/>
                  </a:lnTo>
                  <a:lnTo>
                    <a:pt x="232" y="709"/>
                  </a:lnTo>
                  <a:lnTo>
                    <a:pt x="243" y="718"/>
                  </a:lnTo>
                  <a:lnTo>
                    <a:pt x="243" y="718"/>
                  </a:lnTo>
                  <a:lnTo>
                    <a:pt x="247" y="721"/>
                  </a:lnTo>
                  <a:lnTo>
                    <a:pt x="249" y="722"/>
                  </a:lnTo>
                  <a:lnTo>
                    <a:pt x="249" y="722"/>
                  </a:lnTo>
                  <a:lnTo>
                    <a:pt x="253" y="726"/>
                  </a:lnTo>
                  <a:lnTo>
                    <a:pt x="256" y="727"/>
                  </a:lnTo>
                  <a:lnTo>
                    <a:pt x="256" y="727"/>
                  </a:lnTo>
                  <a:lnTo>
                    <a:pt x="256" y="727"/>
                  </a:lnTo>
                  <a:lnTo>
                    <a:pt x="261" y="730"/>
                  </a:lnTo>
                  <a:lnTo>
                    <a:pt x="264" y="731"/>
                  </a:lnTo>
                  <a:lnTo>
                    <a:pt x="264" y="731"/>
                  </a:lnTo>
                  <a:lnTo>
                    <a:pt x="267" y="733"/>
                  </a:lnTo>
                  <a:lnTo>
                    <a:pt x="270" y="735"/>
                  </a:lnTo>
                  <a:lnTo>
                    <a:pt x="270" y="735"/>
                  </a:lnTo>
                  <a:lnTo>
                    <a:pt x="275" y="739"/>
                  </a:lnTo>
                  <a:lnTo>
                    <a:pt x="278" y="740"/>
                  </a:lnTo>
                  <a:lnTo>
                    <a:pt x="281" y="742"/>
                  </a:lnTo>
                  <a:lnTo>
                    <a:pt x="285" y="744"/>
                  </a:lnTo>
                  <a:lnTo>
                    <a:pt x="289" y="746"/>
                  </a:lnTo>
                  <a:lnTo>
                    <a:pt x="293" y="747"/>
                  </a:lnTo>
                  <a:lnTo>
                    <a:pt x="296" y="749"/>
                  </a:lnTo>
                  <a:lnTo>
                    <a:pt x="296" y="749"/>
                  </a:lnTo>
                  <a:lnTo>
                    <a:pt x="300" y="752"/>
                  </a:lnTo>
                  <a:lnTo>
                    <a:pt x="304" y="753"/>
                  </a:lnTo>
                  <a:lnTo>
                    <a:pt x="304" y="753"/>
                  </a:lnTo>
                  <a:lnTo>
                    <a:pt x="308" y="755"/>
                  </a:lnTo>
                  <a:lnTo>
                    <a:pt x="310" y="756"/>
                  </a:lnTo>
                  <a:lnTo>
                    <a:pt x="310" y="756"/>
                  </a:lnTo>
                  <a:lnTo>
                    <a:pt x="316" y="758"/>
                  </a:lnTo>
                  <a:lnTo>
                    <a:pt x="319" y="759"/>
                  </a:lnTo>
                  <a:lnTo>
                    <a:pt x="319" y="759"/>
                  </a:lnTo>
                  <a:lnTo>
                    <a:pt x="323" y="761"/>
                  </a:lnTo>
                  <a:lnTo>
                    <a:pt x="326" y="761"/>
                  </a:lnTo>
                  <a:lnTo>
                    <a:pt x="326" y="761"/>
                  </a:lnTo>
                  <a:lnTo>
                    <a:pt x="332" y="764"/>
                  </a:lnTo>
                  <a:lnTo>
                    <a:pt x="334" y="765"/>
                  </a:lnTo>
                  <a:lnTo>
                    <a:pt x="334" y="765"/>
                  </a:lnTo>
                  <a:lnTo>
                    <a:pt x="340" y="767"/>
                  </a:lnTo>
                  <a:lnTo>
                    <a:pt x="342" y="767"/>
                  </a:lnTo>
                  <a:lnTo>
                    <a:pt x="342" y="767"/>
                  </a:lnTo>
                  <a:lnTo>
                    <a:pt x="348" y="769"/>
                  </a:lnTo>
                  <a:lnTo>
                    <a:pt x="351" y="769"/>
                  </a:lnTo>
                  <a:lnTo>
                    <a:pt x="351" y="769"/>
                  </a:lnTo>
                  <a:lnTo>
                    <a:pt x="356" y="771"/>
                  </a:lnTo>
                  <a:lnTo>
                    <a:pt x="358" y="771"/>
                  </a:lnTo>
                  <a:lnTo>
                    <a:pt x="358" y="771"/>
                  </a:lnTo>
                  <a:lnTo>
                    <a:pt x="365" y="773"/>
                  </a:lnTo>
                  <a:lnTo>
                    <a:pt x="366" y="773"/>
                  </a:lnTo>
                  <a:lnTo>
                    <a:pt x="366" y="773"/>
                  </a:lnTo>
                  <a:lnTo>
                    <a:pt x="372" y="775"/>
                  </a:lnTo>
                  <a:lnTo>
                    <a:pt x="374" y="775"/>
                  </a:lnTo>
                  <a:lnTo>
                    <a:pt x="374" y="775"/>
                  </a:lnTo>
                  <a:lnTo>
                    <a:pt x="382" y="777"/>
                  </a:lnTo>
                  <a:lnTo>
                    <a:pt x="383" y="777"/>
                  </a:lnTo>
                  <a:lnTo>
                    <a:pt x="383" y="777"/>
                  </a:lnTo>
                  <a:lnTo>
                    <a:pt x="390" y="778"/>
                  </a:lnTo>
                  <a:lnTo>
                    <a:pt x="391" y="779"/>
                  </a:lnTo>
                  <a:lnTo>
                    <a:pt x="391" y="779"/>
                  </a:lnTo>
                  <a:lnTo>
                    <a:pt x="398" y="780"/>
                  </a:lnTo>
                  <a:lnTo>
                    <a:pt x="399" y="780"/>
                  </a:lnTo>
                  <a:lnTo>
                    <a:pt x="399" y="780"/>
                  </a:lnTo>
                  <a:lnTo>
                    <a:pt x="407" y="780"/>
                  </a:lnTo>
                  <a:lnTo>
                    <a:pt x="407" y="781"/>
                  </a:lnTo>
                  <a:lnTo>
                    <a:pt x="408" y="781"/>
                  </a:lnTo>
                  <a:lnTo>
                    <a:pt x="408" y="781"/>
                  </a:lnTo>
                  <a:lnTo>
                    <a:pt x="416" y="781"/>
                  </a:lnTo>
                  <a:lnTo>
                    <a:pt x="417" y="781"/>
                  </a:lnTo>
                  <a:lnTo>
                    <a:pt x="417" y="781"/>
                  </a:lnTo>
                  <a:lnTo>
                    <a:pt x="433" y="782"/>
                  </a:lnTo>
                  <a:lnTo>
                    <a:pt x="434" y="782"/>
                  </a:lnTo>
                  <a:lnTo>
                    <a:pt x="434" y="782"/>
                  </a:lnTo>
                  <a:lnTo>
                    <a:pt x="443" y="782"/>
                  </a:lnTo>
                  <a:lnTo>
                    <a:pt x="443" y="782"/>
                  </a:lnTo>
                  <a:lnTo>
                    <a:pt x="449" y="782"/>
                  </a:lnTo>
                  <a:lnTo>
                    <a:pt x="449" y="782"/>
                  </a:lnTo>
                  <a:lnTo>
                    <a:pt x="449" y="782"/>
                  </a:lnTo>
                  <a:lnTo>
                    <a:pt x="449" y="782"/>
                  </a:lnTo>
                  <a:lnTo>
                    <a:pt x="453" y="782"/>
                  </a:lnTo>
                  <a:lnTo>
                    <a:pt x="454" y="782"/>
                  </a:lnTo>
                  <a:lnTo>
                    <a:pt x="454" y="782"/>
                  </a:lnTo>
                  <a:lnTo>
                    <a:pt x="454" y="782"/>
                  </a:lnTo>
                  <a:lnTo>
                    <a:pt x="454" y="782"/>
                  </a:lnTo>
                  <a:lnTo>
                    <a:pt x="454" y="782"/>
                  </a:lnTo>
                  <a:lnTo>
                    <a:pt x="454" y="782"/>
                  </a:lnTo>
                  <a:lnTo>
                    <a:pt x="454" y="782"/>
                  </a:lnTo>
                  <a:lnTo>
                    <a:pt x="454" y="782"/>
                  </a:lnTo>
                  <a:lnTo>
                    <a:pt x="454" y="782"/>
                  </a:lnTo>
                  <a:lnTo>
                    <a:pt x="455" y="782"/>
                  </a:lnTo>
                  <a:lnTo>
                    <a:pt x="455" y="782"/>
                  </a:lnTo>
                  <a:lnTo>
                    <a:pt x="455" y="782"/>
                  </a:lnTo>
                  <a:lnTo>
                    <a:pt x="455" y="782"/>
                  </a:lnTo>
                  <a:lnTo>
                    <a:pt x="455" y="782"/>
                  </a:lnTo>
                  <a:lnTo>
                    <a:pt x="456" y="782"/>
                  </a:lnTo>
                  <a:lnTo>
                    <a:pt x="456" y="782"/>
                  </a:lnTo>
                  <a:lnTo>
                    <a:pt x="456" y="782"/>
                  </a:lnTo>
                  <a:lnTo>
                    <a:pt x="456" y="782"/>
                  </a:lnTo>
                  <a:lnTo>
                    <a:pt x="457" y="782"/>
                  </a:lnTo>
                  <a:lnTo>
                    <a:pt x="457" y="782"/>
                  </a:lnTo>
                  <a:lnTo>
                    <a:pt x="457" y="782"/>
                  </a:lnTo>
                  <a:lnTo>
                    <a:pt x="457" y="782"/>
                  </a:lnTo>
                  <a:lnTo>
                    <a:pt x="457" y="782"/>
                  </a:lnTo>
                  <a:lnTo>
                    <a:pt x="457" y="782"/>
                  </a:lnTo>
                  <a:lnTo>
                    <a:pt x="457" y="782"/>
                  </a:lnTo>
                  <a:lnTo>
                    <a:pt x="457" y="782"/>
                  </a:lnTo>
                  <a:lnTo>
                    <a:pt x="457" y="782"/>
                  </a:lnTo>
                  <a:lnTo>
                    <a:pt x="458" y="782"/>
                  </a:lnTo>
                  <a:lnTo>
                    <a:pt x="458" y="782"/>
                  </a:lnTo>
                  <a:lnTo>
                    <a:pt x="458" y="782"/>
                  </a:lnTo>
                  <a:lnTo>
                    <a:pt x="458" y="782"/>
                  </a:lnTo>
                  <a:lnTo>
                    <a:pt x="458" y="782"/>
                  </a:lnTo>
                  <a:lnTo>
                    <a:pt x="458" y="782"/>
                  </a:lnTo>
                  <a:lnTo>
                    <a:pt x="458" y="782"/>
                  </a:lnTo>
                  <a:lnTo>
                    <a:pt x="458" y="782"/>
                  </a:lnTo>
                  <a:lnTo>
                    <a:pt x="459" y="782"/>
                  </a:lnTo>
                  <a:lnTo>
                    <a:pt x="459" y="782"/>
                  </a:lnTo>
                  <a:lnTo>
                    <a:pt x="459" y="782"/>
                  </a:lnTo>
                  <a:lnTo>
                    <a:pt x="459" y="782"/>
                  </a:lnTo>
                  <a:lnTo>
                    <a:pt x="459" y="782"/>
                  </a:lnTo>
                  <a:lnTo>
                    <a:pt x="459" y="782"/>
                  </a:lnTo>
                  <a:lnTo>
                    <a:pt x="459" y="782"/>
                  </a:lnTo>
                  <a:lnTo>
                    <a:pt x="459" y="782"/>
                  </a:lnTo>
                  <a:lnTo>
                    <a:pt x="459" y="782"/>
                  </a:lnTo>
                  <a:lnTo>
                    <a:pt x="460" y="782"/>
                  </a:lnTo>
                  <a:lnTo>
                    <a:pt x="460" y="782"/>
                  </a:lnTo>
                  <a:lnTo>
                    <a:pt x="460" y="782"/>
                  </a:lnTo>
                  <a:lnTo>
                    <a:pt x="460" y="782"/>
                  </a:lnTo>
                  <a:lnTo>
                    <a:pt x="460" y="782"/>
                  </a:lnTo>
                  <a:lnTo>
                    <a:pt x="460" y="782"/>
                  </a:lnTo>
                  <a:lnTo>
                    <a:pt x="460" y="782"/>
                  </a:lnTo>
                  <a:lnTo>
                    <a:pt x="460" y="782"/>
                  </a:lnTo>
                  <a:lnTo>
                    <a:pt x="460" y="782"/>
                  </a:lnTo>
                  <a:lnTo>
                    <a:pt x="461" y="782"/>
                  </a:lnTo>
                  <a:lnTo>
                    <a:pt x="461" y="782"/>
                  </a:lnTo>
                  <a:lnTo>
                    <a:pt x="461" y="782"/>
                  </a:lnTo>
                  <a:lnTo>
                    <a:pt x="461" y="782"/>
                  </a:lnTo>
                  <a:lnTo>
                    <a:pt x="461" y="782"/>
                  </a:lnTo>
                  <a:lnTo>
                    <a:pt x="461" y="782"/>
                  </a:lnTo>
                  <a:lnTo>
                    <a:pt x="461" y="782"/>
                  </a:lnTo>
                  <a:lnTo>
                    <a:pt x="461" y="782"/>
                  </a:lnTo>
                  <a:lnTo>
                    <a:pt x="462" y="782"/>
                  </a:lnTo>
                  <a:lnTo>
                    <a:pt x="462" y="782"/>
                  </a:lnTo>
                  <a:lnTo>
                    <a:pt x="462" y="782"/>
                  </a:lnTo>
                  <a:lnTo>
                    <a:pt x="462" y="782"/>
                  </a:lnTo>
                  <a:lnTo>
                    <a:pt x="462" y="782"/>
                  </a:lnTo>
                  <a:lnTo>
                    <a:pt x="462" y="782"/>
                  </a:lnTo>
                  <a:lnTo>
                    <a:pt x="462" y="782"/>
                  </a:lnTo>
                  <a:lnTo>
                    <a:pt x="462" y="782"/>
                  </a:lnTo>
                  <a:lnTo>
                    <a:pt x="462" y="782"/>
                  </a:lnTo>
                  <a:lnTo>
                    <a:pt x="462" y="782"/>
                  </a:lnTo>
                  <a:lnTo>
                    <a:pt x="463" y="782"/>
                  </a:lnTo>
                  <a:lnTo>
                    <a:pt x="463" y="782"/>
                  </a:lnTo>
                  <a:lnTo>
                    <a:pt x="463" y="782"/>
                  </a:lnTo>
                  <a:lnTo>
                    <a:pt x="463" y="782"/>
                  </a:lnTo>
                  <a:lnTo>
                    <a:pt x="463" y="782"/>
                  </a:lnTo>
                  <a:lnTo>
                    <a:pt x="463" y="782"/>
                  </a:lnTo>
                  <a:lnTo>
                    <a:pt x="463" y="782"/>
                  </a:lnTo>
                  <a:lnTo>
                    <a:pt x="463" y="782"/>
                  </a:lnTo>
                  <a:lnTo>
                    <a:pt x="465" y="781"/>
                  </a:lnTo>
                  <a:lnTo>
                    <a:pt x="465" y="781"/>
                  </a:lnTo>
                  <a:lnTo>
                    <a:pt x="465" y="781"/>
                  </a:lnTo>
                  <a:lnTo>
                    <a:pt x="465" y="781"/>
                  </a:lnTo>
                  <a:lnTo>
                    <a:pt x="465" y="781"/>
                  </a:lnTo>
                  <a:lnTo>
                    <a:pt x="465" y="781"/>
                  </a:lnTo>
                  <a:lnTo>
                    <a:pt x="465" y="781"/>
                  </a:lnTo>
                  <a:lnTo>
                    <a:pt x="466" y="781"/>
                  </a:lnTo>
                  <a:lnTo>
                    <a:pt x="466" y="781"/>
                  </a:lnTo>
                  <a:lnTo>
                    <a:pt x="466" y="781"/>
                  </a:lnTo>
                  <a:lnTo>
                    <a:pt x="466" y="781"/>
                  </a:lnTo>
                  <a:lnTo>
                    <a:pt x="466" y="781"/>
                  </a:lnTo>
                  <a:lnTo>
                    <a:pt x="466" y="781"/>
                  </a:lnTo>
                  <a:lnTo>
                    <a:pt x="466" y="781"/>
                  </a:lnTo>
                  <a:lnTo>
                    <a:pt x="466" y="781"/>
                  </a:lnTo>
                  <a:lnTo>
                    <a:pt x="466" y="781"/>
                  </a:lnTo>
                  <a:lnTo>
                    <a:pt x="466" y="781"/>
                  </a:lnTo>
                  <a:lnTo>
                    <a:pt x="471" y="781"/>
                  </a:lnTo>
                  <a:lnTo>
                    <a:pt x="471" y="781"/>
                  </a:lnTo>
                  <a:lnTo>
                    <a:pt x="472" y="781"/>
                  </a:lnTo>
                  <a:lnTo>
                    <a:pt x="472" y="781"/>
                  </a:lnTo>
                  <a:lnTo>
                    <a:pt x="472" y="781"/>
                  </a:lnTo>
                  <a:lnTo>
                    <a:pt x="472" y="781"/>
                  </a:lnTo>
                  <a:lnTo>
                    <a:pt x="472" y="781"/>
                  </a:lnTo>
                  <a:lnTo>
                    <a:pt x="472" y="781"/>
                  </a:lnTo>
                  <a:lnTo>
                    <a:pt x="472" y="781"/>
                  </a:lnTo>
                  <a:lnTo>
                    <a:pt x="472" y="781"/>
                  </a:lnTo>
                  <a:lnTo>
                    <a:pt x="472" y="781"/>
                  </a:lnTo>
                  <a:lnTo>
                    <a:pt x="473" y="781"/>
                  </a:lnTo>
                  <a:lnTo>
                    <a:pt x="473" y="781"/>
                  </a:lnTo>
                  <a:lnTo>
                    <a:pt x="473" y="781"/>
                  </a:lnTo>
                  <a:lnTo>
                    <a:pt x="478" y="781"/>
                  </a:lnTo>
                  <a:lnTo>
                    <a:pt x="478" y="781"/>
                  </a:lnTo>
                  <a:lnTo>
                    <a:pt x="478" y="781"/>
                  </a:lnTo>
                  <a:lnTo>
                    <a:pt x="478" y="781"/>
                  </a:lnTo>
                  <a:lnTo>
                    <a:pt x="485" y="780"/>
                  </a:lnTo>
                  <a:lnTo>
                    <a:pt x="486" y="780"/>
                  </a:lnTo>
                  <a:lnTo>
                    <a:pt x="486" y="780"/>
                  </a:lnTo>
                  <a:lnTo>
                    <a:pt x="494" y="779"/>
                  </a:lnTo>
                  <a:lnTo>
                    <a:pt x="495" y="779"/>
                  </a:lnTo>
                  <a:lnTo>
                    <a:pt x="495" y="778"/>
                  </a:lnTo>
                  <a:lnTo>
                    <a:pt x="495" y="778"/>
                  </a:lnTo>
                  <a:lnTo>
                    <a:pt x="503" y="777"/>
                  </a:lnTo>
                  <a:lnTo>
                    <a:pt x="504" y="777"/>
                  </a:lnTo>
                  <a:lnTo>
                    <a:pt x="504" y="777"/>
                  </a:lnTo>
                  <a:lnTo>
                    <a:pt x="510" y="775"/>
                  </a:lnTo>
                  <a:lnTo>
                    <a:pt x="512" y="775"/>
                  </a:lnTo>
                  <a:lnTo>
                    <a:pt x="512" y="775"/>
                  </a:lnTo>
                  <a:lnTo>
                    <a:pt x="519" y="773"/>
                  </a:lnTo>
                  <a:lnTo>
                    <a:pt x="520" y="773"/>
                  </a:lnTo>
                  <a:lnTo>
                    <a:pt x="520" y="773"/>
                  </a:lnTo>
                  <a:lnTo>
                    <a:pt x="528" y="771"/>
                  </a:lnTo>
                  <a:lnTo>
                    <a:pt x="529" y="771"/>
                  </a:lnTo>
                  <a:lnTo>
                    <a:pt x="529" y="771"/>
                  </a:lnTo>
                  <a:lnTo>
                    <a:pt x="535" y="769"/>
                  </a:lnTo>
                  <a:lnTo>
                    <a:pt x="537" y="769"/>
                  </a:lnTo>
                  <a:lnTo>
                    <a:pt x="537" y="769"/>
                  </a:lnTo>
                  <a:lnTo>
                    <a:pt x="543" y="767"/>
                  </a:lnTo>
                  <a:lnTo>
                    <a:pt x="545" y="767"/>
                  </a:lnTo>
                  <a:lnTo>
                    <a:pt x="545" y="767"/>
                  </a:lnTo>
                  <a:lnTo>
                    <a:pt x="551" y="765"/>
                  </a:lnTo>
                  <a:lnTo>
                    <a:pt x="553" y="764"/>
                  </a:lnTo>
                  <a:lnTo>
                    <a:pt x="553" y="764"/>
                  </a:lnTo>
                  <a:lnTo>
                    <a:pt x="559" y="761"/>
                  </a:lnTo>
                  <a:lnTo>
                    <a:pt x="560" y="761"/>
                  </a:lnTo>
                  <a:lnTo>
                    <a:pt x="560" y="761"/>
                  </a:lnTo>
                  <a:lnTo>
                    <a:pt x="567" y="759"/>
                  </a:lnTo>
                  <a:lnTo>
                    <a:pt x="569" y="758"/>
                  </a:lnTo>
                  <a:lnTo>
                    <a:pt x="569" y="758"/>
                  </a:lnTo>
                  <a:lnTo>
                    <a:pt x="574" y="756"/>
                  </a:lnTo>
                  <a:lnTo>
                    <a:pt x="576" y="755"/>
                  </a:lnTo>
                  <a:lnTo>
                    <a:pt x="576" y="755"/>
                  </a:lnTo>
                  <a:lnTo>
                    <a:pt x="582" y="753"/>
                  </a:lnTo>
                  <a:lnTo>
                    <a:pt x="584" y="752"/>
                  </a:lnTo>
                  <a:lnTo>
                    <a:pt x="584" y="752"/>
                  </a:lnTo>
                  <a:lnTo>
                    <a:pt x="589" y="749"/>
                  </a:lnTo>
                  <a:lnTo>
                    <a:pt x="592" y="748"/>
                  </a:lnTo>
                  <a:lnTo>
                    <a:pt x="592" y="748"/>
                  </a:lnTo>
                  <a:lnTo>
                    <a:pt x="597" y="745"/>
                  </a:lnTo>
                  <a:lnTo>
                    <a:pt x="599" y="744"/>
                  </a:lnTo>
                  <a:lnTo>
                    <a:pt x="599" y="744"/>
                  </a:lnTo>
                  <a:lnTo>
                    <a:pt x="604" y="742"/>
                  </a:lnTo>
                  <a:lnTo>
                    <a:pt x="606" y="741"/>
                  </a:lnTo>
                  <a:lnTo>
                    <a:pt x="606" y="741"/>
                  </a:lnTo>
                  <a:lnTo>
                    <a:pt x="611" y="737"/>
                  </a:lnTo>
                  <a:lnTo>
                    <a:pt x="614" y="736"/>
                  </a:lnTo>
                  <a:lnTo>
                    <a:pt x="614" y="736"/>
                  </a:lnTo>
                  <a:lnTo>
                    <a:pt x="619" y="733"/>
                  </a:lnTo>
                  <a:lnTo>
                    <a:pt x="621" y="732"/>
                  </a:lnTo>
                  <a:lnTo>
                    <a:pt x="621" y="732"/>
                  </a:lnTo>
                  <a:lnTo>
                    <a:pt x="625" y="729"/>
                  </a:lnTo>
                  <a:lnTo>
                    <a:pt x="628" y="728"/>
                  </a:lnTo>
                  <a:lnTo>
                    <a:pt x="632" y="724"/>
                  </a:lnTo>
                  <a:lnTo>
                    <a:pt x="635" y="723"/>
                  </a:lnTo>
                  <a:lnTo>
                    <a:pt x="635" y="723"/>
                  </a:lnTo>
                  <a:lnTo>
                    <a:pt x="638" y="720"/>
                  </a:lnTo>
                  <a:lnTo>
                    <a:pt x="642" y="718"/>
                  </a:lnTo>
                  <a:lnTo>
                    <a:pt x="642" y="718"/>
                  </a:lnTo>
                  <a:lnTo>
                    <a:pt x="646" y="715"/>
                  </a:lnTo>
                  <a:lnTo>
                    <a:pt x="648" y="714"/>
                  </a:lnTo>
                  <a:lnTo>
                    <a:pt x="648" y="714"/>
                  </a:lnTo>
                  <a:lnTo>
                    <a:pt x="651" y="710"/>
                  </a:lnTo>
                  <a:lnTo>
                    <a:pt x="655" y="708"/>
                  </a:lnTo>
                  <a:lnTo>
                    <a:pt x="655" y="708"/>
                  </a:lnTo>
                  <a:lnTo>
                    <a:pt x="659" y="705"/>
                  </a:lnTo>
                  <a:lnTo>
                    <a:pt x="661" y="703"/>
                  </a:lnTo>
                  <a:lnTo>
                    <a:pt x="664" y="701"/>
                  </a:lnTo>
                  <a:lnTo>
                    <a:pt x="668" y="697"/>
                  </a:lnTo>
                  <a:lnTo>
                    <a:pt x="668" y="697"/>
                  </a:lnTo>
                  <a:lnTo>
                    <a:pt x="671" y="694"/>
                  </a:lnTo>
                  <a:lnTo>
                    <a:pt x="671" y="694"/>
                  </a:lnTo>
                  <a:lnTo>
                    <a:pt x="671" y="694"/>
                  </a:lnTo>
                  <a:lnTo>
                    <a:pt x="681" y="685"/>
                  </a:lnTo>
                  <a:lnTo>
                    <a:pt x="682" y="684"/>
                  </a:lnTo>
                  <a:lnTo>
                    <a:pt x="682" y="684"/>
                  </a:lnTo>
                  <a:lnTo>
                    <a:pt x="682" y="684"/>
                  </a:lnTo>
                  <a:lnTo>
                    <a:pt x="682" y="684"/>
                  </a:lnTo>
                  <a:lnTo>
                    <a:pt x="682" y="684"/>
                  </a:lnTo>
                  <a:lnTo>
                    <a:pt x="683" y="683"/>
                  </a:lnTo>
                  <a:lnTo>
                    <a:pt x="685" y="681"/>
                  </a:lnTo>
                  <a:lnTo>
                    <a:pt x="685" y="681"/>
                  </a:lnTo>
                  <a:lnTo>
                    <a:pt x="686" y="680"/>
                  </a:lnTo>
                  <a:lnTo>
                    <a:pt x="686" y="680"/>
                  </a:lnTo>
                  <a:lnTo>
                    <a:pt x="688" y="678"/>
                  </a:lnTo>
                  <a:lnTo>
                    <a:pt x="688" y="678"/>
                  </a:lnTo>
                  <a:lnTo>
                    <a:pt x="688" y="678"/>
                  </a:lnTo>
                  <a:lnTo>
                    <a:pt x="688" y="677"/>
                  </a:lnTo>
                  <a:lnTo>
                    <a:pt x="690" y="676"/>
                  </a:lnTo>
                  <a:lnTo>
                    <a:pt x="690" y="676"/>
                  </a:lnTo>
                  <a:lnTo>
                    <a:pt x="690" y="676"/>
                  </a:lnTo>
                  <a:lnTo>
                    <a:pt x="695" y="671"/>
                  </a:lnTo>
                  <a:lnTo>
                    <a:pt x="695" y="670"/>
                  </a:lnTo>
                  <a:lnTo>
                    <a:pt x="696" y="670"/>
                  </a:lnTo>
                  <a:lnTo>
                    <a:pt x="696" y="670"/>
                  </a:lnTo>
                  <a:lnTo>
                    <a:pt x="706" y="658"/>
                  </a:lnTo>
                  <a:lnTo>
                    <a:pt x="715" y="646"/>
                  </a:lnTo>
                  <a:lnTo>
                    <a:pt x="724" y="634"/>
                  </a:lnTo>
                  <a:lnTo>
                    <a:pt x="733" y="621"/>
                  </a:lnTo>
                  <a:lnTo>
                    <a:pt x="740" y="608"/>
                  </a:lnTo>
                  <a:lnTo>
                    <a:pt x="748" y="594"/>
                  </a:lnTo>
                  <a:lnTo>
                    <a:pt x="754" y="580"/>
                  </a:lnTo>
                  <a:lnTo>
                    <a:pt x="760" y="566"/>
                  </a:lnTo>
                  <a:lnTo>
                    <a:pt x="765" y="551"/>
                  </a:lnTo>
                  <a:lnTo>
                    <a:pt x="771" y="536"/>
                  </a:lnTo>
                  <a:lnTo>
                    <a:pt x="774" y="520"/>
                  </a:lnTo>
                  <a:lnTo>
                    <a:pt x="778" y="505"/>
                  </a:lnTo>
                  <a:lnTo>
                    <a:pt x="780" y="490"/>
                  </a:lnTo>
                  <a:lnTo>
                    <a:pt x="783" y="474"/>
                  </a:lnTo>
                  <a:lnTo>
                    <a:pt x="784" y="457"/>
                  </a:lnTo>
                  <a:lnTo>
                    <a:pt x="784" y="441"/>
                  </a:lnTo>
                  <a:lnTo>
                    <a:pt x="784" y="441"/>
                  </a:lnTo>
                  <a:lnTo>
                    <a:pt x="784" y="423"/>
                  </a:lnTo>
                  <a:lnTo>
                    <a:pt x="783" y="406"/>
                  </a:lnTo>
                  <a:lnTo>
                    <a:pt x="780" y="389"/>
                  </a:lnTo>
                  <a:lnTo>
                    <a:pt x="777" y="372"/>
                  </a:lnTo>
                  <a:lnTo>
                    <a:pt x="773" y="355"/>
                  </a:lnTo>
                  <a:lnTo>
                    <a:pt x="769" y="339"/>
                  </a:lnTo>
                  <a:lnTo>
                    <a:pt x="763" y="324"/>
                  </a:lnTo>
                  <a:lnTo>
                    <a:pt x="757" y="308"/>
                  </a:lnTo>
                  <a:lnTo>
                    <a:pt x="750" y="292"/>
                  </a:lnTo>
                  <a:lnTo>
                    <a:pt x="742" y="278"/>
                  </a:lnTo>
                  <a:lnTo>
                    <a:pt x="735" y="264"/>
                  </a:lnTo>
                  <a:lnTo>
                    <a:pt x="725" y="250"/>
                  </a:lnTo>
                  <a:lnTo>
                    <a:pt x="716" y="237"/>
                  </a:lnTo>
                  <a:lnTo>
                    <a:pt x="706" y="224"/>
                  </a:lnTo>
                  <a:lnTo>
                    <a:pt x="695" y="211"/>
                  </a:lnTo>
                  <a:lnTo>
                    <a:pt x="684" y="199"/>
                  </a:lnTo>
                  <a:lnTo>
                    <a:pt x="672" y="188"/>
                  </a:lnTo>
                  <a:lnTo>
                    <a:pt x="660" y="177"/>
                  </a:lnTo>
                  <a:lnTo>
                    <a:pt x="647" y="167"/>
                  </a:lnTo>
                  <a:lnTo>
                    <a:pt x="633" y="158"/>
                  </a:lnTo>
                  <a:lnTo>
                    <a:pt x="620" y="149"/>
                  </a:lnTo>
                  <a:lnTo>
                    <a:pt x="606" y="140"/>
                  </a:lnTo>
                  <a:lnTo>
                    <a:pt x="591" y="133"/>
                  </a:lnTo>
                  <a:lnTo>
                    <a:pt x="575" y="126"/>
                  </a:lnTo>
                  <a:lnTo>
                    <a:pt x="560" y="120"/>
                  </a:lnTo>
                  <a:lnTo>
                    <a:pt x="544" y="114"/>
                  </a:lnTo>
                  <a:lnTo>
                    <a:pt x="528" y="110"/>
                  </a:lnTo>
                  <a:lnTo>
                    <a:pt x="511" y="107"/>
                  </a:lnTo>
                  <a:lnTo>
                    <a:pt x="495" y="103"/>
                  </a:lnTo>
                  <a:lnTo>
                    <a:pt x="478" y="101"/>
                  </a:lnTo>
                  <a:lnTo>
                    <a:pt x="460" y="100"/>
                  </a:lnTo>
                  <a:lnTo>
                    <a:pt x="443" y="99"/>
                  </a:lnTo>
                  <a:lnTo>
                    <a:pt x="443" y="99"/>
                  </a:lnTo>
                  <a:lnTo>
                    <a:pt x="424" y="100"/>
                  </a:lnTo>
                  <a:lnTo>
                    <a:pt x="407" y="101"/>
                  </a:lnTo>
                  <a:lnTo>
                    <a:pt x="391" y="103"/>
                  </a:lnTo>
                  <a:lnTo>
                    <a:pt x="373" y="107"/>
                  </a:lnTo>
                  <a:lnTo>
                    <a:pt x="357" y="110"/>
                  </a:lnTo>
                  <a:lnTo>
                    <a:pt x="341" y="114"/>
                  </a:lnTo>
                  <a:lnTo>
                    <a:pt x="326" y="120"/>
                  </a:lnTo>
                  <a:lnTo>
                    <a:pt x="309" y="126"/>
                  </a:lnTo>
                  <a:lnTo>
                    <a:pt x="294" y="133"/>
                  </a:lnTo>
                  <a:lnTo>
                    <a:pt x="280" y="140"/>
                  </a:lnTo>
                  <a:lnTo>
                    <a:pt x="266" y="149"/>
                  </a:lnTo>
                  <a:lnTo>
                    <a:pt x="252" y="158"/>
                  </a:lnTo>
                  <a:lnTo>
                    <a:pt x="238" y="167"/>
                  </a:lnTo>
                  <a:lnTo>
                    <a:pt x="226" y="177"/>
                  </a:lnTo>
                  <a:lnTo>
                    <a:pt x="213" y="188"/>
                  </a:lnTo>
                  <a:lnTo>
                    <a:pt x="201" y="199"/>
                  </a:lnTo>
                  <a:lnTo>
                    <a:pt x="190" y="211"/>
                  </a:lnTo>
                  <a:lnTo>
                    <a:pt x="179" y="224"/>
                  </a:lnTo>
                  <a:lnTo>
                    <a:pt x="169" y="237"/>
                  </a:lnTo>
                  <a:lnTo>
                    <a:pt x="160" y="250"/>
                  </a:lnTo>
                  <a:lnTo>
                    <a:pt x="151" y="264"/>
                  </a:lnTo>
                  <a:lnTo>
                    <a:pt x="142" y="278"/>
                  </a:lnTo>
                  <a:lnTo>
                    <a:pt x="135" y="292"/>
                  </a:lnTo>
                  <a:lnTo>
                    <a:pt x="128" y="308"/>
                  </a:lnTo>
                  <a:lnTo>
                    <a:pt x="122" y="324"/>
                  </a:lnTo>
                  <a:lnTo>
                    <a:pt x="116" y="339"/>
                  </a:lnTo>
                  <a:lnTo>
                    <a:pt x="112" y="355"/>
                  </a:lnTo>
                  <a:lnTo>
                    <a:pt x="109" y="372"/>
                  </a:lnTo>
                  <a:lnTo>
                    <a:pt x="105" y="389"/>
                  </a:lnTo>
                  <a:lnTo>
                    <a:pt x="103" y="406"/>
                  </a:lnTo>
                  <a:lnTo>
                    <a:pt x="102" y="423"/>
                  </a:lnTo>
                  <a:lnTo>
                    <a:pt x="101" y="441"/>
                  </a:lnTo>
                  <a:lnTo>
                    <a:pt x="101" y="441"/>
                  </a:lnTo>
                  <a:lnTo>
                    <a:pt x="102" y="460"/>
                  </a:lnTo>
                  <a:lnTo>
                    <a:pt x="103" y="478"/>
                  </a:lnTo>
                  <a:lnTo>
                    <a:pt x="105" y="496"/>
                  </a:lnTo>
                  <a:lnTo>
                    <a:pt x="110" y="515"/>
                  </a:lnTo>
                  <a:lnTo>
                    <a:pt x="114" y="532"/>
                  </a:lnTo>
                  <a:lnTo>
                    <a:pt x="119" y="550"/>
                  </a:lnTo>
                  <a:lnTo>
                    <a:pt x="125" y="567"/>
                  </a:lnTo>
                  <a:lnTo>
                    <a:pt x="132" y="583"/>
                  </a:lnTo>
                  <a:lnTo>
                    <a:pt x="140" y="600"/>
                  </a:lnTo>
                  <a:lnTo>
                    <a:pt x="149" y="615"/>
                  </a:lnTo>
                  <a:lnTo>
                    <a:pt x="158" y="630"/>
                  </a:lnTo>
                  <a:lnTo>
                    <a:pt x="168" y="644"/>
                  </a:lnTo>
                  <a:lnTo>
                    <a:pt x="179" y="658"/>
                  </a:lnTo>
                  <a:lnTo>
                    <a:pt x="191" y="671"/>
                  </a:lnTo>
                  <a:lnTo>
                    <a:pt x="203" y="684"/>
                  </a:lnTo>
                  <a:lnTo>
                    <a:pt x="216" y="696"/>
                  </a:lnTo>
                  <a:lnTo>
                    <a:pt x="216" y="69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428050" y="1632404"/>
            <a:ext cx="1151096" cy="1151477"/>
            <a:chOff x="5428050" y="1632404"/>
            <a:chExt cx="1151096" cy="1151477"/>
          </a:xfrm>
        </p:grpSpPr>
        <p:sp>
          <p:nvSpPr>
            <p:cNvPr id="9" name="Freeform 9"/>
            <p:cNvSpPr/>
            <p:nvPr/>
          </p:nvSpPr>
          <p:spPr>
            <a:xfrm>
              <a:off x="5428050" y="1632404"/>
              <a:ext cx="1151096" cy="1151477"/>
            </a:xfrm>
            <a:custGeom>
              <a:rect l="l" t="t" r="r" b="b"/>
              <a:pathLst>
                <a:path w="1482" h="1482">
                  <a:moveTo>
                    <a:pt x="1482" y="742"/>
                  </a:moveTo>
                  <a:lnTo>
                    <a:pt x="1482" y="742"/>
                  </a:lnTo>
                  <a:lnTo>
                    <a:pt x="1481" y="780"/>
                  </a:lnTo>
                  <a:lnTo>
                    <a:pt x="1479" y="818"/>
                  </a:lnTo>
                  <a:lnTo>
                    <a:pt x="1473" y="854"/>
                  </a:lnTo>
                  <a:lnTo>
                    <a:pt x="1467" y="890"/>
                  </a:lnTo>
                  <a:lnTo>
                    <a:pt x="1459" y="926"/>
                  </a:lnTo>
                  <a:lnTo>
                    <a:pt x="1448" y="962"/>
                  </a:lnTo>
                  <a:lnTo>
                    <a:pt x="1437" y="997"/>
                  </a:lnTo>
                  <a:lnTo>
                    <a:pt x="1424" y="1029"/>
                  </a:lnTo>
                  <a:lnTo>
                    <a:pt x="1409" y="1063"/>
                  </a:lnTo>
                  <a:lnTo>
                    <a:pt x="1393" y="1094"/>
                  </a:lnTo>
                  <a:lnTo>
                    <a:pt x="1374" y="1126"/>
                  </a:lnTo>
                  <a:lnTo>
                    <a:pt x="1356" y="1155"/>
                  </a:lnTo>
                  <a:lnTo>
                    <a:pt x="1335" y="1185"/>
                  </a:lnTo>
                  <a:lnTo>
                    <a:pt x="1313" y="1213"/>
                  </a:lnTo>
                  <a:lnTo>
                    <a:pt x="1290" y="1240"/>
                  </a:lnTo>
                  <a:lnTo>
                    <a:pt x="1265" y="1265"/>
                  </a:lnTo>
                  <a:lnTo>
                    <a:pt x="1240" y="1290"/>
                  </a:lnTo>
                  <a:lnTo>
                    <a:pt x="1213" y="1313"/>
                  </a:lnTo>
                  <a:lnTo>
                    <a:pt x="1184" y="1335"/>
                  </a:lnTo>
                  <a:lnTo>
                    <a:pt x="1155" y="1356"/>
                  </a:lnTo>
                  <a:lnTo>
                    <a:pt x="1126" y="1375"/>
                  </a:lnTo>
                  <a:lnTo>
                    <a:pt x="1094" y="1393"/>
                  </a:lnTo>
                  <a:lnTo>
                    <a:pt x="1063" y="1409"/>
                  </a:lnTo>
                  <a:lnTo>
                    <a:pt x="1029" y="1424"/>
                  </a:lnTo>
                  <a:lnTo>
                    <a:pt x="996" y="1437"/>
                  </a:lnTo>
                  <a:lnTo>
                    <a:pt x="962" y="1449"/>
                  </a:lnTo>
                  <a:lnTo>
                    <a:pt x="926" y="1459"/>
                  </a:lnTo>
                  <a:lnTo>
                    <a:pt x="890" y="1467"/>
                  </a:lnTo>
                  <a:lnTo>
                    <a:pt x="854" y="1473"/>
                  </a:lnTo>
                  <a:lnTo>
                    <a:pt x="818" y="1479"/>
                  </a:lnTo>
                  <a:lnTo>
                    <a:pt x="780" y="1481"/>
                  </a:lnTo>
                  <a:lnTo>
                    <a:pt x="742" y="1482"/>
                  </a:lnTo>
                  <a:lnTo>
                    <a:pt x="742" y="1482"/>
                  </a:lnTo>
                  <a:lnTo>
                    <a:pt x="704" y="1481"/>
                  </a:lnTo>
                  <a:lnTo>
                    <a:pt x="666" y="1479"/>
                  </a:lnTo>
                  <a:lnTo>
                    <a:pt x="629" y="1473"/>
                  </a:lnTo>
                  <a:lnTo>
                    <a:pt x="592" y="1467"/>
                  </a:lnTo>
                  <a:lnTo>
                    <a:pt x="556" y="1459"/>
                  </a:lnTo>
                  <a:lnTo>
                    <a:pt x="521" y="1449"/>
                  </a:lnTo>
                  <a:lnTo>
                    <a:pt x="486" y="1437"/>
                  </a:lnTo>
                  <a:lnTo>
                    <a:pt x="453" y="1424"/>
                  </a:lnTo>
                  <a:lnTo>
                    <a:pt x="420" y="1409"/>
                  </a:lnTo>
                  <a:lnTo>
                    <a:pt x="388" y="1393"/>
                  </a:lnTo>
                  <a:lnTo>
                    <a:pt x="357" y="1375"/>
                  </a:lnTo>
                  <a:lnTo>
                    <a:pt x="327" y="1356"/>
                  </a:lnTo>
                  <a:lnTo>
                    <a:pt x="298" y="1335"/>
                  </a:lnTo>
                  <a:lnTo>
                    <a:pt x="270" y="1313"/>
                  </a:lnTo>
                  <a:lnTo>
                    <a:pt x="243" y="1290"/>
                  </a:lnTo>
                  <a:lnTo>
                    <a:pt x="217" y="1265"/>
                  </a:lnTo>
                  <a:lnTo>
                    <a:pt x="193" y="1240"/>
                  </a:lnTo>
                  <a:lnTo>
                    <a:pt x="169" y="1213"/>
                  </a:lnTo>
                  <a:lnTo>
                    <a:pt x="148" y="1185"/>
                  </a:lnTo>
                  <a:lnTo>
                    <a:pt x="127" y="1155"/>
                  </a:lnTo>
                  <a:lnTo>
                    <a:pt x="108" y="1126"/>
                  </a:lnTo>
                  <a:lnTo>
                    <a:pt x="90" y="1094"/>
                  </a:lnTo>
                  <a:lnTo>
                    <a:pt x="74" y="1063"/>
                  </a:lnTo>
                  <a:lnTo>
                    <a:pt x="59" y="1029"/>
                  </a:lnTo>
                  <a:lnTo>
                    <a:pt x="46" y="997"/>
                  </a:lnTo>
                  <a:lnTo>
                    <a:pt x="34" y="962"/>
                  </a:lnTo>
                  <a:lnTo>
                    <a:pt x="24" y="926"/>
                  </a:lnTo>
                  <a:lnTo>
                    <a:pt x="15" y="890"/>
                  </a:lnTo>
                  <a:lnTo>
                    <a:pt x="9" y="854"/>
                  </a:lnTo>
                  <a:lnTo>
                    <a:pt x="4" y="818"/>
                  </a:lnTo>
                  <a:lnTo>
                    <a:pt x="1" y="780"/>
                  </a:lnTo>
                  <a:lnTo>
                    <a:pt x="0" y="742"/>
                  </a:lnTo>
                  <a:lnTo>
                    <a:pt x="0" y="742"/>
                  </a:lnTo>
                  <a:lnTo>
                    <a:pt x="1" y="704"/>
                  </a:lnTo>
                  <a:lnTo>
                    <a:pt x="4" y="666"/>
                  </a:lnTo>
                  <a:lnTo>
                    <a:pt x="9" y="629"/>
                  </a:lnTo>
                  <a:lnTo>
                    <a:pt x="15" y="592"/>
                  </a:lnTo>
                  <a:lnTo>
                    <a:pt x="24" y="556"/>
                  </a:lnTo>
                  <a:lnTo>
                    <a:pt x="34" y="521"/>
                  </a:lnTo>
                  <a:lnTo>
                    <a:pt x="46" y="486"/>
                  </a:lnTo>
                  <a:lnTo>
                    <a:pt x="59" y="453"/>
                  </a:lnTo>
                  <a:lnTo>
                    <a:pt x="74" y="420"/>
                  </a:lnTo>
                  <a:lnTo>
                    <a:pt x="90" y="389"/>
                  </a:lnTo>
                  <a:lnTo>
                    <a:pt x="108" y="357"/>
                  </a:lnTo>
                  <a:lnTo>
                    <a:pt x="127" y="327"/>
                  </a:lnTo>
                  <a:lnTo>
                    <a:pt x="148" y="299"/>
                  </a:lnTo>
                  <a:lnTo>
                    <a:pt x="169" y="270"/>
                  </a:lnTo>
                  <a:lnTo>
                    <a:pt x="193" y="243"/>
                  </a:lnTo>
                  <a:lnTo>
                    <a:pt x="217" y="217"/>
                  </a:lnTo>
                  <a:lnTo>
                    <a:pt x="243" y="193"/>
                  </a:lnTo>
                  <a:lnTo>
                    <a:pt x="270" y="169"/>
                  </a:lnTo>
                  <a:lnTo>
                    <a:pt x="298" y="148"/>
                  </a:lnTo>
                  <a:lnTo>
                    <a:pt x="327" y="127"/>
                  </a:lnTo>
                  <a:lnTo>
                    <a:pt x="357" y="107"/>
                  </a:lnTo>
                  <a:lnTo>
                    <a:pt x="388" y="90"/>
                  </a:lnTo>
                  <a:lnTo>
                    <a:pt x="420" y="74"/>
                  </a:lnTo>
                  <a:lnTo>
                    <a:pt x="453" y="59"/>
                  </a:lnTo>
                  <a:lnTo>
                    <a:pt x="486" y="46"/>
                  </a:lnTo>
                  <a:lnTo>
                    <a:pt x="521" y="34"/>
                  </a:lnTo>
                  <a:lnTo>
                    <a:pt x="556" y="24"/>
                  </a:lnTo>
                  <a:lnTo>
                    <a:pt x="592" y="15"/>
                  </a:lnTo>
                  <a:lnTo>
                    <a:pt x="629" y="9"/>
                  </a:lnTo>
                  <a:lnTo>
                    <a:pt x="666" y="4"/>
                  </a:lnTo>
                  <a:lnTo>
                    <a:pt x="704" y="1"/>
                  </a:lnTo>
                  <a:lnTo>
                    <a:pt x="742" y="0"/>
                  </a:lnTo>
                  <a:lnTo>
                    <a:pt x="742" y="0"/>
                  </a:lnTo>
                  <a:lnTo>
                    <a:pt x="780" y="1"/>
                  </a:lnTo>
                  <a:lnTo>
                    <a:pt x="818" y="4"/>
                  </a:lnTo>
                  <a:lnTo>
                    <a:pt x="854" y="9"/>
                  </a:lnTo>
                  <a:lnTo>
                    <a:pt x="890" y="15"/>
                  </a:lnTo>
                  <a:lnTo>
                    <a:pt x="926" y="24"/>
                  </a:lnTo>
                  <a:lnTo>
                    <a:pt x="962" y="34"/>
                  </a:lnTo>
                  <a:lnTo>
                    <a:pt x="996" y="46"/>
                  </a:lnTo>
                  <a:lnTo>
                    <a:pt x="1029" y="59"/>
                  </a:lnTo>
                  <a:lnTo>
                    <a:pt x="1063" y="74"/>
                  </a:lnTo>
                  <a:lnTo>
                    <a:pt x="1094" y="90"/>
                  </a:lnTo>
                  <a:lnTo>
                    <a:pt x="1126" y="107"/>
                  </a:lnTo>
                  <a:lnTo>
                    <a:pt x="1155" y="127"/>
                  </a:lnTo>
                  <a:lnTo>
                    <a:pt x="1184" y="148"/>
                  </a:lnTo>
                  <a:lnTo>
                    <a:pt x="1213" y="169"/>
                  </a:lnTo>
                  <a:lnTo>
                    <a:pt x="1240" y="193"/>
                  </a:lnTo>
                  <a:lnTo>
                    <a:pt x="1265" y="217"/>
                  </a:lnTo>
                  <a:lnTo>
                    <a:pt x="1290" y="243"/>
                  </a:lnTo>
                  <a:lnTo>
                    <a:pt x="1313" y="270"/>
                  </a:lnTo>
                  <a:lnTo>
                    <a:pt x="1335" y="299"/>
                  </a:lnTo>
                  <a:lnTo>
                    <a:pt x="1356" y="327"/>
                  </a:lnTo>
                  <a:lnTo>
                    <a:pt x="1374" y="357"/>
                  </a:lnTo>
                  <a:lnTo>
                    <a:pt x="1393" y="389"/>
                  </a:lnTo>
                  <a:lnTo>
                    <a:pt x="1409" y="420"/>
                  </a:lnTo>
                  <a:lnTo>
                    <a:pt x="1424" y="453"/>
                  </a:lnTo>
                  <a:lnTo>
                    <a:pt x="1437" y="486"/>
                  </a:lnTo>
                  <a:lnTo>
                    <a:pt x="1448" y="521"/>
                  </a:lnTo>
                  <a:lnTo>
                    <a:pt x="1459" y="556"/>
                  </a:lnTo>
                  <a:lnTo>
                    <a:pt x="1467" y="592"/>
                  </a:lnTo>
                  <a:lnTo>
                    <a:pt x="1473" y="629"/>
                  </a:lnTo>
                  <a:lnTo>
                    <a:pt x="1479" y="666"/>
                  </a:lnTo>
                  <a:lnTo>
                    <a:pt x="1481" y="704"/>
                  </a:lnTo>
                  <a:lnTo>
                    <a:pt x="1482" y="742"/>
                  </a:lnTo>
                  <a:lnTo>
                    <a:pt x="1482" y="74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656364" y="1842145"/>
              <a:ext cx="689705" cy="826675"/>
            </a:xfrm>
            <a:custGeom>
              <a:rect l="l" t="t" r="r" b="b"/>
              <a:pathLst>
                <a:path w="889" h="1065">
                  <a:moveTo>
                    <a:pt x="455" y="403"/>
                  </a:moveTo>
                  <a:lnTo>
                    <a:pt x="455" y="403"/>
                  </a:lnTo>
                  <a:lnTo>
                    <a:pt x="479" y="403"/>
                  </a:lnTo>
                  <a:lnTo>
                    <a:pt x="502" y="406"/>
                  </a:lnTo>
                  <a:lnTo>
                    <a:pt x="525" y="410"/>
                  </a:lnTo>
                  <a:lnTo>
                    <a:pt x="547" y="415"/>
                  </a:lnTo>
                  <a:lnTo>
                    <a:pt x="568" y="423"/>
                  </a:lnTo>
                  <a:lnTo>
                    <a:pt x="589" y="431"/>
                  </a:lnTo>
                  <a:lnTo>
                    <a:pt x="609" y="440"/>
                  </a:lnTo>
                  <a:lnTo>
                    <a:pt x="629" y="452"/>
                  </a:lnTo>
                  <a:lnTo>
                    <a:pt x="629" y="363"/>
                  </a:lnTo>
                  <a:lnTo>
                    <a:pt x="583" y="363"/>
                  </a:lnTo>
                  <a:lnTo>
                    <a:pt x="568" y="343"/>
                  </a:lnTo>
                  <a:lnTo>
                    <a:pt x="819" y="0"/>
                  </a:lnTo>
                  <a:lnTo>
                    <a:pt x="889" y="0"/>
                  </a:lnTo>
                  <a:lnTo>
                    <a:pt x="641" y="332"/>
                  </a:lnTo>
                  <a:lnTo>
                    <a:pt x="644" y="332"/>
                  </a:lnTo>
                  <a:lnTo>
                    <a:pt x="659" y="332"/>
                  </a:lnTo>
                  <a:lnTo>
                    <a:pt x="659" y="348"/>
                  </a:lnTo>
                  <a:lnTo>
                    <a:pt x="659" y="473"/>
                  </a:lnTo>
                  <a:lnTo>
                    <a:pt x="659" y="473"/>
                  </a:lnTo>
                  <a:lnTo>
                    <a:pt x="674" y="486"/>
                  </a:lnTo>
                  <a:lnTo>
                    <a:pt x="690" y="500"/>
                  </a:lnTo>
                  <a:lnTo>
                    <a:pt x="690" y="500"/>
                  </a:lnTo>
                  <a:lnTo>
                    <a:pt x="700" y="512"/>
                  </a:lnTo>
                  <a:lnTo>
                    <a:pt x="711" y="524"/>
                  </a:lnTo>
                  <a:lnTo>
                    <a:pt x="721" y="536"/>
                  </a:lnTo>
                  <a:lnTo>
                    <a:pt x="730" y="549"/>
                  </a:lnTo>
                  <a:lnTo>
                    <a:pt x="738" y="563"/>
                  </a:lnTo>
                  <a:lnTo>
                    <a:pt x="747" y="576"/>
                  </a:lnTo>
                  <a:lnTo>
                    <a:pt x="754" y="591"/>
                  </a:lnTo>
                  <a:lnTo>
                    <a:pt x="761" y="605"/>
                  </a:lnTo>
                  <a:lnTo>
                    <a:pt x="767" y="620"/>
                  </a:lnTo>
                  <a:lnTo>
                    <a:pt x="772" y="635"/>
                  </a:lnTo>
                  <a:lnTo>
                    <a:pt x="776" y="652"/>
                  </a:lnTo>
                  <a:lnTo>
                    <a:pt x="780" y="667"/>
                  </a:lnTo>
                  <a:lnTo>
                    <a:pt x="783" y="683"/>
                  </a:lnTo>
                  <a:lnTo>
                    <a:pt x="785" y="701"/>
                  </a:lnTo>
                  <a:lnTo>
                    <a:pt x="786" y="717"/>
                  </a:lnTo>
                  <a:lnTo>
                    <a:pt x="787" y="734"/>
                  </a:lnTo>
                  <a:lnTo>
                    <a:pt x="787" y="734"/>
                  </a:lnTo>
                  <a:lnTo>
                    <a:pt x="786" y="752"/>
                  </a:lnTo>
                  <a:lnTo>
                    <a:pt x="785" y="768"/>
                  </a:lnTo>
                  <a:lnTo>
                    <a:pt x="783" y="784"/>
                  </a:lnTo>
                  <a:lnTo>
                    <a:pt x="780" y="800"/>
                  </a:lnTo>
                  <a:lnTo>
                    <a:pt x="776" y="817"/>
                  </a:lnTo>
                  <a:lnTo>
                    <a:pt x="772" y="833"/>
                  </a:lnTo>
                  <a:lnTo>
                    <a:pt x="767" y="848"/>
                  </a:lnTo>
                  <a:lnTo>
                    <a:pt x="761" y="863"/>
                  </a:lnTo>
                  <a:lnTo>
                    <a:pt x="754" y="878"/>
                  </a:lnTo>
                  <a:lnTo>
                    <a:pt x="747" y="892"/>
                  </a:lnTo>
                  <a:lnTo>
                    <a:pt x="738" y="906"/>
                  </a:lnTo>
                  <a:lnTo>
                    <a:pt x="730" y="919"/>
                  </a:lnTo>
                  <a:lnTo>
                    <a:pt x="721" y="932"/>
                  </a:lnTo>
                  <a:lnTo>
                    <a:pt x="711" y="945"/>
                  </a:lnTo>
                  <a:lnTo>
                    <a:pt x="700" y="957"/>
                  </a:lnTo>
                  <a:lnTo>
                    <a:pt x="690" y="969"/>
                  </a:lnTo>
                  <a:lnTo>
                    <a:pt x="690" y="969"/>
                  </a:lnTo>
                  <a:lnTo>
                    <a:pt x="679" y="980"/>
                  </a:lnTo>
                  <a:lnTo>
                    <a:pt x="666" y="989"/>
                  </a:lnTo>
                  <a:lnTo>
                    <a:pt x="654" y="999"/>
                  </a:lnTo>
                  <a:lnTo>
                    <a:pt x="641" y="1009"/>
                  </a:lnTo>
                  <a:lnTo>
                    <a:pt x="628" y="1018"/>
                  </a:lnTo>
                  <a:lnTo>
                    <a:pt x="614" y="1025"/>
                  </a:lnTo>
                  <a:lnTo>
                    <a:pt x="599" y="1033"/>
                  </a:lnTo>
                  <a:lnTo>
                    <a:pt x="584" y="1039"/>
                  </a:lnTo>
                  <a:lnTo>
                    <a:pt x="569" y="1046"/>
                  </a:lnTo>
                  <a:lnTo>
                    <a:pt x="554" y="1050"/>
                  </a:lnTo>
                  <a:lnTo>
                    <a:pt x="539" y="1054"/>
                  </a:lnTo>
                  <a:lnTo>
                    <a:pt x="522" y="1059"/>
                  </a:lnTo>
                  <a:lnTo>
                    <a:pt x="506" y="1062"/>
                  </a:lnTo>
                  <a:lnTo>
                    <a:pt x="490" y="1063"/>
                  </a:lnTo>
                  <a:lnTo>
                    <a:pt x="472" y="1065"/>
                  </a:lnTo>
                  <a:lnTo>
                    <a:pt x="455" y="1065"/>
                  </a:lnTo>
                  <a:lnTo>
                    <a:pt x="455" y="1065"/>
                  </a:lnTo>
                  <a:lnTo>
                    <a:pt x="439" y="1065"/>
                  </a:lnTo>
                  <a:lnTo>
                    <a:pt x="421" y="1063"/>
                  </a:lnTo>
                  <a:lnTo>
                    <a:pt x="405" y="1062"/>
                  </a:lnTo>
                  <a:lnTo>
                    <a:pt x="389" y="1059"/>
                  </a:lnTo>
                  <a:lnTo>
                    <a:pt x="373" y="1054"/>
                  </a:lnTo>
                  <a:lnTo>
                    <a:pt x="357" y="1050"/>
                  </a:lnTo>
                  <a:lnTo>
                    <a:pt x="341" y="1046"/>
                  </a:lnTo>
                  <a:lnTo>
                    <a:pt x="327" y="1039"/>
                  </a:lnTo>
                  <a:lnTo>
                    <a:pt x="312" y="1033"/>
                  </a:lnTo>
                  <a:lnTo>
                    <a:pt x="298" y="1025"/>
                  </a:lnTo>
                  <a:lnTo>
                    <a:pt x="284" y="1018"/>
                  </a:lnTo>
                  <a:lnTo>
                    <a:pt x="271" y="1009"/>
                  </a:lnTo>
                  <a:lnTo>
                    <a:pt x="257" y="999"/>
                  </a:lnTo>
                  <a:lnTo>
                    <a:pt x="244" y="989"/>
                  </a:lnTo>
                  <a:lnTo>
                    <a:pt x="233" y="980"/>
                  </a:lnTo>
                  <a:lnTo>
                    <a:pt x="222" y="969"/>
                  </a:lnTo>
                  <a:lnTo>
                    <a:pt x="222" y="969"/>
                  </a:lnTo>
                  <a:lnTo>
                    <a:pt x="210" y="957"/>
                  </a:lnTo>
                  <a:lnTo>
                    <a:pt x="200" y="945"/>
                  </a:lnTo>
                  <a:lnTo>
                    <a:pt x="190" y="932"/>
                  </a:lnTo>
                  <a:lnTo>
                    <a:pt x="180" y="919"/>
                  </a:lnTo>
                  <a:lnTo>
                    <a:pt x="172" y="906"/>
                  </a:lnTo>
                  <a:lnTo>
                    <a:pt x="164" y="892"/>
                  </a:lnTo>
                  <a:lnTo>
                    <a:pt x="157" y="878"/>
                  </a:lnTo>
                  <a:lnTo>
                    <a:pt x="150" y="863"/>
                  </a:lnTo>
                  <a:lnTo>
                    <a:pt x="145" y="848"/>
                  </a:lnTo>
                  <a:lnTo>
                    <a:pt x="139" y="833"/>
                  </a:lnTo>
                  <a:lnTo>
                    <a:pt x="135" y="817"/>
                  </a:lnTo>
                  <a:lnTo>
                    <a:pt x="130" y="800"/>
                  </a:lnTo>
                  <a:lnTo>
                    <a:pt x="128" y="784"/>
                  </a:lnTo>
                  <a:lnTo>
                    <a:pt x="126" y="768"/>
                  </a:lnTo>
                  <a:lnTo>
                    <a:pt x="125" y="752"/>
                  </a:lnTo>
                  <a:lnTo>
                    <a:pt x="124" y="734"/>
                  </a:lnTo>
                  <a:lnTo>
                    <a:pt x="124" y="734"/>
                  </a:lnTo>
                  <a:lnTo>
                    <a:pt x="125" y="717"/>
                  </a:lnTo>
                  <a:lnTo>
                    <a:pt x="126" y="701"/>
                  </a:lnTo>
                  <a:lnTo>
                    <a:pt x="128" y="683"/>
                  </a:lnTo>
                  <a:lnTo>
                    <a:pt x="130" y="667"/>
                  </a:lnTo>
                  <a:lnTo>
                    <a:pt x="135" y="652"/>
                  </a:lnTo>
                  <a:lnTo>
                    <a:pt x="139" y="635"/>
                  </a:lnTo>
                  <a:lnTo>
                    <a:pt x="145" y="620"/>
                  </a:lnTo>
                  <a:lnTo>
                    <a:pt x="150" y="605"/>
                  </a:lnTo>
                  <a:lnTo>
                    <a:pt x="157" y="591"/>
                  </a:lnTo>
                  <a:lnTo>
                    <a:pt x="164" y="576"/>
                  </a:lnTo>
                  <a:lnTo>
                    <a:pt x="172" y="563"/>
                  </a:lnTo>
                  <a:lnTo>
                    <a:pt x="180" y="549"/>
                  </a:lnTo>
                  <a:lnTo>
                    <a:pt x="190" y="536"/>
                  </a:lnTo>
                  <a:lnTo>
                    <a:pt x="200" y="524"/>
                  </a:lnTo>
                  <a:lnTo>
                    <a:pt x="210" y="512"/>
                  </a:lnTo>
                  <a:lnTo>
                    <a:pt x="222" y="500"/>
                  </a:lnTo>
                  <a:lnTo>
                    <a:pt x="222" y="500"/>
                  </a:lnTo>
                  <a:lnTo>
                    <a:pt x="233" y="489"/>
                  </a:lnTo>
                  <a:lnTo>
                    <a:pt x="246" y="478"/>
                  </a:lnTo>
                  <a:lnTo>
                    <a:pt x="246" y="379"/>
                  </a:lnTo>
                  <a:lnTo>
                    <a:pt x="256" y="393"/>
                  </a:lnTo>
                  <a:lnTo>
                    <a:pt x="276" y="393"/>
                  </a:lnTo>
                  <a:lnTo>
                    <a:pt x="276" y="455"/>
                  </a:lnTo>
                  <a:lnTo>
                    <a:pt x="276" y="455"/>
                  </a:lnTo>
                  <a:lnTo>
                    <a:pt x="295" y="443"/>
                  </a:lnTo>
                  <a:lnTo>
                    <a:pt x="317" y="433"/>
                  </a:lnTo>
                  <a:lnTo>
                    <a:pt x="338" y="424"/>
                  </a:lnTo>
                  <a:lnTo>
                    <a:pt x="361" y="416"/>
                  </a:lnTo>
                  <a:lnTo>
                    <a:pt x="383" y="411"/>
                  </a:lnTo>
                  <a:lnTo>
                    <a:pt x="407" y="406"/>
                  </a:lnTo>
                  <a:lnTo>
                    <a:pt x="431" y="404"/>
                  </a:lnTo>
                  <a:lnTo>
                    <a:pt x="455" y="403"/>
                  </a:lnTo>
                  <a:lnTo>
                    <a:pt x="455" y="403"/>
                  </a:lnTo>
                  <a:close/>
                  <a:moveTo>
                    <a:pt x="556" y="328"/>
                  </a:moveTo>
                  <a:lnTo>
                    <a:pt x="795" y="0"/>
                  </a:lnTo>
                  <a:lnTo>
                    <a:pt x="752" y="0"/>
                  </a:lnTo>
                  <a:lnTo>
                    <a:pt x="534" y="299"/>
                  </a:lnTo>
                  <a:lnTo>
                    <a:pt x="556" y="328"/>
                  </a:lnTo>
                  <a:lnTo>
                    <a:pt x="556" y="328"/>
                  </a:lnTo>
                  <a:close/>
                  <a:moveTo>
                    <a:pt x="522" y="283"/>
                  </a:moveTo>
                  <a:lnTo>
                    <a:pt x="729" y="0"/>
                  </a:lnTo>
                  <a:lnTo>
                    <a:pt x="686" y="0"/>
                  </a:lnTo>
                  <a:lnTo>
                    <a:pt x="503" y="255"/>
                  </a:lnTo>
                  <a:lnTo>
                    <a:pt x="522" y="283"/>
                  </a:lnTo>
                  <a:lnTo>
                    <a:pt x="522" y="283"/>
                  </a:lnTo>
                  <a:close/>
                  <a:moveTo>
                    <a:pt x="491" y="240"/>
                  </a:moveTo>
                  <a:lnTo>
                    <a:pt x="663" y="0"/>
                  </a:lnTo>
                  <a:lnTo>
                    <a:pt x="618" y="0"/>
                  </a:lnTo>
                  <a:lnTo>
                    <a:pt x="464" y="205"/>
                  </a:lnTo>
                  <a:lnTo>
                    <a:pt x="491" y="240"/>
                  </a:lnTo>
                  <a:lnTo>
                    <a:pt x="491" y="240"/>
                  </a:lnTo>
                  <a:close/>
                  <a:moveTo>
                    <a:pt x="0" y="0"/>
                  </a:moveTo>
                  <a:lnTo>
                    <a:pt x="272" y="362"/>
                  </a:lnTo>
                  <a:lnTo>
                    <a:pt x="544" y="362"/>
                  </a:lnTo>
                  <a:lnTo>
                    <a:pt x="273" y="0"/>
                  </a:lnTo>
                  <a:lnTo>
                    <a:pt x="0" y="0"/>
                  </a:lnTo>
                  <a:lnTo>
                    <a:pt x="0" y="0"/>
                  </a:lnTo>
                  <a:close/>
                  <a:moveTo>
                    <a:pt x="508" y="918"/>
                  </a:moveTo>
                  <a:lnTo>
                    <a:pt x="508" y="550"/>
                  </a:lnTo>
                  <a:lnTo>
                    <a:pt x="439" y="550"/>
                  </a:lnTo>
                  <a:lnTo>
                    <a:pt x="439" y="550"/>
                  </a:lnTo>
                  <a:lnTo>
                    <a:pt x="438" y="557"/>
                  </a:lnTo>
                  <a:lnTo>
                    <a:pt x="436" y="565"/>
                  </a:lnTo>
                  <a:lnTo>
                    <a:pt x="431" y="572"/>
                  </a:lnTo>
                  <a:lnTo>
                    <a:pt x="427" y="580"/>
                  </a:lnTo>
                  <a:lnTo>
                    <a:pt x="427" y="580"/>
                  </a:lnTo>
                  <a:lnTo>
                    <a:pt x="420" y="587"/>
                  </a:lnTo>
                  <a:lnTo>
                    <a:pt x="413" y="591"/>
                  </a:lnTo>
                  <a:lnTo>
                    <a:pt x="405" y="594"/>
                  </a:lnTo>
                  <a:lnTo>
                    <a:pt x="396" y="595"/>
                  </a:lnTo>
                  <a:lnTo>
                    <a:pt x="396" y="648"/>
                  </a:lnTo>
                  <a:lnTo>
                    <a:pt x="428" y="648"/>
                  </a:lnTo>
                  <a:lnTo>
                    <a:pt x="428" y="918"/>
                  </a:lnTo>
                  <a:lnTo>
                    <a:pt x="508" y="918"/>
                  </a:lnTo>
                  <a:lnTo>
                    <a:pt x="508" y="918"/>
                  </a:lnTo>
                  <a:close/>
                  <a:moveTo>
                    <a:pt x="646" y="543"/>
                  </a:moveTo>
                  <a:lnTo>
                    <a:pt x="646" y="543"/>
                  </a:lnTo>
                  <a:lnTo>
                    <a:pt x="627" y="526"/>
                  </a:lnTo>
                  <a:lnTo>
                    <a:pt x="606" y="511"/>
                  </a:lnTo>
                  <a:lnTo>
                    <a:pt x="584" y="496"/>
                  </a:lnTo>
                  <a:lnTo>
                    <a:pt x="560" y="486"/>
                  </a:lnTo>
                  <a:lnTo>
                    <a:pt x="548" y="480"/>
                  </a:lnTo>
                  <a:lnTo>
                    <a:pt x="535" y="476"/>
                  </a:lnTo>
                  <a:lnTo>
                    <a:pt x="522" y="473"/>
                  </a:lnTo>
                  <a:lnTo>
                    <a:pt x="509" y="469"/>
                  </a:lnTo>
                  <a:lnTo>
                    <a:pt x="496" y="467"/>
                  </a:lnTo>
                  <a:lnTo>
                    <a:pt x="483" y="466"/>
                  </a:lnTo>
                  <a:lnTo>
                    <a:pt x="469" y="465"/>
                  </a:lnTo>
                  <a:lnTo>
                    <a:pt x="455" y="464"/>
                  </a:lnTo>
                  <a:lnTo>
                    <a:pt x="455" y="464"/>
                  </a:lnTo>
                  <a:lnTo>
                    <a:pt x="442" y="465"/>
                  </a:lnTo>
                  <a:lnTo>
                    <a:pt x="428" y="466"/>
                  </a:lnTo>
                  <a:lnTo>
                    <a:pt x="414" y="467"/>
                  </a:lnTo>
                  <a:lnTo>
                    <a:pt x="401" y="469"/>
                  </a:lnTo>
                  <a:lnTo>
                    <a:pt x="388" y="473"/>
                  </a:lnTo>
                  <a:lnTo>
                    <a:pt x="375" y="476"/>
                  </a:lnTo>
                  <a:lnTo>
                    <a:pt x="363" y="480"/>
                  </a:lnTo>
                  <a:lnTo>
                    <a:pt x="351" y="486"/>
                  </a:lnTo>
                  <a:lnTo>
                    <a:pt x="327" y="496"/>
                  </a:lnTo>
                  <a:lnTo>
                    <a:pt x="304" y="511"/>
                  </a:lnTo>
                  <a:lnTo>
                    <a:pt x="284" y="526"/>
                  </a:lnTo>
                  <a:lnTo>
                    <a:pt x="265" y="543"/>
                  </a:lnTo>
                  <a:lnTo>
                    <a:pt x="265" y="543"/>
                  </a:lnTo>
                  <a:lnTo>
                    <a:pt x="248" y="563"/>
                  </a:lnTo>
                  <a:lnTo>
                    <a:pt x="231" y="583"/>
                  </a:lnTo>
                  <a:lnTo>
                    <a:pt x="218" y="605"/>
                  </a:lnTo>
                  <a:lnTo>
                    <a:pt x="206" y="629"/>
                  </a:lnTo>
                  <a:lnTo>
                    <a:pt x="202" y="641"/>
                  </a:lnTo>
                  <a:lnTo>
                    <a:pt x="198" y="654"/>
                  </a:lnTo>
                  <a:lnTo>
                    <a:pt x="195" y="667"/>
                  </a:lnTo>
                  <a:lnTo>
                    <a:pt x="191" y="680"/>
                  </a:lnTo>
                  <a:lnTo>
                    <a:pt x="189" y="693"/>
                  </a:lnTo>
                  <a:lnTo>
                    <a:pt x="187" y="706"/>
                  </a:lnTo>
                  <a:lnTo>
                    <a:pt x="186" y="720"/>
                  </a:lnTo>
                  <a:lnTo>
                    <a:pt x="186" y="734"/>
                  </a:lnTo>
                  <a:lnTo>
                    <a:pt x="186" y="734"/>
                  </a:lnTo>
                  <a:lnTo>
                    <a:pt x="186" y="748"/>
                  </a:lnTo>
                  <a:lnTo>
                    <a:pt x="187" y="761"/>
                  </a:lnTo>
                  <a:lnTo>
                    <a:pt x="189" y="775"/>
                  </a:lnTo>
                  <a:lnTo>
                    <a:pt x="191" y="788"/>
                  </a:lnTo>
                  <a:lnTo>
                    <a:pt x="195" y="802"/>
                  </a:lnTo>
                  <a:lnTo>
                    <a:pt x="198" y="815"/>
                  </a:lnTo>
                  <a:lnTo>
                    <a:pt x="202" y="826"/>
                  </a:lnTo>
                  <a:lnTo>
                    <a:pt x="206" y="840"/>
                  </a:lnTo>
                  <a:lnTo>
                    <a:pt x="218" y="862"/>
                  </a:lnTo>
                  <a:lnTo>
                    <a:pt x="231" y="885"/>
                  </a:lnTo>
                  <a:lnTo>
                    <a:pt x="248" y="906"/>
                  </a:lnTo>
                  <a:lnTo>
                    <a:pt x="265" y="925"/>
                  </a:lnTo>
                  <a:lnTo>
                    <a:pt x="265" y="925"/>
                  </a:lnTo>
                  <a:lnTo>
                    <a:pt x="284" y="943"/>
                  </a:lnTo>
                  <a:lnTo>
                    <a:pt x="304" y="958"/>
                  </a:lnTo>
                  <a:lnTo>
                    <a:pt x="327" y="971"/>
                  </a:lnTo>
                  <a:lnTo>
                    <a:pt x="351" y="983"/>
                  </a:lnTo>
                  <a:lnTo>
                    <a:pt x="363" y="987"/>
                  </a:lnTo>
                  <a:lnTo>
                    <a:pt x="375" y="992"/>
                  </a:lnTo>
                  <a:lnTo>
                    <a:pt x="388" y="996"/>
                  </a:lnTo>
                  <a:lnTo>
                    <a:pt x="401" y="998"/>
                  </a:lnTo>
                  <a:lnTo>
                    <a:pt x="414" y="1001"/>
                  </a:lnTo>
                  <a:lnTo>
                    <a:pt x="428" y="1002"/>
                  </a:lnTo>
                  <a:lnTo>
                    <a:pt x="442" y="1003"/>
                  </a:lnTo>
                  <a:lnTo>
                    <a:pt x="455" y="1003"/>
                  </a:lnTo>
                  <a:lnTo>
                    <a:pt x="455" y="1003"/>
                  </a:lnTo>
                  <a:lnTo>
                    <a:pt x="469" y="1003"/>
                  </a:lnTo>
                  <a:lnTo>
                    <a:pt x="483" y="1002"/>
                  </a:lnTo>
                  <a:lnTo>
                    <a:pt x="496" y="1001"/>
                  </a:lnTo>
                  <a:lnTo>
                    <a:pt x="509" y="998"/>
                  </a:lnTo>
                  <a:lnTo>
                    <a:pt x="522" y="996"/>
                  </a:lnTo>
                  <a:lnTo>
                    <a:pt x="535" y="992"/>
                  </a:lnTo>
                  <a:lnTo>
                    <a:pt x="548" y="987"/>
                  </a:lnTo>
                  <a:lnTo>
                    <a:pt x="560" y="983"/>
                  </a:lnTo>
                  <a:lnTo>
                    <a:pt x="584" y="971"/>
                  </a:lnTo>
                  <a:lnTo>
                    <a:pt x="606" y="958"/>
                  </a:lnTo>
                  <a:lnTo>
                    <a:pt x="627" y="943"/>
                  </a:lnTo>
                  <a:lnTo>
                    <a:pt x="646" y="925"/>
                  </a:lnTo>
                  <a:lnTo>
                    <a:pt x="646" y="925"/>
                  </a:lnTo>
                  <a:lnTo>
                    <a:pt x="663" y="906"/>
                  </a:lnTo>
                  <a:lnTo>
                    <a:pt x="679" y="885"/>
                  </a:lnTo>
                  <a:lnTo>
                    <a:pt x="693" y="862"/>
                  </a:lnTo>
                  <a:lnTo>
                    <a:pt x="704" y="840"/>
                  </a:lnTo>
                  <a:lnTo>
                    <a:pt x="709" y="826"/>
                  </a:lnTo>
                  <a:lnTo>
                    <a:pt x="713" y="815"/>
                  </a:lnTo>
                  <a:lnTo>
                    <a:pt x="717" y="802"/>
                  </a:lnTo>
                  <a:lnTo>
                    <a:pt x="720" y="788"/>
                  </a:lnTo>
                  <a:lnTo>
                    <a:pt x="722" y="775"/>
                  </a:lnTo>
                  <a:lnTo>
                    <a:pt x="724" y="761"/>
                  </a:lnTo>
                  <a:lnTo>
                    <a:pt x="725" y="748"/>
                  </a:lnTo>
                  <a:lnTo>
                    <a:pt x="725" y="734"/>
                  </a:lnTo>
                  <a:lnTo>
                    <a:pt x="725" y="734"/>
                  </a:lnTo>
                  <a:lnTo>
                    <a:pt x="725" y="720"/>
                  </a:lnTo>
                  <a:lnTo>
                    <a:pt x="724" y="706"/>
                  </a:lnTo>
                  <a:lnTo>
                    <a:pt x="722" y="693"/>
                  </a:lnTo>
                  <a:lnTo>
                    <a:pt x="720" y="680"/>
                  </a:lnTo>
                  <a:lnTo>
                    <a:pt x="717" y="667"/>
                  </a:lnTo>
                  <a:lnTo>
                    <a:pt x="713" y="654"/>
                  </a:lnTo>
                  <a:lnTo>
                    <a:pt x="709" y="641"/>
                  </a:lnTo>
                  <a:lnTo>
                    <a:pt x="704" y="629"/>
                  </a:lnTo>
                  <a:lnTo>
                    <a:pt x="693" y="605"/>
                  </a:lnTo>
                  <a:lnTo>
                    <a:pt x="679" y="583"/>
                  </a:lnTo>
                  <a:lnTo>
                    <a:pt x="663" y="563"/>
                  </a:lnTo>
                  <a:lnTo>
                    <a:pt x="646" y="543"/>
                  </a:lnTo>
                  <a:lnTo>
                    <a:pt x="646" y="5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Alcohols, phenols, and others</a:t>
              </a:r>
            </a:p>
          </p:txBody>
        </p:sp>
      </p:grpSp>
      <p:grpSp>
        <p:nvGrpSpPr>
          <p:cNvPr id="33" name="Group 33"/>
          <p:cNvGrpSpPr/>
          <p:nvPr/>
        </p:nvGrpSpPr>
        <p:grpSpPr>
          <a:xfrm>
            <a:off x="4306100" y="3180423"/>
            <a:ext cx="3394996" cy="490334"/>
            <a:chOff x="4306100" y="3180423"/>
            <a:chExt cx="3394996" cy="490334"/>
          </a:xfrm>
        </p:grpSpPr>
        <p:sp>
          <p:nvSpPr>
            <p:cNvPr id="34" name="TextBox 34"/>
            <p:cNvSpPr txBox="1"/>
            <p:nvPr/>
          </p:nvSpPr>
          <p:spPr>
            <a:xfrm>
              <a:off x="4306100" y="3180423"/>
              <a:ext cx="339499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Phenols</a:t>
              </a:r>
            </a:p>
          </p:txBody>
        </p:sp>
      </p:grpSp>
      <p:grpSp>
        <p:nvGrpSpPr>
          <p:cNvPr id="35" name="Group 35"/>
          <p:cNvGrpSpPr/>
          <p:nvPr/>
        </p:nvGrpSpPr>
        <p:grpSpPr>
          <a:xfrm>
            <a:off x="4537930" y="3670757"/>
            <a:ext cx="2931336" cy="2374592"/>
            <a:chOff x="4537930" y="3670757"/>
            <a:chExt cx="2931336" cy="2374592"/>
          </a:xfrm>
        </p:grpSpPr>
        <p:sp>
          <p:nvSpPr>
            <p:cNvPr id="36" name="TextBox 36"/>
            <p:cNvSpPr txBox="1"/>
            <p:nvPr/>
          </p:nvSpPr>
          <p:spPr>
            <a:xfrm>
              <a:off x="4537930" y="3670757"/>
              <a:ext cx="2931336" cy="237459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Aromatic compounds containing a hydroxide group attached to the benzene ring Examples include phenol (C6H5OH) and catalyst (1,2-dihydroxybenzene)</a:t>
              </a:r>
            </a:p>
          </p:txBody>
        </p:sp>
      </p:grpSp>
      <p:grpSp>
        <p:nvGrpSpPr>
          <p:cNvPr id="37" name="Group 37"/>
          <p:cNvGrpSpPr/>
          <p:nvPr/>
        </p:nvGrpSpPr>
        <p:grpSpPr>
          <a:xfrm>
            <a:off x="1009307" y="3180423"/>
            <a:ext cx="3394996" cy="490334"/>
            <a:chOff x="1009307" y="3180423"/>
            <a:chExt cx="3394996" cy="490334"/>
          </a:xfrm>
        </p:grpSpPr>
        <p:sp>
          <p:nvSpPr>
            <p:cNvPr id="38" name="TextBox 38"/>
            <p:cNvSpPr txBox="1"/>
            <p:nvPr/>
          </p:nvSpPr>
          <p:spPr>
            <a:xfrm>
              <a:off x="1009307" y="3180423"/>
              <a:ext cx="339499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Alcohols</a:t>
              </a:r>
            </a:p>
          </p:txBody>
        </p:sp>
      </p:grpSp>
      <p:grpSp>
        <p:nvGrpSpPr>
          <p:cNvPr id="39" name="Group 39"/>
          <p:cNvGrpSpPr/>
          <p:nvPr/>
        </p:nvGrpSpPr>
        <p:grpSpPr>
          <a:xfrm>
            <a:off x="1241137" y="3670757"/>
            <a:ext cx="2931336" cy="2374592"/>
            <a:chOff x="1241137" y="3670757"/>
            <a:chExt cx="2931336" cy="2374592"/>
          </a:xfrm>
        </p:grpSpPr>
        <p:sp>
          <p:nvSpPr>
            <p:cNvPr id="40" name="TextBox 40"/>
            <p:cNvSpPr txBox="1"/>
            <p:nvPr/>
          </p:nvSpPr>
          <p:spPr>
            <a:xfrm>
              <a:off x="1241137" y="3670757"/>
              <a:ext cx="2931336" cy="237459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Compounds containing a hydroxide group (- OH) attached to a carbon atom Examples include methanol (CH3OH), ethanol (C2H5OH), and propanol (C3H7OH)</a:t>
              </a:r>
            </a:p>
          </p:txBody>
        </p:sp>
      </p:grpSp>
      <p:grpSp>
        <p:nvGrpSpPr>
          <p:cNvPr id="41" name="Group 41"/>
          <p:cNvGrpSpPr/>
          <p:nvPr/>
        </p:nvGrpSpPr>
        <p:grpSpPr>
          <a:xfrm>
            <a:off x="7701096" y="3180423"/>
            <a:ext cx="3394996" cy="490334"/>
            <a:chOff x="7701096" y="3180423"/>
            <a:chExt cx="3394996" cy="490334"/>
          </a:xfrm>
        </p:grpSpPr>
        <p:sp>
          <p:nvSpPr>
            <p:cNvPr id="42" name="TextBox 42"/>
            <p:cNvSpPr txBox="1"/>
            <p:nvPr/>
          </p:nvSpPr>
          <p:spPr>
            <a:xfrm>
              <a:off x="7701096" y="3180423"/>
              <a:ext cx="339499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Ethers</a:t>
              </a:r>
            </a:p>
          </p:txBody>
        </p:sp>
      </p:grpSp>
      <p:grpSp>
        <p:nvGrpSpPr>
          <p:cNvPr id="43" name="Group 43"/>
          <p:cNvGrpSpPr/>
          <p:nvPr/>
        </p:nvGrpSpPr>
        <p:grpSpPr>
          <a:xfrm>
            <a:off x="7932926" y="3670757"/>
            <a:ext cx="2931336" cy="2374592"/>
            <a:chOff x="7932926" y="3670757"/>
            <a:chExt cx="2931336" cy="2374592"/>
          </a:xfrm>
        </p:grpSpPr>
        <p:sp>
          <p:nvSpPr>
            <p:cNvPr id="44" name="TextBox 44"/>
            <p:cNvSpPr txBox="1"/>
            <p:nvPr/>
          </p:nvSpPr>
          <p:spPr>
            <a:xfrm>
              <a:off x="7932926" y="3670757"/>
              <a:ext cx="2931336" cy="237459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Compounds containing an oxygen atom linked to two alkyl groups Examples include dimethyl ether (CH3OCH3) and dimethyl ether (C2H5OC2H5)</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TextBox 8"/>
          <p:cNvSpPr txBox="1"/>
          <p:nvPr/>
        </p:nvSpPr>
        <p:spPr>
          <a:xfrm>
            <a:off x="1011610" y="1508083"/>
            <a:ext cx="2351713" cy="99479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100" b="1">
                <a:solidFill>
                  <a:srgbClr val="FFFFFF">
                    <a:alpha val="100000"/>
                  </a:srgbClr>
                </a:solidFill>
                <a:latin typeface="Microsoft Yahei"/>
                <a:ea typeface="Microsoft Yahei"/>
                <a:cs typeface="Microsoft Yahei"/>
              </a:rPr>
              <a:t>Aldehydes</a:t>
            </a:r>
          </a:p>
        </p:txBody>
      </p:sp>
      <p:sp>
        <p:nvSpPr>
          <p:cNvPr id="9" name="AutoShape 9"/>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817018" y="2619049"/>
            <a:ext cx="2871893" cy="3142827"/>
          </a:xfrm>
          <a:prstGeom prst="roundRect">
            <a:avLst/>
          </a:prstGeom>
          <a:solidFill>
            <a:schemeClr val="accent2">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TextBox 13"/>
          <p:cNvSpPr txBox="1"/>
          <p:nvPr/>
        </p:nvSpPr>
        <p:spPr>
          <a:xfrm>
            <a:off x="1414251"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 Compounds containing a carbon group (- C=O) and a hydrogen atom attached to the same carbon atom Examples include formaldehyde (CH2O) and acetate (C2H4O)</a:t>
            </a:r>
          </a:p>
        </p:txBody>
      </p:sp>
      <p:sp>
        <p:nvSpPr>
          <p:cNvPr id="14" name="TextBox 14"/>
          <p:cNvSpPr txBox="1"/>
          <p:nvPr/>
        </p:nvSpPr>
        <p:spPr>
          <a:xfrm>
            <a:off x="4999835" y="2980276"/>
            <a:ext cx="2506259" cy="23347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rgbClr val="071D40">
                    <a:alpha val="100000"/>
                  </a:srgbClr>
                </a:solidFill>
                <a:latin typeface="Microsoft Yahei"/>
                <a:ea typeface="Microsoft Yahei"/>
                <a:cs typeface="Microsoft Yahei"/>
              </a:rPr>
              <a:t> Compounds containing a carbon group and two alkyl groups attached to the same carbon atom Examples include acetate (CH3COCH3) and butanone (C4H8O)</a:t>
            </a:r>
          </a:p>
        </p:txBody>
      </p:sp>
      <p:sp>
        <p:nvSpPr>
          <p:cNvPr id="15" name="TextBox 15"/>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 Aromatic compounds containing two carbon groups on adult carbon Examples include benzoquinone (C6O2) and naphthoquinone (C10O2)</a:t>
            </a:r>
          </a:p>
        </p:txBody>
      </p:sp>
      <p:sp>
        <p:nvSpPr>
          <p:cNvPr id="16" name="TextBox 16"/>
          <p:cNvSpPr txBox="1"/>
          <p:nvPr/>
        </p:nvSpPr>
        <p:spPr>
          <a:xfrm>
            <a:off x="4622294" y="1508083"/>
            <a:ext cx="2351713" cy="99479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100" b="1">
                <a:solidFill>
                  <a:srgbClr val="FFFFFF">
                    <a:alpha val="100000"/>
                  </a:srgbClr>
                </a:solidFill>
                <a:latin typeface="Microsoft Yahei"/>
                <a:ea typeface="Microsoft Yahei"/>
                <a:cs typeface="Microsoft Yahei"/>
              </a:rPr>
              <a:t>Ketones</a:t>
            </a:r>
          </a:p>
        </p:txBody>
      </p:sp>
      <p:sp>
        <p:nvSpPr>
          <p:cNvPr id="17" name="TextBox 17"/>
          <p:cNvSpPr txBox="1"/>
          <p:nvPr/>
        </p:nvSpPr>
        <p:spPr>
          <a:xfrm>
            <a:off x="8320534" y="1508083"/>
            <a:ext cx="2351713" cy="99479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100" b="1">
                <a:solidFill>
                  <a:srgbClr val="FFFFFF">
                    <a:alpha val="100000"/>
                  </a:srgbClr>
                </a:solidFill>
                <a:latin typeface="Microsoft Yahei"/>
                <a:ea typeface="Microsoft Yahei"/>
                <a:cs typeface="Microsoft Yahei"/>
              </a:rPr>
              <a:t>Quinones</a:t>
            </a:r>
          </a:p>
        </p:txBody>
      </p:sp>
      <p:sp>
        <p:nvSpPr>
          <p:cNvPr id="18" name="Freeform 18"/>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Aldehydes, ketones, quinones</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Carbon acids</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Compounds containing a carbon group (- COOH) Examples include formal acid (HCOOH), aesthetic acid (CH3COOH), and propionic acid (C2H5COOH)</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Sales and esters</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Derivatives of carboxylic acids formed by replacing or adding groups to the carboxylate ion (- COO -) Examples include sodium acetate (NaCH3COO) and ethyl acetate (C2H5COOC2H5)</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Carboxylic acids and their derivatives</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 Compounds containing nitrogen atoms linked to hydrogen atoms and alkyl or aryl groups Examples include methylamine (CH3NH2), ethylamine (C2H5NH2), and aniline (C6H5NH2)</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Amines</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 Compounds containing nitro (- NO2) groups attached to carbon or nitrogen atoms Examples include nitrobenzene (C6H5NO2) and dinitrogen tetroxide (N2O4)</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Nitro compounds</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Amines and nitro compounds</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03</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English names for common inorganic compounds</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Oxide is a compound that contains oxygen and another element The oxygen is commonly in a negative oxidation state The English names for oxides commonly end with "- ide" or "- ate" For example, Na2O is a sodium oxide, and CaO is a calcium oxide</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The prefix "oxygen -" is also used to indicate the presence of oxygen in a compound For example, H2O is water, and CO2 is carbon dioxide</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Oxide</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41106" y="1736764"/>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89511" y="223711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Acids are compounds that produce hydrogen ions (H+) when dissolved in water The English names of acids commonly end with "- ic acid" For example, HCl is a hydraulic acid, and H2SO4 is a sulfuric acid</a:t>
            </a:r>
          </a:p>
        </p:txBody>
      </p:sp>
      <p:sp>
        <p:nvSpPr>
          <p:cNvPr id="5" name="TextBox 5"/>
          <p:cNvSpPr txBox="1"/>
          <p:nvPr/>
        </p:nvSpPr>
        <p:spPr>
          <a:xfrm>
            <a:off x="6572628" y="223711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Bases are compounds that produce hydroxide ions (OH -) when dissolved in water The English names of bases commonly end with "- ate" or "- ite" For example, NaOH is sodium hydroxide, and K2CO3 is potassium carbonate</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Acids and bases</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https://d.book118.com/857122121104006031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2024-09-03T20:23:20.982</cp:lastPrinted>
  <dcterms:created xsi:type="dcterms:W3CDTF">2024-09-03T12:23:21Z</dcterms:created>
  <dcterms:modified xsi:type="dcterms:W3CDTF">2024-09-03T12:23:23Z</dcterms:modified>
</cp:coreProperties>
</file>