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FFA8E25-E101-44C0-99B6-F6742691D99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E717B36-4775-4B44-A88B-50FBD04785C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95FAADD-C330-47C7-8E6B-DA25376DB90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7F77BC1-28F8-4AA9-8915-AF09BE8EA9C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228D282-4E45-44D1-A946-CC579D20561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F1A16B7-89DC-430B-BFB2-3E68F120F7B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68FBFAB-90F6-4379-A616-679885E6F2E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C52B44A-9010-48A6-904A-ADF46CC9648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111655B-8BEB-402A-83D4-5C9DAFE8CFE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B143FBF-6389-41D0-83A6-F8511403A50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94381CB-DECE-404A-AA9A-3486548122E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5712613504000605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81004" y="845344"/>
            <a:ext cx="11029991"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000000">
                    <a:alpha val="100000"/>
                  </a:srgbClr>
                </a:solidFill>
                <a:latin typeface="Microsoft Yahei"/>
                <a:ea typeface="Microsoft Yahei"/>
                <a:cs typeface="Microsoft Yahei"/>
              </a:rPr>
              <a:t>护士进修对手术室护理的提升分析</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护士进修现状及重要性</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护士进修对手术室护理技能提升</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护士进修对手术室团队协作与沟通能力提升</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护士进修对手术室患者关怀与心理护理能力提升</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护士进修对手术室护理质量与安全保障作用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70446" y="1714805"/>
            <a:ext cx="8551930" cy="14093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9225" b="1">
                <a:solidFill>
                  <a:schemeClr val="accent3">
                    <a:lumMod val="60000"/>
                    <a:lumOff val="40000"/>
                    <a:alpha val="100000"/>
                  </a:schemeClr>
                </a:solidFill>
                <a:latin typeface="Microsoft Yahei"/>
                <a:ea typeface="Microsoft Yahei"/>
                <a:cs typeface="Microsoft Yahei"/>
              </a:rPr>
              <a:t>01</a:t>
            </a:r>
          </a:p>
        </p:txBody>
      </p:sp>
      <p:cxnSp>
        <p:nvCxnSpPr>
          <p:cNvPr id="3" name="Connector 3"/>
          <p:cNvCxnSpPr/>
          <p:nvPr/>
        </p:nvCxnSpPr>
        <p:spPr>
          <a:xfrm>
            <a:off x="2473714" y="3043743"/>
            <a:ext cx="7337793" cy="0"/>
          </a:xfrm>
          <a:prstGeom prst="line">
            <a:avLst/>
          </a:prstGeom>
          <a:ln w="19050">
            <a:solidFill>
              <a:schemeClr val="accent3">
                <a:lumMod val="60000"/>
                <a:lumOff val="40000"/>
              </a:schemeClr>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4" name="TextBox 4"/>
          <p:cNvSpPr txBox="1"/>
          <p:nvPr/>
        </p:nvSpPr>
        <p:spPr>
          <a:xfrm>
            <a:off x="2216099" y="3124200"/>
            <a:ext cx="7860623"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575" b="1">
                <a:solidFill>
                  <a:srgbClr val="000000">
                    <a:alpha val="100000"/>
                  </a:srgbClr>
                </a:solidFill>
                <a:latin typeface="Microsoft Yahei"/>
                <a:ea typeface="Microsoft Yahei"/>
                <a:cs typeface="Microsoft Yahei"/>
              </a:rPr>
              <a:t>引言</a:t>
            </a:r>
          </a:p>
        </p:txBody>
      </p:sp>
      <p:sp>
        <p:nvSpPr>
          <p:cNvPr id="5" name="Freeform 5"/>
          <p:cNvSpPr/>
          <p:nvPr/>
        </p:nvSpPr>
        <p:spPr>
          <a:xfrm>
            <a:off x="8967143" y="2331720"/>
            <a:ext cx="514088" cy="514088"/>
          </a:xfrm>
          <a:custGeom>
            <a:rect l="l" t="t" r="r" b="b"/>
            <a:pathLst>
              <a:path w="1905000" h="1905000">
                <a:moveTo>
                  <a:pt x="952500" y="0"/>
                </a:moveTo>
                <a:lnTo>
                  <a:pt x="1190625" y="714375"/>
                </a:lnTo>
                <a:lnTo>
                  <a:pt x="1905000" y="952500"/>
                </a:lnTo>
                <a:lnTo>
                  <a:pt x="1190625" y="1190625"/>
                </a:lnTo>
                <a:lnTo>
                  <a:pt x="952500" y="1905000"/>
                </a:lnTo>
                <a:lnTo>
                  <a:pt x="714375" y="1190625"/>
                </a:lnTo>
                <a:lnTo>
                  <a:pt x="0" y="952500"/>
                </a:lnTo>
                <a:lnTo>
                  <a:pt x="714375" y="714375"/>
                </a:lnTo>
                <a:close/>
              </a:path>
            </a:pathLst>
          </a:cu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520" b="2520"/>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579" b="2579"/>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579" b="2579"/>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提升手术室护理质量</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通过进修学习，护士可以掌握更先进的手术室护理技能和理论知识，提高手术安全性和效率。</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适应医疗技术发展</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随着医疗技术的不断进步，手术室护理也需要不断更新和完善，进修可以帮助护士跟上技术发展的步伐。</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提高护士职业素养</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进修学习可以培养护士的职业素养和综合能力，提高其在手术室护理工作中的应对能力和专业水平。</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26" r="16626"/>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介绍护士进修期间学习的手术室护理相关课程，包括理论知识和实践技能。</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进修课程内容</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进修成果展示</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进修对手术室护理的改进</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未来计划与目标</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展示护士在进修期间取得的成果，如获得的证书、撰写的论文或参与的研究项目等。</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分析护士进修后在手术室护理工作中所采取的改进措施以及取得的成效。</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阐述护士未来在手术室护理领域的职业发展规划和目标，以及为实现这些目标所采取的措施。</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汇报范围</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70446" y="1714805"/>
            <a:ext cx="8551930" cy="14093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9225" b="1">
                <a:solidFill>
                  <a:schemeClr val="accent3">
                    <a:lumMod val="60000"/>
                    <a:lumOff val="40000"/>
                    <a:alpha val="100000"/>
                  </a:schemeClr>
                </a:solidFill>
                <a:latin typeface="Microsoft Yahei"/>
                <a:ea typeface="Microsoft Yahei"/>
                <a:cs typeface="Microsoft Yahei"/>
              </a:rPr>
              <a:t>02</a:t>
            </a:r>
          </a:p>
        </p:txBody>
      </p:sp>
      <p:cxnSp>
        <p:nvCxnSpPr>
          <p:cNvPr id="3" name="Connector 3"/>
          <p:cNvCxnSpPr/>
          <p:nvPr/>
        </p:nvCxnSpPr>
        <p:spPr>
          <a:xfrm>
            <a:off x="2473714" y="3043743"/>
            <a:ext cx="7337793" cy="0"/>
          </a:xfrm>
          <a:prstGeom prst="line">
            <a:avLst/>
          </a:prstGeom>
          <a:ln w="19050">
            <a:solidFill>
              <a:schemeClr val="accent3">
                <a:lumMod val="60000"/>
                <a:lumOff val="40000"/>
              </a:schemeClr>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4" name="TextBox 4"/>
          <p:cNvSpPr txBox="1"/>
          <p:nvPr/>
        </p:nvSpPr>
        <p:spPr>
          <a:xfrm>
            <a:off x="2216099" y="3124200"/>
            <a:ext cx="7860623"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575" b="1">
                <a:solidFill>
                  <a:srgbClr val="000000">
                    <a:alpha val="100000"/>
                  </a:srgbClr>
                </a:solidFill>
                <a:latin typeface="Microsoft Yahei"/>
                <a:ea typeface="Microsoft Yahei"/>
                <a:cs typeface="Microsoft Yahei"/>
              </a:rPr>
              <a:t>护士进修现状及重要性</a:t>
            </a:r>
          </a:p>
        </p:txBody>
      </p:sp>
      <p:sp>
        <p:nvSpPr>
          <p:cNvPr id="5" name="Freeform 5"/>
          <p:cNvSpPr/>
          <p:nvPr/>
        </p:nvSpPr>
        <p:spPr>
          <a:xfrm>
            <a:off x="8967143" y="2331720"/>
            <a:ext cx="514088" cy="514088"/>
          </a:xfrm>
          <a:custGeom>
            <a:rect l="l" t="t" r="r" b="b"/>
            <a:pathLst>
              <a:path w="1905000" h="1905000">
                <a:moveTo>
                  <a:pt x="952500" y="0"/>
                </a:moveTo>
                <a:lnTo>
                  <a:pt x="1190625" y="714375"/>
                </a:lnTo>
                <a:lnTo>
                  <a:pt x="1905000" y="952500"/>
                </a:lnTo>
                <a:lnTo>
                  <a:pt x="1190625" y="1190625"/>
                </a:lnTo>
                <a:lnTo>
                  <a:pt x="952500" y="1905000"/>
                </a:lnTo>
                <a:lnTo>
                  <a:pt x="714375" y="1190625"/>
                </a:lnTo>
                <a:lnTo>
                  <a:pt x="0" y="952500"/>
                </a:lnTo>
                <a:lnTo>
                  <a:pt x="714375" y="714375"/>
                </a:lnTo>
                <a:close/>
              </a:path>
            </a:pathLst>
          </a:cu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目前，护士可以通过参加医院内部培训、学术会议、专业培训班等多种途径进行进修学习。</a:t>
            </a:r>
          </a:p>
        </p:txBody>
      </p:sp>
      <p:pic>
        <p:nvPicPr>
          <p:cNvPr id="6" name="Picture 6"/>
          <p:cNvPicPr>
            <a:picLocks noChangeAspect="1"/>
          </p:cNvPicPr>
          <p:nvPr/>
        </p:nvPicPr>
        <p:blipFill>
          <a:blip r:embed="rId2"/>
          <a:srcRect l="16500" r="16500"/>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进修途径多样化</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进修课程涵盖了护理理论、实践技能、医学知识更新等多个方面，旨在提高护士的专业素养和综合能力。</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进修内容广泛</a:t>
            </a:r>
          </a:p>
        </p:txBody>
      </p:sp>
      <p:pic>
        <p:nvPicPr>
          <p:cNvPr id="10" name="Picture 10"/>
          <p:cNvPicPr>
            <a:picLocks noChangeAspect="1"/>
          </p:cNvPicPr>
          <p:nvPr/>
        </p:nvPicPr>
        <p:blipFill>
          <a:blip r:embed="rId3"/>
          <a:srcRect l="16667" r="16667"/>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667" r="16667"/>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虽然护士进修的普及程度不断提高，但进修效果却因个体差异、培训质量等因素而参差不齐。</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进修效果参差不齐</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护士进修现状</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提高护理质量</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通过进修学习，护士可以不断更新自己的知识和技能，提高护理质量和效率，为患者提供更加优质的护理服务。</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增强职业竞争力</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具备专业进修经历的护士在职业晋升和薪酬待遇方面更具优势，有利于个人职业发展。</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适应医学发展</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随着医学技术的不断更新和进步，护士需要不断学习和进修，以适应新的医疗环境和服务需求。</a:t>
            </a:r>
          </a:p>
        </p:txBody>
      </p:sp>
      <p:pic>
        <p:nvPicPr>
          <p:cNvPr id="10" name="Picture 10"/>
          <p:cNvPicPr>
            <a:picLocks noChangeAspect="1"/>
          </p:cNvPicPr>
          <p:nvPr/>
        </p:nvPicPr>
        <p:blipFill>
          <a:blip r:embed="rId2"/>
          <a:srcRect l="16750" r="16750"/>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护士进修重要性</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764" r="32764"/>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764" r="32764"/>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3506" r="33506"/>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手术室护理具有技术要求高、工作强度大、风险性高等特点，需要护士具备丰富的专业知识和实践经验。</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特点</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手术室护理面临着手术种类繁多、患者病情复杂、医疗设备不断更新等挑战，要求护士具备快速应变能力和持续学习能力。</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挑战</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手术室护理特点及挑战</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70446" y="1714805"/>
            <a:ext cx="8551930" cy="14093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9225" b="1">
                <a:solidFill>
                  <a:schemeClr val="accent3">
                    <a:lumMod val="60000"/>
                    <a:lumOff val="40000"/>
                    <a:alpha val="100000"/>
                  </a:schemeClr>
                </a:solidFill>
                <a:latin typeface="Microsoft Yahei"/>
                <a:ea typeface="Microsoft Yahei"/>
                <a:cs typeface="Microsoft Yahei"/>
              </a:rPr>
              <a:t>03</a:t>
            </a:r>
          </a:p>
        </p:txBody>
      </p:sp>
      <p:cxnSp>
        <p:nvCxnSpPr>
          <p:cNvPr id="3" name="Connector 3"/>
          <p:cNvCxnSpPr/>
          <p:nvPr/>
        </p:nvCxnSpPr>
        <p:spPr>
          <a:xfrm>
            <a:off x="2473714" y="3043743"/>
            <a:ext cx="7337793" cy="0"/>
          </a:xfrm>
          <a:prstGeom prst="line">
            <a:avLst/>
          </a:prstGeom>
          <a:ln w="19050">
            <a:solidFill>
              <a:schemeClr val="accent3">
                <a:lumMod val="60000"/>
                <a:lumOff val="40000"/>
              </a:schemeClr>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4" name="TextBox 4"/>
          <p:cNvSpPr txBox="1"/>
          <p:nvPr/>
        </p:nvSpPr>
        <p:spPr>
          <a:xfrm>
            <a:off x="2216099" y="3124200"/>
            <a:ext cx="7860623"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575" b="1">
                <a:solidFill>
                  <a:srgbClr val="000000">
                    <a:alpha val="100000"/>
                  </a:srgbClr>
                </a:solidFill>
                <a:latin typeface="Microsoft Yahei"/>
                <a:ea typeface="Microsoft Yahei"/>
                <a:cs typeface="Microsoft Yahei"/>
              </a:rPr>
              <a:t>护士进修对手术室护理技能提升</a:t>
            </a:r>
          </a:p>
        </p:txBody>
      </p:sp>
      <p:sp>
        <p:nvSpPr>
          <p:cNvPr id="5" name="Freeform 5"/>
          <p:cNvSpPr/>
          <p:nvPr/>
        </p:nvSpPr>
        <p:spPr>
          <a:xfrm>
            <a:off x="8967143" y="2331720"/>
            <a:ext cx="514088" cy="514088"/>
          </a:xfrm>
          <a:custGeom>
            <a:rect l="l" t="t" r="r" b="b"/>
            <a:pathLst>
              <a:path w="1905000" h="1905000">
                <a:moveTo>
                  <a:pt x="952500" y="0"/>
                </a:moveTo>
                <a:lnTo>
                  <a:pt x="1190625" y="714375"/>
                </a:lnTo>
                <a:lnTo>
                  <a:pt x="1905000" y="952500"/>
                </a:lnTo>
                <a:lnTo>
                  <a:pt x="1190625" y="1190625"/>
                </a:lnTo>
                <a:lnTo>
                  <a:pt x="952500" y="1905000"/>
                </a:lnTo>
                <a:lnTo>
                  <a:pt x="714375" y="1190625"/>
                </a:lnTo>
                <a:lnTo>
                  <a:pt x="0" y="952500"/>
                </a:lnTo>
                <a:lnTo>
                  <a:pt x="714375" y="714375"/>
                </a:lnTo>
                <a:close/>
              </a:path>
            </a:pathLst>
          </a:cu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4417" r="1441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99336" y="5251464"/>
            <a:ext cx="979144"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5019816"/>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学会识别器械的磨损和故障，及时更换或维修，确保手术过程的安全和顺利进行。</a:t>
            </a:r>
          </a:p>
        </p:txBody>
      </p:sp>
      <p:sp>
        <p:nvSpPr>
          <p:cNvPr id="7" name="AutoShape 7"/>
          <p:cNvSpPr/>
          <p:nvPr/>
        </p:nvSpPr>
        <p:spPr>
          <a:xfrm>
            <a:off x="4935912" y="181958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4926142" y="198727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6074571" y="181958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熟悉各种手术器械的名称、用途和使用方法，能够快速准确地为医生提供所需器械。</a:t>
            </a:r>
          </a:p>
        </p:txBody>
      </p:sp>
      <p:sp>
        <p:nvSpPr>
          <p:cNvPr id="10" name="AutoShape 10"/>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4926142" y="362546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2" name="TextBox 12"/>
          <p:cNvSpPr txBox="1"/>
          <p:nvPr/>
        </p:nvSpPr>
        <p:spPr>
          <a:xfrm>
            <a:off x="6096000" y="3521834"/>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掌握手术器械的清洗、消毒和保养流程，确保器械处于良好状态，降低感染风险。</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手术器械使用与保养技能提升</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cxnSp>
        <p:nvCxnSpPr>
          <p:cNvPr id="2" name="Connector 2"/>
          <p:cNvCxnSpPr/>
          <p:nvPr/>
        </p:nvCxnSpPr>
        <p:spPr>
          <a:xfrm>
            <a:off x="637353" y="2404706"/>
            <a:ext cx="670328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271485" y="1863863"/>
            <a:ext cx="3274807" cy="327480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218543" y="2058700"/>
            <a:ext cx="692012" cy="6920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218543" y="2152294"/>
            <a:ext cx="692012" cy="504825"/>
          </a:xfrm>
          <a:prstGeom prst="rect">
            <a:avLst/>
          </a:prstGeom>
        </p:spPr>
        <p:txBody>
          <a:bodyPr vert="horz" wrap="square" lIns="114300" tIns="57150" rIns="114300" bIns="5715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550" b="1">
                <a:solidFill>
                  <a:srgbClr val="FFFFFF">
                    <a:alpha val="100000"/>
                  </a:srgbClr>
                </a:solidFill>
                <a:latin typeface="Microsoft Yahei"/>
                <a:ea typeface="Microsoft Yahei"/>
                <a:cs typeface="Microsoft Yahei"/>
              </a:rPr>
              <a:t>01</a:t>
            </a:r>
          </a:p>
        </p:txBody>
      </p:sp>
      <p:sp>
        <p:nvSpPr>
          <p:cNvPr id="6" name="AutoShape 6"/>
          <p:cNvSpPr/>
          <p:nvPr/>
        </p:nvSpPr>
        <p:spPr>
          <a:xfrm>
            <a:off x="3642991" y="2058700"/>
            <a:ext cx="692012" cy="6920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3652135" y="2152294"/>
            <a:ext cx="673724" cy="504825"/>
          </a:xfrm>
          <a:prstGeom prst="rect">
            <a:avLst/>
          </a:prstGeom>
        </p:spPr>
        <p:txBody>
          <a:bodyPr vert="horz" wrap="square" lIns="114300" tIns="57150" rIns="114300" bIns="5715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550" b="1">
                <a:solidFill>
                  <a:srgbClr val="FFFFFF">
                    <a:alpha val="100000"/>
                  </a:srgbClr>
                </a:solidFill>
                <a:latin typeface="Microsoft Yahei"/>
                <a:ea typeface="Microsoft Yahei"/>
                <a:cs typeface="Microsoft Yahei"/>
              </a:rPr>
              <a:t>02</a:t>
            </a:r>
          </a:p>
        </p:txBody>
      </p:sp>
      <p:sp>
        <p:nvSpPr>
          <p:cNvPr id="8" name="AutoShape 8"/>
          <p:cNvSpPr/>
          <p:nvPr/>
        </p:nvSpPr>
        <p:spPr>
          <a:xfrm>
            <a:off x="5990360" y="2058700"/>
            <a:ext cx="692012" cy="6920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5990360" y="2105497"/>
            <a:ext cx="692012" cy="598419"/>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700" b="1">
                <a:solidFill>
                  <a:srgbClr val="FFFFFF">
                    <a:alpha val="100000"/>
                  </a:srgbClr>
                </a:solidFill>
                <a:latin typeface="Microsoft Yahei"/>
                <a:ea typeface="Microsoft Yahei"/>
                <a:cs typeface="Microsoft Yahei"/>
              </a:rPr>
              <a:t>03</a:t>
            </a:r>
          </a:p>
        </p:txBody>
      </p:sp>
      <p:cxnSp>
        <p:nvCxnSpPr>
          <p:cNvPr id="10" name="Connector 10"/>
          <p:cNvCxnSpPr/>
          <p:nvPr/>
        </p:nvCxnSpPr>
        <p:spPr>
          <a:xfrm flipH="1">
            <a:off x="2732226" y="2404706"/>
            <a:ext cx="0" cy="2857056"/>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518866" y="3421503"/>
            <a:ext cx="2091366" cy="13971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350">
                <a:solidFill>
                  <a:schemeClr val="dk1">
                    <a:alpha val="100000"/>
                  </a:schemeClr>
                </a:solidFill>
                <a:latin typeface="Microsoft Yahei"/>
                <a:ea typeface="Microsoft Yahei"/>
                <a:cs typeface="Microsoft Yahei"/>
              </a:rPr>
              <a:t>深入了解无菌操作的重要性，严格遵守手术室无菌操作规范。</a:t>
            </a:r>
          </a:p>
        </p:txBody>
      </p:sp>
      <p:sp>
        <p:nvSpPr>
          <p:cNvPr id="12" name="TextBox 12"/>
          <p:cNvSpPr txBox="1"/>
          <p:nvPr/>
        </p:nvSpPr>
        <p:spPr>
          <a:xfrm>
            <a:off x="2875468" y="3421503"/>
            <a:ext cx="2091366" cy="13971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350">
                <a:solidFill>
                  <a:schemeClr val="dk1">
                    <a:alpha val="100000"/>
                  </a:schemeClr>
                </a:solidFill>
                <a:latin typeface="Microsoft Yahei"/>
                <a:ea typeface="Microsoft Yahei"/>
                <a:cs typeface="Microsoft Yahei"/>
              </a:rPr>
              <a:t>学会正确穿戴无菌手术衣、手套、口罩等防护用品，确保自身和患者的安全。</a:t>
            </a:r>
          </a:p>
        </p:txBody>
      </p:sp>
      <p:sp>
        <p:nvSpPr>
          <p:cNvPr id="13" name="TextBox 13"/>
          <p:cNvSpPr txBox="1"/>
          <p:nvPr/>
        </p:nvSpPr>
        <p:spPr>
          <a:xfrm>
            <a:off x="5290683" y="3421503"/>
            <a:ext cx="2091366" cy="13971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350">
                <a:solidFill>
                  <a:schemeClr val="dk1">
                    <a:alpha val="100000"/>
                  </a:schemeClr>
                </a:solidFill>
                <a:latin typeface="Microsoft Yahei"/>
                <a:ea typeface="Microsoft Yahei"/>
                <a:cs typeface="Microsoft Yahei"/>
              </a:rPr>
              <a:t>掌握无菌物品的存放、传递和使用方法，避免污染和交叉感染的发生。</a:t>
            </a:r>
          </a:p>
        </p:txBody>
      </p:sp>
      <p:pic>
        <p:nvPicPr>
          <p:cNvPr id="14" name="Picture 14"/>
          <p:cNvPicPr>
            <a:picLocks noChangeAspect="1"/>
          </p:cNvPicPr>
          <p:nvPr/>
        </p:nvPicPr>
        <p:blipFill>
          <a:blip r:embed="rId2"/>
          <a:srcRect l="16309" r="16309"/>
          <a:stretch>
            <a:fillRect/>
          </a:stretch>
        </p:blipFill>
        <p:spPr>
          <a:xfrm>
            <a:off x="8376853" y="1993076"/>
            <a:ext cx="3064070" cy="3016380"/>
          </a:xfrm>
          <a:prstGeom prst="ellipse">
            <a:avLst/>
          </a:prstGeom>
        </p:spPr>
      </p:pic>
      <p:cxnSp>
        <p:nvCxnSpPr>
          <p:cNvPr id="15" name="Connector 15"/>
          <p:cNvCxnSpPr/>
          <p:nvPr/>
        </p:nvCxnSpPr>
        <p:spPr>
          <a:xfrm flipH="1">
            <a:off x="5100616" y="2404706"/>
            <a:ext cx="0" cy="2857056"/>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无菌操作规范掌握程度提高</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435703" y="1925288"/>
            <a:ext cx="3294412" cy="3432906"/>
            <a:chOff x="1435703" y="1925288"/>
            <a:chExt cx="3294412" cy="3432906"/>
          </a:xfrm>
        </p:grpSpPr>
        <p:sp>
          <p:nvSpPr>
            <p:cNvPr id="3" name="AutoShape 3"/>
            <p:cNvSpPr/>
            <p:nvPr/>
          </p:nvSpPr>
          <p:spPr>
            <a:xfrm>
              <a:off x="1435703" y="1925288"/>
              <a:ext cx="3294412" cy="3294412"/>
            </a:xfrm>
            <a:prstGeom prst="blockArc">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00000">
              <a:off x="1435703" y="2063782"/>
              <a:ext cx="3294412" cy="3294412"/>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Freeform 5"/>
          <p:cNvSpPr/>
          <p:nvPr/>
        </p:nvSpPr>
        <p:spPr>
          <a:xfrm>
            <a:off x="2699099" y="3358880"/>
            <a:ext cx="767367" cy="703933"/>
          </a:xfrm>
          <a:custGeom>
            <a:rect l="l" t="t" r="r" b="b"/>
            <a:pathLst>
              <a:path w="985" h="905">
                <a:moveTo>
                  <a:pt x="298" y="855"/>
                </a:moveTo>
                <a:lnTo>
                  <a:pt x="359" y="855"/>
                </a:lnTo>
                <a:lnTo>
                  <a:pt x="359" y="855"/>
                </a:lnTo>
                <a:lnTo>
                  <a:pt x="374" y="838"/>
                </a:lnTo>
                <a:lnTo>
                  <a:pt x="388" y="819"/>
                </a:lnTo>
                <a:lnTo>
                  <a:pt x="401" y="799"/>
                </a:lnTo>
                <a:lnTo>
                  <a:pt x="412" y="776"/>
                </a:lnTo>
                <a:lnTo>
                  <a:pt x="421" y="752"/>
                </a:lnTo>
                <a:lnTo>
                  <a:pt x="427" y="725"/>
                </a:lnTo>
                <a:lnTo>
                  <a:pt x="432" y="697"/>
                </a:lnTo>
                <a:lnTo>
                  <a:pt x="436" y="666"/>
                </a:lnTo>
                <a:lnTo>
                  <a:pt x="425" y="666"/>
                </a:lnTo>
                <a:lnTo>
                  <a:pt x="425" y="666"/>
                </a:lnTo>
                <a:lnTo>
                  <a:pt x="418" y="666"/>
                </a:lnTo>
                <a:lnTo>
                  <a:pt x="412" y="664"/>
                </a:lnTo>
                <a:lnTo>
                  <a:pt x="405" y="661"/>
                </a:lnTo>
                <a:lnTo>
                  <a:pt x="401" y="656"/>
                </a:lnTo>
                <a:lnTo>
                  <a:pt x="397" y="651"/>
                </a:lnTo>
                <a:lnTo>
                  <a:pt x="393" y="646"/>
                </a:lnTo>
                <a:lnTo>
                  <a:pt x="391" y="639"/>
                </a:lnTo>
                <a:lnTo>
                  <a:pt x="390" y="633"/>
                </a:lnTo>
                <a:lnTo>
                  <a:pt x="390" y="633"/>
                </a:lnTo>
                <a:lnTo>
                  <a:pt x="390" y="633"/>
                </a:lnTo>
                <a:lnTo>
                  <a:pt x="391" y="625"/>
                </a:lnTo>
                <a:lnTo>
                  <a:pt x="393" y="620"/>
                </a:lnTo>
                <a:lnTo>
                  <a:pt x="397" y="613"/>
                </a:lnTo>
                <a:lnTo>
                  <a:pt x="401" y="609"/>
                </a:lnTo>
                <a:lnTo>
                  <a:pt x="405" y="604"/>
                </a:lnTo>
                <a:lnTo>
                  <a:pt x="412" y="601"/>
                </a:lnTo>
                <a:lnTo>
                  <a:pt x="418" y="599"/>
                </a:lnTo>
                <a:lnTo>
                  <a:pt x="425" y="598"/>
                </a:lnTo>
                <a:lnTo>
                  <a:pt x="442" y="598"/>
                </a:lnTo>
                <a:lnTo>
                  <a:pt x="442" y="598"/>
                </a:lnTo>
                <a:lnTo>
                  <a:pt x="417" y="573"/>
                </a:lnTo>
                <a:lnTo>
                  <a:pt x="393" y="546"/>
                </a:lnTo>
                <a:lnTo>
                  <a:pt x="371" y="519"/>
                </a:lnTo>
                <a:lnTo>
                  <a:pt x="351" y="489"/>
                </a:lnTo>
                <a:lnTo>
                  <a:pt x="337" y="512"/>
                </a:lnTo>
                <a:lnTo>
                  <a:pt x="337" y="512"/>
                </a:lnTo>
                <a:lnTo>
                  <a:pt x="277" y="476"/>
                </a:lnTo>
                <a:lnTo>
                  <a:pt x="248" y="458"/>
                </a:lnTo>
                <a:lnTo>
                  <a:pt x="219" y="438"/>
                </a:lnTo>
                <a:lnTo>
                  <a:pt x="191" y="418"/>
                </a:lnTo>
                <a:lnTo>
                  <a:pt x="164" y="395"/>
                </a:lnTo>
                <a:lnTo>
                  <a:pt x="138" y="371"/>
                </a:lnTo>
                <a:lnTo>
                  <a:pt x="126" y="358"/>
                </a:lnTo>
                <a:lnTo>
                  <a:pt x="114" y="345"/>
                </a:lnTo>
                <a:lnTo>
                  <a:pt x="114" y="345"/>
                </a:lnTo>
                <a:lnTo>
                  <a:pt x="102" y="331"/>
                </a:lnTo>
                <a:lnTo>
                  <a:pt x="92" y="317"/>
                </a:lnTo>
                <a:lnTo>
                  <a:pt x="81" y="301"/>
                </a:lnTo>
                <a:lnTo>
                  <a:pt x="71" y="285"/>
                </a:lnTo>
                <a:lnTo>
                  <a:pt x="61" y="269"/>
                </a:lnTo>
                <a:lnTo>
                  <a:pt x="53" y="251"/>
                </a:lnTo>
                <a:lnTo>
                  <a:pt x="44" y="234"/>
                </a:lnTo>
                <a:lnTo>
                  <a:pt x="36" y="216"/>
                </a:lnTo>
                <a:lnTo>
                  <a:pt x="30" y="196"/>
                </a:lnTo>
                <a:lnTo>
                  <a:pt x="23" y="175"/>
                </a:lnTo>
                <a:lnTo>
                  <a:pt x="18" y="154"/>
                </a:lnTo>
                <a:lnTo>
                  <a:pt x="13" y="132"/>
                </a:lnTo>
                <a:lnTo>
                  <a:pt x="9" y="108"/>
                </a:lnTo>
                <a:lnTo>
                  <a:pt x="6" y="84"/>
                </a:lnTo>
                <a:lnTo>
                  <a:pt x="4" y="59"/>
                </a:lnTo>
                <a:lnTo>
                  <a:pt x="3" y="33"/>
                </a:lnTo>
                <a:lnTo>
                  <a:pt x="0" y="0"/>
                </a:lnTo>
                <a:lnTo>
                  <a:pt x="33" y="7"/>
                </a:lnTo>
                <a:lnTo>
                  <a:pt x="239" y="55"/>
                </a:lnTo>
                <a:lnTo>
                  <a:pt x="252" y="58"/>
                </a:lnTo>
                <a:lnTo>
                  <a:pt x="252" y="58"/>
                </a:lnTo>
                <a:lnTo>
                  <a:pt x="256" y="23"/>
                </a:lnTo>
                <a:lnTo>
                  <a:pt x="473" y="23"/>
                </a:lnTo>
                <a:lnTo>
                  <a:pt x="520" y="23"/>
                </a:lnTo>
                <a:lnTo>
                  <a:pt x="737" y="23"/>
                </a:lnTo>
                <a:lnTo>
                  <a:pt x="737" y="23"/>
                </a:lnTo>
                <a:lnTo>
                  <a:pt x="740" y="57"/>
                </a:lnTo>
                <a:lnTo>
                  <a:pt x="751" y="55"/>
                </a:lnTo>
                <a:lnTo>
                  <a:pt x="956" y="7"/>
                </a:lnTo>
                <a:lnTo>
                  <a:pt x="988" y="0"/>
                </a:lnTo>
                <a:lnTo>
                  <a:pt x="987" y="33"/>
                </a:lnTo>
                <a:lnTo>
                  <a:pt x="987" y="33"/>
                </a:lnTo>
                <a:lnTo>
                  <a:pt x="986" y="59"/>
                </a:lnTo>
                <a:lnTo>
                  <a:pt x="983" y="84"/>
                </a:lnTo>
                <a:lnTo>
                  <a:pt x="980" y="108"/>
                </a:lnTo>
                <a:lnTo>
                  <a:pt x="976" y="132"/>
                </a:lnTo>
                <a:lnTo>
                  <a:pt x="971" y="154"/>
                </a:lnTo>
                <a:lnTo>
                  <a:pt x="965" y="175"/>
                </a:lnTo>
                <a:lnTo>
                  <a:pt x="960" y="196"/>
                </a:lnTo>
                <a:lnTo>
                  <a:pt x="952" y="216"/>
                </a:lnTo>
                <a:lnTo>
                  <a:pt x="945" y="234"/>
                </a:lnTo>
                <a:lnTo>
                  <a:pt x="936" y="251"/>
                </a:lnTo>
                <a:lnTo>
                  <a:pt x="927" y="269"/>
                </a:lnTo>
                <a:lnTo>
                  <a:pt x="918" y="285"/>
                </a:lnTo>
                <a:lnTo>
                  <a:pt x="908" y="301"/>
                </a:lnTo>
                <a:lnTo>
                  <a:pt x="897" y="317"/>
                </a:lnTo>
                <a:lnTo>
                  <a:pt x="886" y="331"/>
                </a:lnTo>
                <a:lnTo>
                  <a:pt x="874" y="345"/>
                </a:lnTo>
                <a:lnTo>
                  <a:pt x="874" y="345"/>
                </a:lnTo>
                <a:lnTo>
                  <a:pt x="862" y="358"/>
                </a:lnTo>
                <a:lnTo>
                  <a:pt x="850" y="371"/>
                </a:lnTo>
                <a:lnTo>
                  <a:pt x="825" y="395"/>
                </a:lnTo>
                <a:lnTo>
                  <a:pt x="798" y="418"/>
                </a:lnTo>
                <a:lnTo>
                  <a:pt x="770" y="438"/>
                </a:lnTo>
                <a:lnTo>
                  <a:pt x="742" y="458"/>
                </a:lnTo>
                <a:lnTo>
                  <a:pt x="713" y="476"/>
                </a:lnTo>
                <a:lnTo>
                  <a:pt x="653" y="512"/>
                </a:lnTo>
                <a:lnTo>
                  <a:pt x="640" y="491"/>
                </a:lnTo>
                <a:lnTo>
                  <a:pt x="640" y="491"/>
                </a:lnTo>
                <a:lnTo>
                  <a:pt x="620" y="521"/>
                </a:lnTo>
                <a:lnTo>
                  <a:pt x="599" y="548"/>
                </a:lnTo>
                <a:lnTo>
                  <a:pt x="576" y="574"/>
                </a:lnTo>
                <a:lnTo>
                  <a:pt x="551" y="598"/>
                </a:lnTo>
                <a:lnTo>
                  <a:pt x="567" y="598"/>
                </a:lnTo>
                <a:lnTo>
                  <a:pt x="567" y="598"/>
                </a:lnTo>
                <a:lnTo>
                  <a:pt x="574" y="599"/>
                </a:lnTo>
                <a:lnTo>
                  <a:pt x="580" y="601"/>
                </a:lnTo>
                <a:lnTo>
                  <a:pt x="586" y="604"/>
                </a:lnTo>
                <a:lnTo>
                  <a:pt x="591" y="609"/>
                </a:lnTo>
                <a:lnTo>
                  <a:pt x="595" y="613"/>
                </a:lnTo>
                <a:lnTo>
                  <a:pt x="599" y="620"/>
                </a:lnTo>
                <a:lnTo>
                  <a:pt x="601" y="625"/>
                </a:lnTo>
                <a:lnTo>
                  <a:pt x="601" y="633"/>
                </a:lnTo>
                <a:lnTo>
                  <a:pt x="601" y="633"/>
                </a:lnTo>
                <a:lnTo>
                  <a:pt x="601" y="633"/>
                </a:lnTo>
                <a:lnTo>
                  <a:pt x="601" y="639"/>
                </a:lnTo>
                <a:lnTo>
                  <a:pt x="599" y="646"/>
                </a:lnTo>
                <a:lnTo>
                  <a:pt x="595" y="651"/>
                </a:lnTo>
                <a:lnTo>
                  <a:pt x="591" y="656"/>
                </a:lnTo>
                <a:lnTo>
                  <a:pt x="586" y="661"/>
                </a:lnTo>
                <a:lnTo>
                  <a:pt x="580" y="664"/>
                </a:lnTo>
                <a:lnTo>
                  <a:pt x="574" y="666"/>
                </a:lnTo>
                <a:lnTo>
                  <a:pt x="567" y="666"/>
                </a:lnTo>
                <a:lnTo>
                  <a:pt x="557" y="666"/>
                </a:lnTo>
                <a:lnTo>
                  <a:pt x="557" y="666"/>
                </a:lnTo>
                <a:lnTo>
                  <a:pt x="561" y="697"/>
                </a:lnTo>
                <a:lnTo>
                  <a:pt x="565" y="725"/>
                </a:lnTo>
                <a:lnTo>
                  <a:pt x="572" y="752"/>
                </a:lnTo>
                <a:lnTo>
                  <a:pt x="581" y="776"/>
                </a:lnTo>
                <a:lnTo>
                  <a:pt x="592" y="799"/>
                </a:lnTo>
                <a:lnTo>
                  <a:pt x="605" y="819"/>
                </a:lnTo>
                <a:lnTo>
                  <a:pt x="619" y="838"/>
                </a:lnTo>
                <a:lnTo>
                  <a:pt x="634" y="855"/>
                </a:lnTo>
                <a:lnTo>
                  <a:pt x="697" y="855"/>
                </a:lnTo>
                <a:lnTo>
                  <a:pt x="713" y="905"/>
                </a:lnTo>
                <a:lnTo>
                  <a:pt x="283" y="905"/>
                </a:lnTo>
                <a:lnTo>
                  <a:pt x="298" y="855"/>
                </a:lnTo>
                <a:lnTo>
                  <a:pt x="298" y="855"/>
                </a:lnTo>
                <a:close/>
                <a:moveTo>
                  <a:pt x="742" y="109"/>
                </a:moveTo>
                <a:lnTo>
                  <a:pt x="742" y="109"/>
                </a:lnTo>
                <a:lnTo>
                  <a:pt x="741" y="157"/>
                </a:lnTo>
                <a:lnTo>
                  <a:pt x="737" y="203"/>
                </a:lnTo>
                <a:lnTo>
                  <a:pt x="731" y="247"/>
                </a:lnTo>
                <a:lnTo>
                  <a:pt x="723" y="289"/>
                </a:lnTo>
                <a:lnTo>
                  <a:pt x="719" y="310"/>
                </a:lnTo>
                <a:lnTo>
                  <a:pt x="714" y="331"/>
                </a:lnTo>
                <a:lnTo>
                  <a:pt x="707" y="350"/>
                </a:lnTo>
                <a:lnTo>
                  <a:pt x="701" y="370"/>
                </a:lnTo>
                <a:lnTo>
                  <a:pt x="693" y="388"/>
                </a:lnTo>
                <a:lnTo>
                  <a:pt x="685" y="407"/>
                </a:lnTo>
                <a:lnTo>
                  <a:pt x="678" y="425"/>
                </a:lnTo>
                <a:lnTo>
                  <a:pt x="669" y="443"/>
                </a:lnTo>
                <a:lnTo>
                  <a:pt x="669" y="443"/>
                </a:lnTo>
                <a:lnTo>
                  <a:pt x="715" y="414"/>
                </a:lnTo>
                <a:lnTo>
                  <a:pt x="736" y="399"/>
                </a:lnTo>
                <a:lnTo>
                  <a:pt x="758" y="383"/>
                </a:lnTo>
                <a:lnTo>
                  <a:pt x="779" y="367"/>
                </a:lnTo>
                <a:lnTo>
                  <a:pt x="798" y="349"/>
                </a:lnTo>
                <a:lnTo>
                  <a:pt x="818" y="331"/>
                </a:lnTo>
                <a:lnTo>
                  <a:pt x="836" y="311"/>
                </a:lnTo>
                <a:lnTo>
                  <a:pt x="836" y="311"/>
                </a:lnTo>
                <a:lnTo>
                  <a:pt x="855" y="288"/>
                </a:lnTo>
                <a:lnTo>
                  <a:pt x="871" y="263"/>
                </a:lnTo>
                <a:lnTo>
                  <a:pt x="886" y="236"/>
                </a:lnTo>
                <a:lnTo>
                  <a:pt x="894" y="222"/>
                </a:lnTo>
                <a:lnTo>
                  <a:pt x="900" y="208"/>
                </a:lnTo>
                <a:lnTo>
                  <a:pt x="906" y="192"/>
                </a:lnTo>
                <a:lnTo>
                  <a:pt x="912" y="177"/>
                </a:lnTo>
                <a:lnTo>
                  <a:pt x="917" y="159"/>
                </a:lnTo>
                <a:lnTo>
                  <a:pt x="921" y="142"/>
                </a:lnTo>
                <a:lnTo>
                  <a:pt x="925" y="123"/>
                </a:lnTo>
                <a:lnTo>
                  <a:pt x="929" y="105"/>
                </a:lnTo>
                <a:lnTo>
                  <a:pt x="932" y="85"/>
                </a:lnTo>
                <a:lnTo>
                  <a:pt x="934" y="66"/>
                </a:lnTo>
                <a:lnTo>
                  <a:pt x="793" y="97"/>
                </a:lnTo>
                <a:lnTo>
                  <a:pt x="808" y="130"/>
                </a:lnTo>
                <a:lnTo>
                  <a:pt x="761" y="152"/>
                </a:lnTo>
                <a:lnTo>
                  <a:pt x="742" y="109"/>
                </a:lnTo>
                <a:lnTo>
                  <a:pt x="742" y="109"/>
                </a:lnTo>
                <a:close/>
                <a:moveTo>
                  <a:pt x="326" y="446"/>
                </a:moveTo>
                <a:lnTo>
                  <a:pt x="326" y="446"/>
                </a:lnTo>
                <a:lnTo>
                  <a:pt x="316" y="428"/>
                </a:lnTo>
                <a:lnTo>
                  <a:pt x="308" y="409"/>
                </a:lnTo>
                <a:lnTo>
                  <a:pt x="300" y="390"/>
                </a:lnTo>
                <a:lnTo>
                  <a:pt x="292" y="371"/>
                </a:lnTo>
                <a:lnTo>
                  <a:pt x="286" y="350"/>
                </a:lnTo>
                <a:lnTo>
                  <a:pt x="279" y="331"/>
                </a:lnTo>
                <a:lnTo>
                  <a:pt x="274" y="309"/>
                </a:lnTo>
                <a:lnTo>
                  <a:pt x="269" y="288"/>
                </a:lnTo>
                <a:lnTo>
                  <a:pt x="264" y="267"/>
                </a:lnTo>
                <a:lnTo>
                  <a:pt x="261" y="244"/>
                </a:lnTo>
                <a:lnTo>
                  <a:pt x="258" y="221"/>
                </a:lnTo>
                <a:lnTo>
                  <a:pt x="256" y="198"/>
                </a:lnTo>
                <a:lnTo>
                  <a:pt x="253" y="174"/>
                </a:lnTo>
                <a:lnTo>
                  <a:pt x="252" y="151"/>
                </a:lnTo>
                <a:lnTo>
                  <a:pt x="251" y="102"/>
                </a:lnTo>
                <a:lnTo>
                  <a:pt x="228" y="152"/>
                </a:lnTo>
                <a:lnTo>
                  <a:pt x="182" y="130"/>
                </a:lnTo>
                <a:lnTo>
                  <a:pt x="197" y="97"/>
                </a:lnTo>
                <a:lnTo>
                  <a:pt x="56" y="66"/>
                </a:lnTo>
                <a:lnTo>
                  <a:pt x="56" y="66"/>
                </a:lnTo>
                <a:lnTo>
                  <a:pt x="58" y="85"/>
                </a:lnTo>
                <a:lnTo>
                  <a:pt x="60" y="105"/>
                </a:lnTo>
                <a:lnTo>
                  <a:pt x="63" y="123"/>
                </a:lnTo>
                <a:lnTo>
                  <a:pt x="68" y="142"/>
                </a:lnTo>
                <a:lnTo>
                  <a:pt x="72" y="159"/>
                </a:lnTo>
                <a:lnTo>
                  <a:pt x="77" y="177"/>
                </a:lnTo>
                <a:lnTo>
                  <a:pt x="83" y="192"/>
                </a:lnTo>
                <a:lnTo>
                  <a:pt x="89" y="208"/>
                </a:lnTo>
                <a:lnTo>
                  <a:pt x="96" y="222"/>
                </a:lnTo>
                <a:lnTo>
                  <a:pt x="102" y="236"/>
                </a:lnTo>
                <a:lnTo>
                  <a:pt x="118" y="263"/>
                </a:lnTo>
                <a:lnTo>
                  <a:pt x="135" y="288"/>
                </a:lnTo>
                <a:lnTo>
                  <a:pt x="153" y="311"/>
                </a:lnTo>
                <a:lnTo>
                  <a:pt x="153" y="311"/>
                </a:lnTo>
                <a:lnTo>
                  <a:pt x="172" y="332"/>
                </a:lnTo>
                <a:lnTo>
                  <a:pt x="191" y="350"/>
                </a:lnTo>
                <a:lnTo>
                  <a:pt x="212" y="369"/>
                </a:lnTo>
                <a:lnTo>
                  <a:pt x="234" y="385"/>
                </a:lnTo>
                <a:lnTo>
                  <a:pt x="256" y="401"/>
                </a:lnTo>
                <a:lnTo>
                  <a:pt x="279" y="417"/>
                </a:lnTo>
                <a:lnTo>
                  <a:pt x="326" y="446"/>
                </a:lnTo>
                <a:lnTo>
                  <a:pt x="326" y="446"/>
                </a:lnTo>
                <a:close/>
                <a:moveTo>
                  <a:pt x="304" y="70"/>
                </a:moveTo>
                <a:lnTo>
                  <a:pt x="304" y="70"/>
                </a:lnTo>
                <a:lnTo>
                  <a:pt x="304" y="120"/>
                </a:lnTo>
                <a:lnTo>
                  <a:pt x="307" y="170"/>
                </a:lnTo>
                <a:lnTo>
                  <a:pt x="309" y="194"/>
                </a:lnTo>
                <a:lnTo>
                  <a:pt x="312" y="218"/>
                </a:lnTo>
                <a:lnTo>
                  <a:pt x="315" y="242"/>
                </a:lnTo>
                <a:lnTo>
                  <a:pt x="320" y="266"/>
                </a:lnTo>
                <a:lnTo>
                  <a:pt x="320" y="266"/>
                </a:lnTo>
                <a:lnTo>
                  <a:pt x="325" y="288"/>
                </a:lnTo>
                <a:lnTo>
                  <a:pt x="331" y="312"/>
                </a:lnTo>
                <a:lnTo>
                  <a:pt x="339" y="335"/>
                </a:lnTo>
                <a:lnTo>
                  <a:pt x="348" y="358"/>
                </a:lnTo>
                <a:lnTo>
                  <a:pt x="358" y="380"/>
                </a:lnTo>
                <a:lnTo>
                  <a:pt x="368" y="401"/>
                </a:lnTo>
                <a:lnTo>
                  <a:pt x="381" y="423"/>
                </a:lnTo>
                <a:lnTo>
                  <a:pt x="394" y="445"/>
                </a:lnTo>
                <a:lnTo>
                  <a:pt x="394" y="445"/>
                </a:lnTo>
                <a:lnTo>
                  <a:pt x="398" y="448"/>
                </a:lnTo>
                <a:lnTo>
                  <a:pt x="401" y="450"/>
                </a:lnTo>
                <a:lnTo>
                  <a:pt x="404" y="452"/>
                </a:lnTo>
                <a:lnTo>
                  <a:pt x="407" y="453"/>
                </a:lnTo>
                <a:lnTo>
                  <a:pt x="412" y="453"/>
                </a:lnTo>
                <a:lnTo>
                  <a:pt x="416" y="453"/>
                </a:lnTo>
                <a:lnTo>
                  <a:pt x="419" y="452"/>
                </a:lnTo>
                <a:lnTo>
                  <a:pt x="424" y="450"/>
                </a:lnTo>
                <a:lnTo>
                  <a:pt x="424" y="450"/>
                </a:lnTo>
                <a:lnTo>
                  <a:pt x="427" y="447"/>
                </a:lnTo>
                <a:lnTo>
                  <a:pt x="429" y="444"/>
                </a:lnTo>
                <a:lnTo>
                  <a:pt x="430" y="440"/>
                </a:lnTo>
                <a:lnTo>
                  <a:pt x="431" y="436"/>
                </a:lnTo>
                <a:lnTo>
                  <a:pt x="432" y="433"/>
                </a:lnTo>
                <a:lnTo>
                  <a:pt x="431" y="428"/>
                </a:lnTo>
                <a:lnTo>
                  <a:pt x="430" y="425"/>
                </a:lnTo>
                <a:lnTo>
                  <a:pt x="428" y="421"/>
                </a:lnTo>
                <a:lnTo>
                  <a:pt x="428" y="421"/>
                </a:lnTo>
                <a:lnTo>
                  <a:pt x="416" y="402"/>
                </a:lnTo>
                <a:lnTo>
                  <a:pt x="404" y="382"/>
                </a:lnTo>
                <a:lnTo>
                  <a:pt x="394" y="362"/>
                </a:lnTo>
                <a:lnTo>
                  <a:pt x="386" y="342"/>
                </a:lnTo>
                <a:lnTo>
                  <a:pt x="378" y="321"/>
                </a:lnTo>
                <a:lnTo>
                  <a:pt x="371" y="300"/>
                </a:lnTo>
                <a:lnTo>
                  <a:pt x="365" y="279"/>
                </a:lnTo>
                <a:lnTo>
                  <a:pt x="360" y="257"/>
                </a:lnTo>
                <a:lnTo>
                  <a:pt x="360" y="257"/>
                </a:lnTo>
                <a:lnTo>
                  <a:pt x="355" y="234"/>
                </a:lnTo>
                <a:lnTo>
                  <a:pt x="352" y="212"/>
                </a:lnTo>
                <a:lnTo>
                  <a:pt x="350" y="189"/>
                </a:lnTo>
                <a:lnTo>
                  <a:pt x="348" y="166"/>
                </a:lnTo>
                <a:lnTo>
                  <a:pt x="346" y="119"/>
                </a:lnTo>
                <a:lnTo>
                  <a:pt x="346" y="70"/>
                </a:lnTo>
                <a:lnTo>
                  <a:pt x="346" y="70"/>
                </a:lnTo>
                <a:lnTo>
                  <a:pt x="345" y="67"/>
                </a:lnTo>
                <a:lnTo>
                  <a:pt x="343" y="63"/>
                </a:lnTo>
                <a:lnTo>
                  <a:pt x="342" y="59"/>
                </a:lnTo>
                <a:lnTo>
                  <a:pt x="339" y="56"/>
                </a:lnTo>
                <a:lnTo>
                  <a:pt x="337" y="54"/>
                </a:lnTo>
                <a:lnTo>
                  <a:pt x="333" y="52"/>
                </a:lnTo>
                <a:lnTo>
                  <a:pt x="329" y="51"/>
                </a:lnTo>
                <a:lnTo>
                  <a:pt x="325" y="50"/>
                </a:lnTo>
                <a:lnTo>
                  <a:pt x="325" y="50"/>
                </a:lnTo>
                <a:lnTo>
                  <a:pt x="321" y="51"/>
                </a:lnTo>
                <a:lnTo>
                  <a:pt x="317" y="52"/>
                </a:lnTo>
                <a:lnTo>
                  <a:pt x="313" y="53"/>
                </a:lnTo>
                <a:lnTo>
                  <a:pt x="311" y="56"/>
                </a:lnTo>
                <a:lnTo>
                  <a:pt x="308" y="58"/>
                </a:lnTo>
                <a:lnTo>
                  <a:pt x="307" y="63"/>
                </a:lnTo>
                <a:lnTo>
                  <a:pt x="304" y="66"/>
                </a:lnTo>
                <a:lnTo>
                  <a:pt x="304" y="70"/>
                </a:lnTo>
                <a:lnTo>
                  <a:pt x="304" y="7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并发症预防与处理能力增强</a:t>
              </a:r>
            </a:p>
          </p:txBody>
        </p:sp>
      </p:grpSp>
      <p:grpSp>
        <p:nvGrpSpPr>
          <p:cNvPr id="28" name="Group 28"/>
          <p:cNvGrpSpPr/>
          <p:nvPr/>
        </p:nvGrpSpPr>
        <p:grpSpPr>
          <a:xfrm>
            <a:off x="5784437" y="1687163"/>
            <a:ext cx="4496144" cy="565817"/>
            <a:chOff x="5784437" y="1687163"/>
            <a:chExt cx="4496144" cy="565817"/>
          </a:xfrm>
        </p:grpSpPr>
        <p:sp>
          <p:nvSpPr>
            <p:cNvPr id="29" name="AutoShape 29"/>
            <p:cNvSpPr/>
            <p:nvPr/>
          </p:nvSpPr>
          <p:spPr>
            <a:xfrm>
              <a:off x="5784437" y="1687163"/>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0" name="TextBox 30"/>
          <p:cNvSpPr txBox="1"/>
          <p:nvPr/>
        </p:nvSpPr>
        <p:spPr>
          <a:xfrm>
            <a:off x="5927774" y="1687163"/>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01</a:t>
            </a:r>
          </a:p>
        </p:txBody>
      </p:sp>
      <p:grpSp>
        <p:nvGrpSpPr>
          <p:cNvPr id="31" name="Group 31"/>
          <p:cNvGrpSpPr/>
          <p:nvPr/>
        </p:nvGrpSpPr>
        <p:grpSpPr>
          <a:xfrm>
            <a:off x="5784437" y="2262505"/>
            <a:ext cx="4496144" cy="820535"/>
            <a:chOff x="5784437" y="2262505"/>
            <a:chExt cx="4496144" cy="820535"/>
          </a:xfrm>
        </p:grpSpPr>
        <p:sp>
          <p:nvSpPr>
            <p:cNvPr id="32" name="TextBox 32"/>
            <p:cNvSpPr txBox="1"/>
            <p:nvPr/>
          </p:nvSpPr>
          <p:spPr>
            <a:xfrm>
              <a:off x="5784437" y="2262505"/>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学习并熟练掌握常见手术并发症的预防和处理措施，如感染、出血、休克等。</a:t>
              </a:r>
            </a:p>
          </p:txBody>
        </p:sp>
      </p:grpSp>
      <p:grpSp>
        <p:nvGrpSpPr>
          <p:cNvPr id="33" name="Group 33"/>
          <p:cNvGrpSpPr/>
          <p:nvPr/>
        </p:nvGrpSpPr>
        <p:grpSpPr>
          <a:xfrm>
            <a:off x="5784437" y="3120755"/>
            <a:ext cx="4496144" cy="565817"/>
            <a:chOff x="5784437" y="3120755"/>
            <a:chExt cx="4496144" cy="565817"/>
          </a:xfrm>
        </p:grpSpPr>
        <p:sp>
          <p:nvSpPr>
            <p:cNvPr id="34" name="AutoShape 34"/>
            <p:cNvSpPr/>
            <p:nvPr/>
          </p:nvSpPr>
          <p:spPr>
            <a:xfrm>
              <a:off x="5784437" y="3120755"/>
              <a:ext cx="4496144" cy="56581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5" name="TextBox 35"/>
          <p:cNvSpPr txBox="1"/>
          <p:nvPr/>
        </p:nvSpPr>
        <p:spPr>
          <a:xfrm>
            <a:off x="5927774" y="3120755"/>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02</a:t>
            </a:r>
          </a:p>
        </p:txBody>
      </p:sp>
      <p:grpSp>
        <p:nvGrpSpPr>
          <p:cNvPr id="36" name="Group 36"/>
          <p:cNvGrpSpPr/>
          <p:nvPr/>
        </p:nvGrpSpPr>
        <p:grpSpPr>
          <a:xfrm>
            <a:off x="5784437" y="3715147"/>
            <a:ext cx="4496144" cy="820535"/>
            <a:chOff x="5784437" y="3715147"/>
            <a:chExt cx="4496144" cy="820535"/>
          </a:xfrm>
        </p:grpSpPr>
        <p:sp>
          <p:nvSpPr>
            <p:cNvPr id="37" name="TextBox 37"/>
            <p:cNvSpPr txBox="1"/>
            <p:nvPr/>
          </p:nvSpPr>
          <p:spPr>
            <a:xfrm>
              <a:off x="5784437" y="3715147"/>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学会密切观察患者的生命体征和病情变化，及时发现并处理潜在的并发症。</a:t>
              </a:r>
            </a:p>
          </p:txBody>
        </p:sp>
      </p:grpSp>
      <p:grpSp>
        <p:nvGrpSpPr>
          <p:cNvPr id="38" name="Group 38"/>
          <p:cNvGrpSpPr/>
          <p:nvPr/>
        </p:nvGrpSpPr>
        <p:grpSpPr>
          <a:xfrm>
            <a:off x="5784437" y="4609991"/>
            <a:ext cx="4496144" cy="565817"/>
            <a:chOff x="5784437" y="4609991"/>
            <a:chExt cx="4496144" cy="565817"/>
          </a:xfrm>
        </p:grpSpPr>
        <p:sp>
          <p:nvSpPr>
            <p:cNvPr id="39" name="AutoShape 39"/>
            <p:cNvSpPr/>
            <p:nvPr/>
          </p:nvSpPr>
          <p:spPr>
            <a:xfrm>
              <a:off x="5784437" y="4609991"/>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0" name="Group 40"/>
          <p:cNvGrpSpPr/>
          <p:nvPr/>
        </p:nvGrpSpPr>
        <p:grpSpPr>
          <a:xfrm>
            <a:off x="5784437" y="5204382"/>
            <a:ext cx="4496144" cy="820535"/>
            <a:chOff x="5784437" y="5204382"/>
            <a:chExt cx="4496144" cy="820535"/>
          </a:xfrm>
        </p:grpSpPr>
        <p:sp>
          <p:nvSpPr>
            <p:cNvPr id="41" name="TextBox 41"/>
            <p:cNvSpPr txBox="1"/>
            <p:nvPr/>
          </p:nvSpPr>
          <p:spPr>
            <a:xfrm>
              <a:off x="5784437" y="5204382"/>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提高应急处理能力，能够在紧急情况下迅速采取有效措施，保障患者的生命安全。</a:t>
              </a:r>
            </a:p>
          </p:txBody>
        </p:sp>
      </p:grpSp>
      <p:sp>
        <p:nvSpPr>
          <p:cNvPr id="42" name="TextBox 42"/>
          <p:cNvSpPr txBox="1"/>
          <p:nvPr/>
        </p:nvSpPr>
        <p:spPr>
          <a:xfrm>
            <a:off x="5945582" y="4609991"/>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70446" y="1714805"/>
            <a:ext cx="8551930" cy="14093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9225" b="1">
                <a:solidFill>
                  <a:schemeClr val="accent3">
                    <a:lumMod val="60000"/>
                    <a:lumOff val="40000"/>
                    <a:alpha val="100000"/>
                  </a:schemeClr>
                </a:solidFill>
                <a:latin typeface="Microsoft Yahei"/>
                <a:ea typeface="Microsoft Yahei"/>
                <a:cs typeface="Microsoft Yahei"/>
              </a:rPr>
              <a:t>04</a:t>
            </a:r>
          </a:p>
        </p:txBody>
      </p:sp>
      <p:cxnSp>
        <p:nvCxnSpPr>
          <p:cNvPr id="3" name="Connector 3"/>
          <p:cNvCxnSpPr/>
          <p:nvPr/>
        </p:nvCxnSpPr>
        <p:spPr>
          <a:xfrm>
            <a:off x="2473714" y="3043743"/>
            <a:ext cx="7337793" cy="0"/>
          </a:xfrm>
          <a:prstGeom prst="line">
            <a:avLst/>
          </a:prstGeom>
          <a:ln w="19050">
            <a:solidFill>
              <a:schemeClr val="accent3">
                <a:lumMod val="60000"/>
                <a:lumOff val="40000"/>
              </a:schemeClr>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4" name="TextBox 4"/>
          <p:cNvSpPr txBox="1"/>
          <p:nvPr/>
        </p:nvSpPr>
        <p:spPr>
          <a:xfrm>
            <a:off x="2216099" y="3124200"/>
            <a:ext cx="7860623"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575" b="1">
                <a:solidFill>
                  <a:srgbClr val="000000">
                    <a:alpha val="100000"/>
                  </a:srgbClr>
                </a:solidFill>
                <a:latin typeface="Microsoft Yahei"/>
                <a:ea typeface="Microsoft Yahei"/>
                <a:cs typeface="Microsoft Yahei"/>
              </a:rPr>
              <a:t>护士进修对手术室团队协作与沟通能力提升</a:t>
            </a:r>
          </a:p>
        </p:txBody>
      </p:sp>
      <p:sp>
        <p:nvSpPr>
          <p:cNvPr id="5" name="Freeform 5"/>
          <p:cNvSpPr/>
          <p:nvPr/>
        </p:nvSpPr>
        <p:spPr>
          <a:xfrm>
            <a:off x="8967143" y="2331720"/>
            <a:ext cx="514088" cy="514088"/>
          </a:xfrm>
          <a:custGeom>
            <a:rect l="l" t="t" r="r" b="b"/>
            <a:pathLst>
              <a:path w="1905000" h="1905000">
                <a:moveTo>
                  <a:pt x="952500" y="0"/>
                </a:moveTo>
                <a:lnTo>
                  <a:pt x="1190625" y="714375"/>
                </a:lnTo>
                <a:lnTo>
                  <a:pt x="1905000" y="952500"/>
                </a:lnTo>
                <a:lnTo>
                  <a:pt x="1190625" y="1190625"/>
                </a:lnTo>
                <a:lnTo>
                  <a:pt x="952500" y="1905000"/>
                </a:lnTo>
                <a:lnTo>
                  <a:pt x="714375" y="1190625"/>
                </a:lnTo>
                <a:lnTo>
                  <a:pt x="0" y="952500"/>
                </a:lnTo>
                <a:lnTo>
                  <a:pt x="714375" y="714375"/>
                </a:lnTo>
                <a:close/>
              </a:path>
            </a:pathLst>
          </a:cu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https://d.book118.com/857126135040006051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Arial"/>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Arial"/>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76</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2024-09-24T05:22:56.566</cp:lastPrinted>
  <dcterms:created xsi:type="dcterms:W3CDTF">2024-09-23T21:22:56Z</dcterms:created>
  <dcterms:modified xsi:type="dcterms:W3CDTF">2024-09-23T21:22:58Z</dcterms:modified>
</cp:coreProperties>
</file>