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6C6B3-EA50-4243-831C-694F88D8C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482C-47DE-44F6-ABA6-C37C0C9A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3D382-D660-422D-BFFE-FAC342590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CC19F-46D0-419A-A285-299EC3A09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C38A4-A3BD-4D93-83E5-F9500FAD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9EF05-D85C-4B89-AE88-A5EEA95F8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18E3B-CA79-4B04-A336-5EA0B702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40A16-FDA0-446F-A1E2-CF27AA2D8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F5A00-4966-4370-BDF6-FCB65900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594CF-F4ED-475A-B40E-0056A2DF4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B9132-583B-41EB-897D-CEFC9272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01161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68434" y="1309133"/>
            <a:ext cx="3951604" cy="747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6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学院保险方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  <p:sp>
        <p:nvSpPr>
          <p:cNvPr id="3" name="path"/>
          <p:cNvSpPr/>
          <p:nvPr/>
        </p:nvSpPr>
        <p:spPr>
          <a:xfrm>
            <a:off x="958956" y="4948611"/>
            <a:ext cx="162576" cy="384069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path"/>
          <p:cNvSpPr/>
          <p:nvPr/>
        </p:nvSpPr>
        <p:spPr>
          <a:xfrm>
            <a:off x="958956" y="5502857"/>
            <a:ext cx="162576" cy="384068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932915" y="2207521"/>
            <a:ext cx="3870325" cy="2553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32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院保险方案概述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保险方案的核心内容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保险方案的实施与管理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保险方案的风险控制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保险方案的优化与改进</a:t>
            </a:r>
            <a:endParaRPr lang="Microsoft YaHei" altLang="Microsoft YaHei" sz="2400"/>
          </a:p>
        </p:txBody>
      </p:sp>
      <p:sp>
        <p:nvSpPr>
          <p:cNvPr id="7" name="textbox 7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8" name="textbox 8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801535" y="-7132"/>
            <a:ext cx="5610225" cy="3749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6000"/>
              </a:lnSpc>
              <a:spcBef>
                <a:spcPts val="2775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algn="r" rtl="0" eaLnBrk="0">
              <a:lnSpc>
                <a:spcPct val="93000"/>
              </a:lnSpc>
              <a:spcBef>
                <a:spcPts val="1"/>
              </a:spcBef>
            </a:pPr>
            <a:r>
              <a:rPr sz="45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学院保险方案概</a:t>
            </a: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8487040" y="2547955"/>
            <a:ext cx="2424429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4585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学院保险是为教育机构及其人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300"/>
          </a:p>
          <a:p>
            <a:pPr marL="12700" indent="342" algn="l" rtl="0" eaLnBrk="0">
              <a:lnSpc>
                <a:spcPct val="158000"/>
              </a:lnSpc>
              <a:spcBef>
                <a:spcPts val="2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提供风险保障的保险产品，旨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保障学校的资产、师生的安全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及教育教学的正常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行。</a:t>
            </a:r>
            <a:endParaRPr lang="Microsoft YaHei" altLang="Microsoft YaHei" sz="1300"/>
          </a:p>
        </p:txBody>
      </p:sp>
      <p:sp>
        <p:nvSpPr>
          <p:cNvPr id="16" name="textbox 16"/>
          <p:cNvSpPr/>
          <p:nvPr/>
        </p:nvSpPr>
        <p:spPr>
          <a:xfrm>
            <a:off x="8487211" y="4650398"/>
            <a:ext cx="273431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具有综合性、特定性、政策性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3899" indent="-1199" algn="l" rtl="0" eaLnBrk="0">
              <a:lnSpc>
                <a:spcPct val="160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公益性等特点，需要结合教育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业的实际情况和风险特点进行设计。</a:t>
            </a:r>
            <a:endParaRPr lang="Microsoft YaHei" altLang="Microsoft YaHei" sz="13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学院保险的定义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与特点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" name="textbox 38"/>
          <p:cNvSpPr/>
          <p:nvPr/>
        </p:nvSpPr>
        <p:spPr>
          <a:xfrm>
            <a:off x="9236520" y="1990572"/>
            <a:ext cx="1420494" cy="24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1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学院保险的定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39" name="textbox 39"/>
          <p:cNvSpPr/>
          <p:nvPr/>
        </p:nvSpPr>
        <p:spPr>
          <a:xfrm>
            <a:off x="9236520" y="4134319"/>
            <a:ext cx="1420494" cy="245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学院保险的特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</p:txBody>
      </p:sp>
      <p:sp>
        <p:nvSpPr>
          <p:cNvPr id="40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4594469" y="1742246"/>
            <a:ext cx="6466204" cy="3865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22"/>
              </a:lnSpc>
            </a:pPr>
            <a:endParaRPr lang="Arial" altLang="Arial" sz="100"/>
          </a:p>
          <a:p>
            <a:pPr marL="3782672" algn="l" rtl="0" eaLnBrk="0">
              <a:lnSpc>
                <a:spcPct val="93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保障教育教学正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</a:t>
            </a:r>
            <a:endParaRPr lang="Microsoft YaHei" altLang="Microsoft YaHei" sz="1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可以保障学校教育教学活动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的正常进行，避免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因意外事故或自然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408743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灾害等导致的教学中断或损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825921" algn="l" rtl="0" eaLnBrk="0">
              <a:lnSpc>
                <a:spcPct val="92000"/>
              </a:lnSpc>
              <a:spcBef>
                <a:spcPts val="522"/>
              </a:spcBef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保障师生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endParaRPr lang="Microsoft YaHei" altLang="Microsoft YaHei" sz="1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4414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可以为师生提供人身意外伤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9748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害、疾病等风险保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障，减轻学校在师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生发生意外时的经济负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1183795" y="1742246"/>
            <a:ext cx="3101339" cy="169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4"/>
              </a:lnSpc>
            </a:pPr>
            <a:endParaRPr lang="Arial" altLang="Arial" sz="100"/>
          </a:p>
          <a:p>
            <a:pPr marL="622525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保障学校资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endParaRPr lang="Microsoft YaHei" altLang="Microsoft YaHei" sz="17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5595" algn="l" rtl="0" eaLnBrk="0">
              <a:lnSpc>
                <a:spcPct val="92000"/>
              </a:lnSpc>
              <a:spcBef>
                <a:spcPts val="420"/>
              </a:spcBef>
            </a:pPr>
            <a:r>
              <a:rPr sz="1400" spc="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学院保险可以为学校提供财产</a:t>
            </a:r>
            <a:r>
              <a:rPr sz="14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损失、校</a:t>
            </a:r>
            <a:endParaRPr lang="Microsoft YaHei" altLang="Microsoft YaHei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3242" algn="l" rtl="0" eaLnBrk="0">
              <a:lnSpc>
                <a:spcPct val="93000"/>
              </a:lnSpc>
              <a:spcBef>
                <a:spcPts val="423"/>
              </a:spcBef>
            </a:pPr>
            <a:r>
              <a:rPr sz="1400" spc="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方责任等风险保障，有效降低</a:t>
            </a:r>
            <a:r>
              <a:rPr sz="1400" spc="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4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校因意</a:t>
            </a:r>
            <a:endParaRPr lang="Microsoft YaHei" altLang="Microsoft YaHei" sz="14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</a:pPr>
            <a:r>
              <a:rPr sz="14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外事故或自然灾害等造成的损失</a:t>
            </a:r>
            <a:r>
              <a:rPr sz="14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46" name="textbox 4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学院保险的重要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CA72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8203"/>
              </a:lnSpc>
            </a:pPr>
            <a:endParaRPr lang="Arial" altLang="Arial" sz="100"/>
          </a:p>
          <a:p>
            <a:pPr marL="232068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学院保险的发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  <a:p>
            <a:pPr marL="237126" algn="l" rtl="0" eaLnBrk="0">
              <a:lnSpc>
                <a:spcPct val="86000"/>
              </a:lnSpc>
              <a:spcBef>
                <a:spcPts val="149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随着教育行业的不断发展和风险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300"/>
          </a:p>
          <a:p>
            <a:pPr marL="230268" algn="l" rtl="0" eaLnBrk="0">
              <a:lnSpc>
                <a:spcPts val="2431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意识的提高，学院保险逐渐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受到重视，</a:t>
            </a:r>
            <a:endParaRPr lang="Microsoft YaHei" altLang="Microsoft YaHei" sz="1300"/>
          </a:p>
          <a:p>
            <a:pPr marL="228896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产品不断丰富和完善，覆盖范围也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</a:t>
            </a:r>
            <a:endParaRPr lang="Microsoft YaHei" altLang="Microsoft YaHei" sz="1300"/>
          </a:p>
          <a:p>
            <a:pPr marL="228725" algn="l" rtl="0" eaLnBrk="0">
              <a:lnSpc>
                <a:spcPts val="2420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渐扩大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69" name="textbox 69"/>
          <p:cNvSpPr/>
          <p:nvPr/>
        </p:nvSpPr>
        <p:spPr>
          <a:xfrm>
            <a:off x="644421" y="1459739"/>
            <a:ext cx="2766695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12"/>
              </a:lnSpc>
            </a:pPr>
            <a:endParaRPr lang="Arial" altLang="Arial" sz="100"/>
          </a:p>
          <a:p>
            <a:pPr marL="16043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学院保险的历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4414" algn="l" rtl="0" eaLnBrk="0">
              <a:lnSpc>
                <a:spcPct val="95000"/>
              </a:lnSpc>
              <a:spcBef>
                <a:spcPts val="39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学院保险起源于西方国家，随着教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</a:t>
            </a:r>
            <a:endParaRPr lang="Microsoft YaHei" altLang="Microsoft YaHei" sz="1300"/>
          </a:p>
          <a:p>
            <a:pPr marL="13385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行业的发展和风险管理的需要，逐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发展成为一种专业的保险产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品。</a:t>
            </a:r>
            <a:endParaRPr lang="Microsoft YaHei" altLang="Microsoft YaHei" sz="1300"/>
          </a:p>
        </p:txBody>
      </p:sp>
      <p:sp>
        <p:nvSpPr>
          <p:cNvPr id="70" name="textbox 70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学院保险的历史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与发展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picture 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801535" y="-7132"/>
            <a:ext cx="7353300" cy="3747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r" rtl="0" eaLnBrk="0">
              <a:lnSpc>
                <a:spcPct val="93000"/>
              </a:lnSpc>
              <a:spcBef>
                <a:spcPts val="6"/>
              </a:spcBef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学院保险方案的核心内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94" name="picture 9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95" name="textbox 95"/>
            <p:cNvSpPr/>
            <p:nvPr/>
          </p:nvSpPr>
          <p:spPr>
            <a:xfrm>
              <a:off x="-12700" y="-12700"/>
              <a:ext cx="10277475" cy="13176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8164"/>
                </a:lnSpc>
              </a:pPr>
              <a:endParaRPr lang="Arial" altLang="Arial" sz="100"/>
            </a:p>
            <a:p>
              <a:pPr marL="281927" algn="l" rtl="0" eaLnBrk="0">
                <a:lnSpc>
                  <a:spcPct val="91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保障范围包括意外身故、残疾、烧烫伤等意外事故导致的医疗费用支出和误工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失等。</a:t>
              </a:r>
              <a:endParaRPr lang="Microsoft YaHei" altLang="Microsoft YaHei" sz="15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97" name="textbox 97"/>
            <p:cNvSpPr/>
            <p:nvPr/>
          </p:nvSpPr>
          <p:spPr>
            <a:xfrm>
              <a:off x="-12700" y="-12700"/>
              <a:ext cx="10283190" cy="13150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181"/>
                </a:lnSpc>
              </a:pPr>
              <a:endParaRPr lang="Arial" altLang="Arial" sz="100"/>
            </a:p>
            <a:p>
              <a:pPr marL="3055909" algn="l" rtl="0" eaLnBrk="0">
                <a:lnSpc>
                  <a:spcPct val="91000"/>
                </a:lnSpc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保险期限通常为一年，可选择不同的保障计划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保额。</a:t>
              </a:r>
              <a:endParaRPr lang="Microsoft YaHei" altLang="Microsoft YaHei" sz="1500"/>
            </a:p>
          </p:txBody>
        </p:sp>
      </p:grpSp>
      <p:sp>
        <p:nvSpPr>
          <p:cNvPr id="98" name="textbox 98"/>
          <p:cNvSpPr/>
          <p:nvPr/>
        </p:nvSpPr>
        <p:spPr>
          <a:xfrm>
            <a:off x="2789746" y="1388509"/>
            <a:ext cx="8008619" cy="1287144"/>
          </a:xfrm>
          <a:prstGeom prst="rect">
            <a:avLst/>
          </a:prstGeom>
          <a:solidFill>
            <a:srgbClr val="FF960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9995"/>
              </a:lnSpc>
            </a:pPr>
            <a:endParaRPr lang="Arial" altLang="Arial" sz="100"/>
          </a:p>
          <a:p>
            <a:pPr marL="795805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保险是指在学生在校期间因意外事故导致身体受到伤害时，由保险公司承   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担相应的医疗费用和经济赔偿责任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保险。</a:t>
            </a:r>
            <a:endParaRPr lang="Microsoft YaHei" altLang="Microsoft YaHei" sz="1500"/>
          </a:p>
        </p:txBody>
      </p:sp>
      <p:pic>
        <p:nvPicPr>
          <p:cNvPr id="99" name="picture 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442263" y="318468"/>
            <a:ext cx="3837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学生意外伤害保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22" name="table 122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406775"/>
                <a:gridCol w="3406775"/>
                <a:gridCol w="3375659"/>
              </a:tblGrid>
              <a:tr h="2117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marL="182164" indent="1714" algn="l" rtl="0" eaLnBrk="0">
                        <a:lnSpc>
                          <a:spcPct val="193000"/>
                        </a:lnSpc>
                        <a:spcBef>
                          <a:spcPts val="3"/>
                        </a:spcBef>
                      </a:pPr>
                      <a:r>
                        <a:rPr sz="1300" spc="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学生医疗保险是指在学生在校期间因疾</a:t>
                      </a:r>
                      <a:r>
                        <a:rPr sz="1300" spc="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病</a:t>
                      </a:r>
                      <a:r>
                        <a:rPr sz="13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300" spc="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或意外事故导致需要就医治疗时，由保</a:t>
                      </a:r>
                      <a:r>
                        <a:rPr sz="1300" spc="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险</a:t>
                      </a:r>
                      <a:r>
                        <a:rPr sz="13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300" spc="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公司承担医疗费用和相关费用</a:t>
                      </a:r>
                      <a:r>
                        <a:rPr sz="1300" spc="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r>
                        <a:rPr sz="13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保险。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177598" algn="l" rtl="0" eaLnBrk="0">
                        <a:lnSpc>
                          <a:spcPct val="186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保险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期限通常为一年，可选择不同的  </a:t>
                      </a:r>
                      <a:r>
                        <a:rPr sz="15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保障计划和保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额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</a:tr>
              <a:tr h="920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189473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保障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范围包括住院、门诊、手术、药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00141" algn="l" rtl="0" eaLnBrk="0">
                        <a:lnSpc>
                          <a:spcPct val="91000"/>
                        </a:lnSpc>
                        <a:spcBef>
                          <a:spcPts val="7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品等医疗费用支出，以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及特殊疾病保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832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marL="19804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障和紧急医疗救助等</a:t>
                      </a:r>
                      <a:r>
                        <a:rPr sz="1500" spc="-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72400" y="3721099"/>
            <a:ext cx="3394942" cy="2143864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900" y="3695699"/>
            <a:ext cx="3394942" cy="2143864"/>
          </a:xfrm>
          <a:prstGeom prst="rect">
            <a:avLst/>
          </a:prstGeom>
        </p:spPr>
      </p:pic>
      <p:pic>
        <p:nvPicPr>
          <p:cNvPr id="125" name="picture 1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381500" y="1574799"/>
            <a:ext cx="3394942" cy="2143863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学生医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391478" y="1508031"/>
            <a:ext cx="3311882" cy="4326814"/>
            <a:chExt cx="3311882" cy="4326814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149" name="textbox 149"/>
            <p:cNvSpPr/>
            <p:nvPr/>
          </p:nvSpPr>
          <p:spPr>
            <a:xfrm>
              <a:off x="-12700" y="-12700"/>
              <a:ext cx="3337559" cy="43713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8648"/>
                </a:lnSpc>
              </a:pPr>
              <a:endParaRPr lang="Arial" altLang="Arial" sz="100"/>
            </a:p>
            <a:p>
              <a:pPr marL="337237" algn="l" rtl="0" eaLnBrk="0">
                <a:lnSpc>
                  <a:spcPct val="91000"/>
                </a:lnSpc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保障范围包括个人物品、家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242558" indent="104584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电器等财产损失，以及因盗窃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抢劫等犯罪行为导致的财产损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167151" y="1508031"/>
            <a:ext cx="3311882" cy="4326814"/>
            <a:chExt cx="3311882" cy="4326814"/>
          </a:xfrm>
        </p:grpSpPr>
        <p:pic>
          <p:nvPicPr>
            <p:cNvPr id="150" name="picture 15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151" name="textbox 151"/>
            <p:cNvSpPr/>
            <p:nvPr/>
          </p:nvSpPr>
          <p:spPr>
            <a:xfrm>
              <a:off x="-12700" y="-12700"/>
              <a:ext cx="3337559" cy="43707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731953" indent="-394716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期限通常为一年，可选择不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同的保障计划和保额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604605" y="1508031"/>
            <a:ext cx="3311881" cy="4326814"/>
            <a:chExt cx="3311881" cy="4326814"/>
          </a:xfrm>
        </p:grpSpPr>
        <p:pic>
          <p:nvPicPr>
            <p:cNvPr id="152" name="picture 15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311881" cy="4326814"/>
            </a:xfrm>
            <a:prstGeom prst="rect">
              <a:avLst/>
            </a:prstGeom>
          </p:spPr>
        </p:pic>
        <p:sp>
          <p:nvSpPr>
            <p:cNvPr id="153" name="textbox 153"/>
            <p:cNvSpPr/>
            <p:nvPr/>
          </p:nvSpPr>
          <p:spPr>
            <a:xfrm>
              <a:off x="-12700" y="-12700"/>
              <a:ext cx="3337559" cy="43726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9080"/>
                </a:lnSpc>
              </a:pPr>
              <a:endParaRPr lang="Arial" altLang="Arial" sz="100"/>
            </a:p>
            <a:p>
              <a:pPr marL="298975" indent="1714" algn="l" rtl="0" eaLnBrk="0">
                <a:lnSpc>
                  <a:spcPct val="12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学生财产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保险是指在学生在校期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自然灾害、意外事故等导致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财产损失时，由保险公司承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776749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担赔偿责任的保险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54" name="textbox 154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学生财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8281289" y="1227846"/>
            <a:ext cx="3317457" cy="5039254"/>
            <a:chExt cx="3317457" cy="5039254"/>
          </a:xfrm>
        </p:grpSpPr>
        <p:pic>
          <p:nvPicPr>
            <p:cNvPr id="176" name="picture 17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317457" cy="5039254"/>
            </a:xfrm>
            <a:prstGeom prst="rect">
              <a:avLst/>
            </a:prstGeom>
          </p:spPr>
        </p:pic>
        <p:sp>
          <p:nvSpPr>
            <p:cNvPr id="177" name="textbox 177"/>
            <p:cNvSpPr/>
            <p:nvPr/>
          </p:nvSpPr>
          <p:spPr>
            <a:xfrm>
              <a:off x="-12700" y="-12700"/>
              <a:ext cx="3343275" cy="5083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734742" indent="-394716" algn="l" rtl="0" eaLnBrk="0">
                <a:lnSpc>
                  <a:spcPct val="122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期限通常为一年，可选择不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同的保障计划和保额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438397" y="1227846"/>
            <a:ext cx="3317452" cy="5039254"/>
            <a:chExt cx="3317452" cy="5039254"/>
          </a:xfrm>
        </p:grpSpPr>
        <p:pic>
          <p:nvPicPr>
            <p:cNvPr id="178" name="picture 17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317452" cy="5039254"/>
            </a:xfrm>
            <a:prstGeom prst="rect">
              <a:avLst/>
            </a:prstGeom>
          </p:spPr>
        </p:pic>
        <p:sp>
          <p:nvSpPr>
            <p:cNvPr id="179" name="textbox 179"/>
            <p:cNvSpPr/>
            <p:nvPr/>
          </p:nvSpPr>
          <p:spPr>
            <a:xfrm>
              <a:off x="-12700" y="-12700"/>
              <a:ext cx="3343275" cy="50838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333312" indent="761" algn="l" rtl="0" eaLnBrk="0">
                <a:lnSpc>
                  <a:spcPct val="122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范围包括因学生过错导致的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方财产损失或人身伤害的赔     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偿责任，以及法律诉讼费用等。</a:t>
              </a:r>
              <a:endParaRPr lang="Microsoft YaHei" altLang="Microsoft YaHei" sz="15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39107" y="1227846"/>
            <a:ext cx="3317451" cy="5039254"/>
            <a:chExt cx="3317451" cy="5039254"/>
          </a:xfrm>
        </p:grpSpPr>
        <p:pic>
          <p:nvPicPr>
            <p:cNvPr id="180" name="picture 18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317451" cy="5039254"/>
            </a:xfrm>
            <a:prstGeom prst="rect">
              <a:avLst/>
            </a:prstGeom>
          </p:spPr>
        </p:pic>
        <p:sp>
          <p:nvSpPr>
            <p:cNvPr id="181" name="textbox 181"/>
            <p:cNvSpPr/>
            <p:nvPr/>
          </p:nvSpPr>
          <p:spPr>
            <a:xfrm>
              <a:off x="-12700" y="-12700"/>
              <a:ext cx="3343275" cy="50850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8646"/>
                </a:lnSpc>
              </a:pPr>
              <a:endParaRPr lang="Arial" altLang="Arial" sz="100"/>
            </a:p>
            <a:p>
              <a:pPr marL="388129" indent="1143" algn="l" rtl="0" eaLnBrk="0">
                <a:lnSpc>
                  <a:spcPct val="12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学生责任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保险是指在学生在校期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间因疏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忽或过错导致他人财产损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失或人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身伤害时，由保险公司承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674832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担相应赔偿责任的保险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82" name="textbox 182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学生责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picture 2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4" name="textbox 204"/>
          <p:cNvSpPr/>
          <p:nvPr/>
        </p:nvSpPr>
        <p:spPr>
          <a:xfrm>
            <a:off x="801535" y="-7132"/>
            <a:ext cx="7934325" cy="3747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r" rtl="0" eaLnBrk="0">
              <a:lnSpc>
                <a:spcPct val="93000"/>
              </a:lnSpc>
              <a:spcBef>
                <a:spcPts val="6"/>
              </a:spcBef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学院保险方案的实施与管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https://d.book118.com/857130116156006051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2024-09-25T04:27:12.960</cp:lastPrinted>
  <dcterms:created xsi:type="dcterms:W3CDTF">2024-09-24T20:27:12Z</dcterms:created>
  <dcterms:modified xsi:type="dcterms:W3CDTF">2024-09-24T20:27:14Z</dcterms:modified>
</cp:coreProperties>
</file>