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9144000" cy="51435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Clr>
                <a:schemeClr val="bg1"/>
              </a:buClr>
              <a:defRPr sz="12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buClr>
                <a:schemeClr val="bg1"/>
              </a:buClr>
              <a:defRPr sz="1200" b="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2051"/>
          <p:cNvSpPr>
            <a:spLocks noGrp="1" noRot="1" noChangeAspect="1" noTextEdit="1"/>
          </p:cNvSpPr>
          <p:nvPr>
            <p:ph type="sldImg" idx="6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buClr>
                <a:schemeClr val="bg1"/>
              </a:buClr>
              <a:defRPr sz="12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200" b="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buFont typeface="Arial" pitchFamily="34" charset="0"/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pitchFamily="34" charset="0"/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pitchFamily="34" charset="0"/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pitchFamily="34" charset="0"/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pitchFamily="34" charset="0"/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/>
              <a:t>到底世界上为什么会有男有女呢？这是由什么来决定的呢？科学家们为了研究这个问题，他们分别取男女性的一个体细胞出来，得到细胞核内的全部染色体，是这样的，有什么区别吗？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6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/>
              <a:t>在形成精子和卵细胞的时候，这一对成对的性染色体会发生什么呢？</a:t>
            </a:r>
            <a:endParaRPr lang="zh-CN" altLang="en-US"/>
          </a:p>
          <a:p>
            <a:r>
              <a:rPr lang="zh-CN" altLang="en-US"/>
              <a:t>这一条性染色体在卵细胞或者在精子中有什么不同呢？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6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zh-CN" altLang="en-US"/>
              <a:t>如果是这种精子和这种卵细胞结合，那么子代是男性还是女性？</a:t>
            </a:r>
            <a:endParaRPr lang="zh-CN" altLang="en-US"/>
          </a:p>
          <a:p>
            <a:pPr lvl="0"/>
            <a:r>
              <a:rPr lang="zh-CN" altLang="en-US"/>
              <a:t>我们来做一下遗传图解。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1E71B-C5FE-4325-B0BE-AEC8DA1A9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4D635-E4F6-4708-8D26-97A33286A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FA79E-9979-4552-8C43-782910701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7AF3E-DE6C-4642-A2A6-AC629931E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F28CC4-0C72-4524-9B46-313EDC8A8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C4DB12-EFF7-4481-9E44-9F9153E29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14E426-160F-4AA1-973F-2690C0A94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A21D97-76E7-43A7-9972-CAB1CEC05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EE2BA6-1AF8-4056-8984-271748043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CDC44-ADCB-4B0D-8E1A-0AD3A8B19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DAD9F-BBBD-4AD2-A044-25064104D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08476" cy="30861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485900"/>
            <a:ext cx="3808476" cy="30861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2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2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1" y="457200"/>
            <a:ext cx="5716657" cy="41148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369219"/>
            <a:ext cx="3886200" cy="1574006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3057526"/>
            <a:ext cx="3886200" cy="157519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../media/image1.png" /><Relationship Id="rId14" Type="http://schemas.openxmlformats.org/officeDocument/2006/relationships/tags" Target="../tags/tag1.xml" /><Relationship Id="rId15" Type="http://schemas.openxmlformats.org/officeDocument/2006/relationships/image" Target="../media/image2.png" /><Relationship Id="rId16" Type="http://schemas.openxmlformats.org/officeDocument/2006/relationships/tags" Target="../tags/tag2.xml" /><Relationship Id="rId17" Type="http://schemas.openxmlformats.org/officeDocument/2006/relationships/tags" Target="../tags/tag3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3.png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3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5"/>
          </p:nvPr>
        </p:nvSpPr>
        <p:spPr>
          <a:xfrm>
            <a:off x="685800" y="1485900"/>
            <a:ext cx="7772400" cy="30861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None/>
              <a:defRPr sz="1400" b="0" i="0" u="none" kern="120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None/>
              <a:defRPr sz="1400" b="0" i="0" u="none" kern="120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r" eaLnBrk="1" fontAlgn="base" hangingPunct="1"/>
            <a:fld id="{9A0DB2DC-4C9A-4742-B13C-FB6460FD3503}" type="slidenum">
              <a:rPr lang="zh-CN" altLang="en-US" sz="14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z="1400" b="0" strike="noStrike" noProof="1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540385" y="-20320"/>
            <a:ext cx="9505315" cy="6213475"/>
            <a:chOff x="-851" y="-32"/>
            <a:chExt cx="14969" cy="9785"/>
          </a:xfrm>
        </p:grpSpPr>
        <p:pic>
          <p:nvPicPr>
            <p:cNvPr id="103" name="图片 102"/>
            <p:cNvPicPr/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-851" y="4617"/>
              <a:ext cx="7084" cy="51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图片 103"/>
            <p:cNvPicPr/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-171" y="-32"/>
              <a:ext cx="2040" cy="1241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5" name="直接连接符 4"/>
            <p:cNvCxnSpPr/>
            <p:nvPr>
              <p:custDataLst>
                <p:tags r:id="rId17"/>
              </p:custDataLst>
            </p:nvPr>
          </p:nvCxnSpPr>
          <p:spPr>
            <a:xfrm flipV="1">
              <a:off x="1644" y="762"/>
              <a:ext cx="12474" cy="1"/>
            </a:xfrm>
            <a:prstGeom prst="line">
              <a:avLst/>
            </a:prstGeom>
            <a:ln w="31750" cap="sq" cmpd="dbl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1031" name="图片 1073743875" descr="学科网 zxxk.com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7.jpeg" /><Relationship Id="rId4" Type="http://schemas.openxmlformats.org/officeDocument/2006/relationships/tags" Target="../tags/tag4.xml" /><Relationship Id="rId5" Type="http://schemas.openxmlformats.org/officeDocument/2006/relationships/image" Target="../media/image8.jpeg" /><Relationship Id="rId6" Type="http://schemas.openxmlformats.org/officeDocument/2006/relationships/image" Target="../media/image9.jpeg" /><Relationship Id="rId7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3.jpeg" /><Relationship Id="rId4" Type="http://schemas.openxmlformats.org/officeDocument/2006/relationships/tags" Target="../tags/tag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4.jpeg" /><Relationship Id="rId4" Type="http://schemas.openxmlformats.org/officeDocument/2006/relationships/tags" Target="../tags/tag6.xml" /><Relationship Id="rId5" Type="http://schemas.openxmlformats.org/officeDocument/2006/relationships/tags" Target="../tags/tag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60060004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7" name="图片 30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2890" cy="51403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5508625" y="35560"/>
            <a:ext cx="3549650" cy="1150620"/>
            <a:chOff x="8675" y="56"/>
            <a:chExt cx="5590" cy="1812"/>
          </a:xfrm>
        </p:grpSpPr>
        <p:sp>
          <p:nvSpPr>
            <p:cNvPr id="4098" name="云形标注 3074"/>
            <p:cNvSpPr/>
            <p:nvPr/>
          </p:nvSpPr>
          <p:spPr>
            <a:xfrm>
              <a:off x="8675" y="56"/>
              <a:ext cx="5591" cy="1812"/>
            </a:xfrm>
            <a:prstGeom prst="cloudCallout">
              <a:avLst>
                <a:gd name="adj1" fmla="val -91426"/>
                <a:gd name="adj2" fmla="val 16250"/>
              </a:avLst>
            </a:prstGeom>
            <a:solidFill>
              <a:srgbClr val="FFFF99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zh-CN" altLang="zh-CN" sz="4000" b="0">
                <a:solidFill>
                  <a:schemeClr val="bg2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3076" name="文本框 3075"/>
            <p:cNvSpPr txBox="1"/>
            <p:nvPr/>
          </p:nvSpPr>
          <p:spPr>
            <a:xfrm>
              <a:off x="9582" y="308"/>
              <a:ext cx="4216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b="0">
                  <a:solidFill>
                    <a:srgbClr val="FF33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不知道是男孩还是女孩呢？</a:t>
              </a:r>
              <a:endParaRPr lang="zh-CN" b="0">
                <a:solidFill>
                  <a:srgbClr val="FF33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sp>
        <p:nvSpPr>
          <p:cNvPr id="4099" name="矩形 4098"/>
          <p:cNvSpPr>
            <a:spLocks noTextEdit="1"/>
          </p:cNvSpPr>
          <p:nvPr/>
        </p:nvSpPr>
        <p:spPr>
          <a:xfrm>
            <a:off x="1835785" y="4516120"/>
            <a:ext cx="5600700" cy="5435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10000"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zh-CN" altLang="en-US" sz="36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1" charset="-122"/>
                <a:ea typeface="黑体" panose="02010609060101010101" pitchFamily="1" charset="-122"/>
                <a:cs typeface="+mn-ea"/>
              </a:rPr>
              <a:t>性别不同的原因是什么呢？</a:t>
            </a:r>
            <a:endParaRPr lang="zh-CN" altLang="en-US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1" charset="-122"/>
              <a:ea typeface="黑体" panose="02010609060101010101" pitchFamily="1" charset="-122"/>
              <a:cs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36235" y="1635760"/>
            <a:ext cx="3549650" cy="1150620"/>
            <a:chOff x="8448" y="2122"/>
            <a:chExt cx="5590" cy="1812"/>
          </a:xfrm>
        </p:grpSpPr>
        <p:sp>
          <p:nvSpPr>
            <p:cNvPr id="2" name="云形标注 3074"/>
            <p:cNvSpPr/>
            <p:nvPr/>
          </p:nvSpPr>
          <p:spPr>
            <a:xfrm>
              <a:off x="8448" y="2122"/>
              <a:ext cx="5591" cy="1812"/>
            </a:xfrm>
            <a:prstGeom prst="cloudCallout">
              <a:avLst>
                <a:gd name="adj1" fmla="val -91426"/>
                <a:gd name="adj2" fmla="val 16250"/>
              </a:avLst>
            </a:prstGeom>
            <a:solidFill>
              <a:srgbClr val="FFFF99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zh-CN" altLang="zh-CN" sz="4000" b="0">
                <a:solidFill>
                  <a:schemeClr val="bg2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363" y="2375"/>
              <a:ext cx="4216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b="0">
                  <a:solidFill>
                    <a:srgbClr val="FF33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我希望是一个可爱的女孩子！</a:t>
              </a:r>
              <a:endParaRPr lang="zh-CN" b="0">
                <a:solidFill>
                  <a:srgbClr val="FF33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矩形 4097"/>
          <p:cNvSpPr>
            <a:spLocks noTextEdit="1"/>
          </p:cNvSpPr>
          <p:nvPr/>
        </p:nvSpPr>
        <p:spPr>
          <a:xfrm>
            <a:off x="1043940" y="628015"/>
            <a:ext cx="7513955" cy="8547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lnSpcReduction="20000"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800" b="1">
                <a:ln w="19050" cap="flat" cmpd="sng">
                  <a:solidFill>
                    <a:srgbClr val="99CC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第四节   性别和性别决定</a:t>
            </a:r>
            <a:endParaRPr lang="zh-CN" altLang="en-US" sz="4800" b="1">
              <a:ln w="19050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2628265" y="1564005"/>
            <a:ext cx="4244975" cy="33515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-540385" y="-20320"/>
            <a:ext cx="9505315" cy="6213475"/>
            <a:chOff x="-851" y="-32"/>
            <a:chExt cx="14969" cy="9785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851" y="4617"/>
              <a:ext cx="7084" cy="51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图片 10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171" y="-32"/>
              <a:ext cx="2040" cy="1241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5" name="直接连接符 4"/>
            <p:cNvCxnSpPr/>
            <p:nvPr/>
          </p:nvCxnSpPr>
          <p:spPr>
            <a:xfrm flipV="1">
              <a:off x="1644" y="762"/>
              <a:ext cx="12474" cy="1"/>
            </a:xfrm>
            <a:prstGeom prst="line">
              <a:avLst/>
            </a:prstGeom>
            <a:ln w="31750" cap="sq" cmpd="dbl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 5121"/>
          <p:cNvSpPr>
            <a:spLocks noGrp="1"/>
          </p:cNvSpPr>
          <p:nvPr>
            <p:ph type="title"/>
          </p:nvPr>
        </p:nvSpPr>
        <p:spPr>
          <a:xfrm>
            <a:off x="487680" y="1419860"/>
            <a:ext cx="8496300" cy="3025775"/>
          </a:xfrm>
        </p:spPr>
        <p:txBody>
          <a:bodyPr wrap="square" lIns="91440" tIns="45720" rIns="91440" bIns="45720" anchor="ctr" anchorCtr="0"/>
          <a:lstStyle/>
          <a:p>
            <a:pPr algn="l" eaLnBrk="1" hangingPunct="1"/>
            <a:b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</a:br>
            <a:r>
              <a:rPr lang="en-US" altLang="zh-CN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1</a:t>
            </a:r>
            <a: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、说明人的性别差异是由性染色体决定； </a:t>
            </a:r>
            <a:b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</a:br>
            <a:b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</a:br>
            <a:r>
              <a:rPr lang="en-US" altLang="zh-CN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</a:t>
            </a:r>
            <a: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、解释生男生女的原理及机会均等；</a:t>
            </a:r>
            <a:r>
              <a:rPr lang="en-US" altLang="zh-CN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   </a:t>
            </a:r>
            <a:br>
              <a:rPr lang="en-US" altLang="zh-CN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</a:br>
            <a:b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</a:br>
            <a:r>
              <a:rPr lang="en-US" altLang="zh-CN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3</a:t>
            </a:r>
            <a:r>
              <a:rPr lang="zh-CN" altLang="en-US" sz="3600" b="1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、能用科学态度看待生男生女问题</a:t>
            </a:r>
            <a:r>
              <a:rPr lang="zh-CN" altLang="en-US" sz="40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 </a:t>
            </a:r>
            <a:endParaRPr lang="zh-CN" altLang="en-US" sz="4000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11730" y="-164465"/>
            <a:ext cx="4503420" cy="2266950"/>
            <a:chOff x="3912" y="-486"/>
            <a:chExt cx="7092" cy="3570"/>
          </a:xfrm>
        </p:grpSpPr>
        <p:pic>
          <p:nvPicPr>
            <p:cNvPr id="102" name="图片 10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912" y="-486"/>
              <a:ext cx="7092" cy="3570"/>
            </a:xfrm>
            <a:prstGeom prst="rect">
              <a:avLst/>
            </a:prstGeom>
            <a:effectLst>
              <a:softEdge rad="317500"/>
            </a:effectLst>
          </p:spPr>
        </p:pic>
        <p:sp>
          <p:nvSpPr>
            <p:cNvPr id="6148" name="矩形 5123"/>
            <p:cNvSpPr/>
            <p:nvPr/>
          </p:nvSpPr>
          <p:spPr>
            <a:xfrm>
              <a:off x="5726" y="762"/>
              <a:ext cx="3504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sz="4000">
                  <a:solidFill>
                    <a:srgbClr val="CC00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学习目标</a:t>
              </a:r>
              <a:endParaRPr lang="zh-CN" altLang="en-US" sz="4000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1" name="Picture 4"/>
          <p:cNvPicPr>
            <a:picLocks noGrp="1" noChangeAspect="1"/>
          </p:cNvPicPr>
          <p:nvPr>
            <p:ph sz="half" idx="2"/>
            <p:custDataLst>
              <p:tags r:id="rId4"/>
            </p:custDataLst>
          </p:nvPr>
        </p:nvPicPr>
        <p:blipFill>
          <a:blip r:embed="rId3"/>
          <a:srcRect l="3141" t="4544" r="4183" b="11001"/>
          <a:stretch>
            <a:fillRect/>
          </a:stretch>
        </p:blipFill>
        <p:spPr>
          <a:xfrm>
            <a:off x="4716145" y="1867535"/>
            <a:ext cx="3700145" cy="3143250"/>
          </a:xfrm>
          <a:ln>
            <a:solidFill>
              <a:schemeClr val="tx1"/>
            </a:solidFill>
            <a:miter/>
          </a:ln>
        </p:spPr>
      </p:pic>
      <p:pic>
        <p:nvPicPr>
          <p:cNvPr id="7170" name="Picture 3"/>
          <p:cNvPicPr>
            <a:picLocks noGrp="1" noChangeAspect="1"/>
          </p:cNvPicPr>
          <p:nvPr>
            <p:ph sz="half" idx="1"/>
          </p:nvPr>
        </p:nvPicPr>
        <p:blipFill>
          <a:blip r:embed="rId5"/>
          <a:srcRect l="4431" t="3671" r="3283" b="10338"/>
          <a:stretch>
            <a:fillRect/>
          </a:stretch>
        </p:blipFill>
        <p:spPr>
          <a:xfrm>
            <a:off x="683895" y="1867535"/>
            <a:ext cx="3740150" cy="3145155"/>
          </a:xfrm>
          <a:ln>
            <a:solidFill>
              <a:schemeClr val="tx1"/>
            </a:solidFill>
            <a:miter/>
          </a:ln>
        </p:spPr>
      </p:pic>
      <p:sp>
        <p:nvSpPr>
          <p:cNvPr id="6" name="椭圆 5"/>
          <p:cNvSpPr/>
          <p:nvPr/>
        </p:nvSpPr>
        <p:spPr>
          <a:xfrm>
            <a:off x="7451090" y="3984625"/>
            <a:ext cx="539115" cy="763270"/>
          </a:xfrm>
          <a:prstGeom prst="ellipse">
            <a:avLst/>
          </a:prstGeom>
          <a:noFill/>
          <a:ln w="47625" cmpd="sng">
            <a:solidFill>
              <a:srgbClr val="FF33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47085" y="4010025"/>
            <a:ext cx="575945" cy="704215"/>
          </a:xfrm>
          <a:prstGeom prst="ellipse">
            <a:avLst/>
          </a:prstGeom>
          <a:noFill/>
          <a:ln w="47625" cmpd="sng">
            <a:solidFill>
              <a:srgbClr val="FF33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9750" y="1300480"/>
            <a:ext cx="5961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</a:rPr>
              <a:t>常染色体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：与性别决定无关的染色体。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9750" y="746760"/>
            <a:ext cx="5768340" cy="546735"/>
            <a:chOff x="639" y="1176"/>
            <a:chExt cx="9084" cy="861"/>
          </a:xfrm>
        </p:grpSpPr>
        <p:sp>
          <p:nvSpPr>
            <p:cNvPr id="8" name="文本框 7"/>
            <p:cNvSpPr txBox="1"/>
            <p:nvPr/>
          </p:nvSpPr>
          <p:spPr>
            <a:xfrm>
              <a:off x="639" y="1215"/>
              <a:ext cx="783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</a:rPr>
                <a:t>性染色体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：决定性别的染色体</a:t>
              </a:r>
              <a:r>
                <a:rPr 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。</a:t>
              </a:r>
              <a:endParaRPr lang="zh-CN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701" y="1176"/>
              <a:ext cx="1022" cy="7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1</a:t>
              </a:r>
              <a:r>
                <a:rPr lang="zh-CN" altLang="en-US"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对</a:t>
              </a:r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516370" y="1318895"/>
            <a:ext cx="802640" cy="4603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lang="zh-CN" altLang="en-US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对</a:t>
            </a:r>
            <a:endParaRPr lang="zh-CN" altLang="en-US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9795" y="-20320"/>
            <a:ext cx="47656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</a:rPr>
              <a:t>人的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体细胞</a:t>
            </a:r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</a:rPr>
              <a:t>染色体组成</a:t>
            </a:r>
            <a:endParaRPr lang="zh-CN" altLang="en-US" sz="32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66030" y="-2540"/>
            <a:ext cx="106299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23</a:t>
            </a:r>
            <a:r>
              <a:rPr lang="zh-CN" altLang="en-US" sz="280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对</a:t>
            </a:r>
            <a:endParaRPr lang="zh-CN" altLang="en-US" sz="2800"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6389" name="Rectangle 28"/>
          <p:cNvSpPr/>
          <p:nvPr/>
        </p:nvSpPr>
        <p:spPr>
          <a:xfrm>
            <a:off x="7380605" y="519430"/>
            <a:ext cx="16351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XY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（男）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6390" name="Rectangle 29"/>
          <p:cNvSpPr/>
          <p:nvPr/>
        </p:nvSpPr>
        <p:spPr>
          <a:xfrm>
            <a:off x="7380605" y="950595"/>
            <a:ext cx="17411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XX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（女）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6379210" y="950595"/>
            <a:ext cx="987425" cy="18034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9" name="Group 9"/>
          <p:cNvGrpSpPr/>
          <p:nvPr/>
        </p:nvGrpSpPr>
        <p:grpSpPr>
          <a:xfrm>
            <a:off x="611162" y="1992748"/>
            <a:ext cx="3525865" cy="2460520"/>
            <a:chOff x="203" y="1000"/>
            <a:chExt cx="2222" cy="1881"/>
          </a:xfrm>
        </p:grpSpPr>
        <p:grpSp>
          <p:nvGrpSpPr>
            <p:cNvPr id="7177" name="Group 10"/>
            <p:cNvGrpSpPr/>
            <p:nvPr/>
          </p:nvGrpSpPr>
          <p:grpSpPr>
            <a:xfrm>
              <a:off x="203" y="1000"/>
              <a:ext cx="1684" cy="1881"/>
              <a:chOff x="749" y="1714"/>
              <a:chExt cx="1136" cy="1036"/>
            </a:xfrm>
          </p:grpSpPr>
          <p:pic>
            <p:nvPicPr>
              <p:cNvPr id="7178" name="Picture 11" descr="X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9" y="1714"/>
                <a:ext cx="591" cy="103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79" name="Picture 12" descr="X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92" y="1714"/>
                <a:ext cx="593" cy="1036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180" name="AutoShape 13"/>
            <p:cNvSpPr/>
            <p:nvPr/>
          </p:nvSpPr>
          <p:spPr>
            <a:xfrm rot="-6763550">
              <a:off x="1903" y="2134"/>
              <a:ext cx="816" cy="227"/>
            </a:xfrm>
            <a:prstGeom prst="curvedUpArrow">
              <a:avLst>
                <a:gd name="adj1" fmla="val 22384"/>
                <a:gd name="adj2" fmla="val 94278"/>
                <a:gd name="adj3" fmla="val 74226"/>
              </a:avLst>
            </a:prstGeom>
            <a:solidFill>
              <a:schemeClr val="accent1"/>
            </a:solidFill>
            <a:ln w="12700" cap="sq" cmpd="sng">
              <a:solidFill>
                <a:srgbClr val="FFFFFF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20" name="Group 14"/>
          <p:cNvGrpSpPr/>
          <p:nvPr/>
        </p:nvGrpSpPr>
        <p:grpSpPr>
          <a:xfrm>
            <a:off x="4790194" y="1936859"/>
            <a:ext cx="3489484" cy="2648164"/>
            <a:chOff x="3310" y="744"/>
            <a:chExt cx="2006" cy="1986"/>
          </a:xfrm>
        </p:grpSpPr>
        <p:grpSp>
          <p:nvGrpSpPr>
            <p:cNvPr id="7182" name="Group 15"/>
            <p:cNvGrpSpPr/>
            <p:nvPr/>
          </p:nvGrpSpPr>
          <p:grpSpPr>
            <a:xfrm>
              <a:off x="3310" y="744"/>
              <a:ext cx="1705" cy="1986"/>
              <a:chOff x="2948" y="1697"/>
              <a:chExt cx="1705" cy="1986"/>
            </a:xfrm>
          </p:grpSpPr>
          <p:pic>
            <p:nvPicPr>
              <p:cNvPr id="7183" name="Picture 16" descr="Y染色体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60" y="1697"/>
                <a:ext cx="793" cy="11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4" name="Picture 17" descr="X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8" y="1702"/>
                <a:ext cx="928" cy="198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185" name="AutoShape 18"/>
            <p:cNvSpPr/>
            <p:nvPr/>
          </p:nvSpPr>
          <p:spPr>
            <a:xfrm rot="15600000">
              <a:off x="4794" y="1853"/>
              <a:ext cx="816" cy="227"/>
            </a:xfrm>
            <a:prstGeom prst="curvedUpArrow">
              <a:avLst>
                <a:gd name="adj1" fmla="val 22384"/>
                <a:gd name="adj2" fmla="val 94278"/>
                <a:gd name="adj3" fmla="val 74226"/>
              </a:avLst>
            </a:prstGeom>
            <a:solidFill>
              <a:schemeClr val="accent1"/>
            </a:solidFill>
            <a:ln w="12700" cap="sq" cmpd="sng">
              <a:solidFill>
                <a:srgbClr val="FFFFFF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sp>
        <p:nvSpPr>
          <p:cNvPr id="7175" name="Text Box 8"/>
          <p:cNvSpPr txBox="1"/>
          <p:nvPr/>
        </p:nvSpPr>
        <p:spPr>
          <a:xfrm>
            <a:off x="3571875" y="4587240"/>
            <a:ext cx="912495" cy="521970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女性</a:t>
            </a:r>
            <a:endParaRPr lang="zh-CN" altLang="en-US" sz="2800">
              <a:solidFill>
                <a:schemeClr val="bg1">
                  <a:lumMod val="75000"/>
                </a:schemeClr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1" name="Text Box 8"/>
          <p:cNvSpPr txBox="1"/>
          <p:nvPr/>
        </p:nvSpPr>
        <p:spPr>
          <a:xfrm>
            <a:off x="7611110" y="4657090"/>
            <a:ext cx="912495" cy="521970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</a:pPr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男性</a:t>
            </a:r>
            <a:endParaRPr lang="zh-CN" altLang="en-US" sz="2800">
              <a:solidFill>
                <a:schemeClr val="bg1">
                  <a:lumMod val="75000"/>
                </a:schemeClr>
              </a:solidFill>
              <a:latin typeface="黑体" panose="02010609060101010101" pitchFamily="1" charset="-122"/>
              <a:ea typeface="黑体" panose="02010609060101010101" pitchFamily="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2" grpId="0"/>
      <p:bldP spid="14" grpId="0"/>
      <p:bldP spid="16389" grpId="0"/>
      <p:bldP spid="1639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9"/>
          <p:cNvSpPr/>
          <p:nvPr/>
        </p:nvSpPr>
        <p:spPr>
          <a:xfrm>
            <a:off x="971233" y="699294"/>
            <a:ext cx="7332980" cy="11684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你能写出正常男女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体细胞中染色体的组成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吗？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  <a:sym typeface="+mn-ea"/>
            </a:endParaRPr>
          </a:p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（区分常染色体和性染色体）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 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0244" name="Text Box 11"/>
          <p:cNvSpPr txBox="1"/>
          <p:nvPr/>
        </p:nvSpPr>
        <p:spPr>
          <a:xfrm>
            <a:off x="3060700" y="2067560"/>
            <a:ext cx="906463" cy="522288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男：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0245" name="Text Box 12"/>
          <p:cNvSpPr txBox="1"/>
          <p:nvPr/>
        </p:nvSpPr>
        <p:spPr>
          <a:xfrm>
            <a:off x="3058795" y="3579178"/>
            <a:ext cx="906463" cy="522287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女：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29380" y="2067560"/>
            <a:ext cx="1229360" cy="2165350"/>
            <a:chOff x="6188" y="2917"/>
            <a:chExt cx="1936" cy="3410"/>
          </a:xfrm>
        </p:grpSpPr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6188" y="2917"/>
              <a:ext cx="1936" cy="91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rtl="0">
                <a:buClrTx/>
                <a:buSzTx/>
                <a:buFont typeface="Arial" pitchFamily="34" charset="0"/>
                <a:buNone/>
                <a:defRPr/>
              </a:pPr>
              <a:r>
                <a:rPr kumimoji="1" lang="en-US" altLang="zh-CN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22</a:t>
              </a:r>
              <a:r>
                <a:rPr kumimoji="1" lang="zh-CN" altLang="en-US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对</a:t>
              </a:r>
              <a:r>
                <a:rPr kumimoji="1" lang="en-US" altLang="zh-CN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+</a:t>
              </a:r>
              <a:endParaRPr kumimoji="1" lang="en-US" altLang="zh-CN" sz="3200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endParaRPr>
            </a:p>
          </p:txBody>
        </p:sp>
        <p:sp>
          <p:nvSpPr>
            <p:cNvPr id="15374" name="Text Box 14"/>
            <p:cNvSpPr txBox="1">
              <a:spLocks noChangeArrowheads="1"/>
            </p:cNvSpPr>
            <p:nvPr/>
          </p:nvSpPr>
          <p:spPr bwMode="auto">
            <a:xfrm>
              <a:off x="6188" y="5409"/>
              <a:ext cx="1936" cy="91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rtl="0">
                <a:buClrTx/>
                <a:buSzTx/>
                <a:buFont typeface="Arial" pitchFamily="34" charset="0"/>
                <a:buNone/>
                <a:defRPr/>
              </a:pPr>
              <a:r>
                <a:rPr kumimoji="1" lang="en-US" altLang="zh-CN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22</a:t>
              </a:r>
              <a:r>
                <a:rPr kumimoji="1" lang="zh-CN" altLang="en-US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对</a:t>
              </a:r>
              <a:r>
                <a:rPr kumimoji="1" lang="en-US" altLang="zh-CN" sz="3200" kern="1200" cap="none" spc="0" normalizeH="0" baseline="0" noProof="0" smtClean="0">
                  <a:solidFill>
                    <a:srgbClr val="FF0000"/>
                  </a:solidFill>
                  <a:highlight>
                    <a:srgbClr val="FFFF00"/>
                  </a:highlight>
                  <a:latin typeface="黑体" panose="02010609060101010101" pitchFamily="1" charset="-122"/>
                  <a:ea typeface="黑体" panose="02010609060101010101" pitchFamily="1" charset="-122"/>
                  <a:cs typeface="黑体" panose="02010609060101010101" pitchFamily="1" charset="-122"/>
                </a:rPr>
                <a:t>+</a:t>
              </a:r>
              <a:endParaRPr kumimoji="1" lang="en-US" altLang="zh-CN" sz="3200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endParaRPr>
            </a:p>
          </p:txBody>
        </p:sp>
      </p:grpSp>
      <p:sp>
        <p:nvSpPr>
          <p:cNvPr id="10253" name="Text Box 20"/>
          <p:cNvSpPr txBox="1"/>
          <p:nvPr/>
        </p:nvSpPr>
        <p:spPr>
          <a:xfrm>
            <a:off x="971550" y="-32067"/>
            <a:ext cx="2590800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想一想</a:t>
            </a:r>
            <a:r>
              <a:rPr lang="en-US" altLang="zh-CN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:</a:t>
            </a:r>
            <a:endParaRPr lang="en-US" altLang="zh-CN" sz="32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55" y="2642870"/>
            <a:ext cx="23260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buClrTx/>
              <a:buSzTx/>
              <a:defRPr/>
            </a:pPr>
            <a:r>
              <a:rPr kumimoji="1" lang="zh-CN" altLang="en-US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或</a:t>
            </a:r>
            <a:r>
              <a:rPr kumimoji="1" lang="en-US" altLang="zh-CN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44</a:t>
            </a:r>
            <a:r>
              <a:rPr kumimoji="1" lang="zh-CN" altLang="en-US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条</a:t>
            </a:r>
            <a:r>
              <a:rPr kumimoji="1" lang="en-US" altLang="zh-CN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+ XY</a:t>
            </a:r>
            <a:endParaRPr kumimoji="1" lang="en-US" altLang="zh-CN" sz="320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6470" y="4227195"/>
            <a:ext cx="24415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kumimoji="1" lang="zh-CN" altLang="en-US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或</a:t>
            </a:r>
            <a:r>
              <a:rPr kumimoji="1" lang="en-US" altLang="zh-CN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44</a:t>
            </a:r>
            <a:r>
              <a:rPr kumimoji="1" lang="zh-CN" altLang="en-US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条</a:t>
            </a:r>
            <a:r>
              <a:rPr kumimoji="1" lang="en-US" altLang="zh-CN" sz="32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+ XX</a:t>
            </a:r>
            <a:endParaRPr kumimoji="1" lang="en-US" altLang="zh-CN" sz="320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03800" y="2067560"/>
            <a:ext cx="7696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kumimoji="1" lang="en-US" altLang="zh-CN" sz="3200" noProof="0" smtClean="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XY</a:t>
            </a:r>
            <a:endParaRPr kumimoji="1" lang="en-US" altLang="zh-CN" sz="3200" noProof="0" smtClean="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3800" y="3643630"/>
            <a:ext cx="7696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buClrTx/>
              <a:buSzTx/>
              <a:defRPr/>
            </a:pPr>
            <a:r>
              <a:rPr kumimoji="1" lang="en-US" altLang="zh-CN" sz="3200" noProof="0" smtClean="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XX</a:t>
            </a:r>
            <a:endParaRPr kumimoji="1" lang="en-US" altLang="zh-CN" sz="3200" noProof="0" smtClean="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1979930" y="555625"/>
            <a:ext cx="6094095" cy="3567430"/>
            <a:chOff x="3172" y="761"/>
            <a:chExt cx="9597" cy="5618"/>
          </a:xfrm>
        </p:grpSpPr>
        <p:grpSp>
          <p:nvGrpSpPr>
            <p:cNvPr id="7" name="组合 6"/>
            <p:cNvGrpSpPr/>
            <p:nvPr/>
          </p:nvGrpSpPr>
          <p:grpSpPr>
            <a:xfrm>
              <a:off x="3172" y="761"/>
              <a:ext cx="8760" cy="5130"/>
              <a:chOff x="510" y="307"/>
              <a:chExt cx="8760" cy="5130"/>
            </a:xfrm>
          </p:grpSpPr>
          <p:pic>
            <p:nvPicPr>
              <p:cNvPr id="8194" name="图片 10241" descr="图1"/>
              <p:cNvPicPr>
                <a:picLocks noChangeAspect="1"/>
              </p:cNvPicPr>
              <p:nvPr/>
            </p:nvPicPr>
            <p:blipFill>
              <a:blip r:embed="rId2"/>
              <a:srcRect r="7594" b="3798"/>
              <a:stretch>
                <a:fillRect/>
              </a:stretch>
            </p:blipFill>
            <p:spPr>
              <a:xfrm>
                <a:off x="510" y="307"/>
                <a:ext cx="8760" cy="51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" name="文本框 3"/>
              <p:cNvSpPr txBox="1"/>
              <p:nvPr/>
            </p:nvSpPr>
            <p:spPr>
              <a:xfrm>
                <a:off x="510" y="307"/>
                <a:ext cx="768" cy="72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b="0">
                    <a:solidFill>
                      <a:srgbClr val="FFFFFF"/>
                    </a:solidFill>
                    <a:latin typeface="Calibri"/>
                    <a:sym typeface="+mn-ea"/>
                  </a:rPr>
                  <a:t>①</a:t>
                </a:r>
                <a:endParaRPr lang="en-US" altLang="zh-CN" b="0">
                  <a:solidFill>
                    <a:srgbClr val="FFFFFF"/>
                  </a:solidFill>
                  <a:latin typeface="Calibri"/>
                  <a:sym typeface="+mn-ea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4705" y="308"/>
                <a:ext cx="768" cy="72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b="0">
                    <a:solidFill>
                      <a:srgbClr val="FFFFFF"/>
                    </a:solidFill>
                    <a:latin typeface="Calibri"/>
                    <a:sym typeface="+mn-ea"/>
                  </a:rPr>
                  <a:t>②</a:t>
                </a:r>
                <a:endParaRPr lang="en-US" altLang="zh-CN" b="0">
                  <a:solidFill>
                    <a:srgbClr val="FFFFFF"/>
                  </a:solidFill>
                  <a:latin typeface="Calibri"/>
                  <a:sym typeface="+mn-ea"/>
                </a:endParaRPr>
              </a:p>
            </p:txBody>
          </p:sp>
        </p:grpSp>
        <p:sp>
          <p:nvSpPr>
            <p:cNvPr id="8195" name="文本框 10242"/>
            <p:cNvSpPr txBox="1"/>
            <p:nvPr/>
          </p:nvSpPr>
          <p:spPr>
            <a:xfrm>
              <a:off x="5089" y="5751"/>
              <a:ext cx="7680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00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</a:rPr>
                <a:t>男性体细胞中的性染色体</a:t>
              </a:r>
              <a:endParaRPr lang="zh-CN" altLang="en-US" sz="2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10244" name="文本框 10243"/>
          <p:cNvSpPr txBox="1"/>
          <p:nvPr/>
        </p:nvSpPr>
        <p:spPr>
          <a:xfrm>
            <a:off x="899795" y="-17780"/>
            <a:ext cx="76479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   </a:t>
            </a:r>
            <a:r>
              <a:rPr lang="zh-CN" altLang="en-US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图中哪条染色体是</a:t>
            </a:r>
            <a:r>
              <a:rPr lang="en-US" altLang="zh-CN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</a:t>
            </a:r>
            <a:r>
              <a:rPr lang="zh-CN" altLang="en-US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染色体和</a:t>
            </a:r>
            <a:r>
              <a:rPr lang="en-US" altLang="zh-CN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Y</a:t>
            </a:r>
            <a:r>
              <a:rPr lang="zh-CN" altLang="en-US" sz="3200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染色体？</a:t>
            </a:r>
            <a:endParaRPr lang="zh-CN" altLang="en-US" sz="3200">
              <a:solidFill>
                <a:srgbClr val="3366FF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0245" name="文本框 10244"/>
          <p:cNvSpPr txBox="1"/>
          <p:nvPr/>
        </p:nvSpPr>
        <p:spPr>
          <a:xfrm>
            <a:off x="3131820" y="1938655"/>
            <a:ext cx="533400" cy="768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endParaRPr lang="en-US" altLang="zh-CN" sz="44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246" name="文本框 10245"/>
          <p:cNvSpPr txBox="1"/>
          <p:nvPr/>
        </p:nvSpPr>
        <p:spPr>
          <a:xfrm>
            <a:off x="4556125" y="2643505"/>
            <a:ext cx="609600" cy="7699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endParaRPr lang="en-US" altLang="zh-CN" sz="440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7" name="文本框 10246"/>
          <p:cNvSpPr txBox="1"/>
          <p:nvPr/>
        </p:nvSpPr>
        <p:spPr>
          <a:xfrm>
            <a:off x="5723890" y="4083685"/>
            <a:ext cx="275907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染色体较大，</a:t>
            </a:r>
            <a:endParaRPr lang="zh-CN" altLang="en-US" sz="32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  <a:p>
            <a:pPr>
              <a:spcBef>
                <a:spcPct val="0"/>
              </a:spcBef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Y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染色体较小。</a:t>
            </a:r>
            <a:endParaRPr lang="zh-CN" altLang="en-US" sz="32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885" y="4011930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区别：</a:t>
            </a:r>
            <a:endParaRPr lang="zh-CN" altLang="en-US" sz="3200">
              <a:solidFill>
                <a:schemeClr val="tx1"/>
              </a:solidFill>
              <a:latin typeface="楷体_GB2312" pitchFamily="49" charset="-122"/>
              <a:ea typeface="楷体_GB2312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67330" y="4051300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Calibri"/>
                <a:ea typeface="楷体_GB2312" pitchFamily="49" charset="-122"/>
                <a:sym typeface="+mn-ea"/>
              </a:rPr>
              <a:t>①</a:t>
            </a:r>
            <a:r>
              <a:rPr lang="zh-CN" altLang="en-US" sz="32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形态</a:t>
            </a:r>
            <a:endParaRPr lang="zh-CN" altLang="en-US" sz="3200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75125" y="405130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Calibri"/>
                <a:ea typeface="楷体_GB2312" pitchFamily="49" charset="-122"/>
                <a:sym typeface="+mn-ea"/>
              </a:rPr>
              <a:t>②</a:t>
            </a:r>
            <a:r>
              <a:rPr lang="zh-CN" altLang="en-US" sz="32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大小：</a:t>
            </a:r>
            <a:endParaRPr lang="zh-CN" altLang="en-US" sz="3200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+mn-ea"/>
            </a:endParaRPr>
          </a:p>
        </p:txBody>
      </p:sp>
      <p:sp>
        <p:nvSpPr>
          <p:cNvPr id="16391" name="Text Box 43"/>
          <p:cNvSpPr txBox="1"/>
          <p:nvPr/>
        </p:nvSpPr>
        <p:spPr>
          <a:xfrm>
            <a:off x="395605" y="4051300"/>
            <a:ext cx="8491220" cy="5219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★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Y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</a:t>
            </a:r>
            <a:r>
              <a:rPr lang="zh-CN" altLang="en-US" sz="2800" b="1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具有特别强烈的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男性化作用</a:t>
            </a:r>
            <a:r>
              <a:rPr lang="zh-CN" altLang="en-US" sz="2800" b="1">
                <a:solidFill>
                  <a:srgbClr val="3366FF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，为显性基因。</a:t>
            </a:r>
            <a:endParaRPr lang="zh-CN" altLang="en-US" sz="2800" b="1">
              <a:solidFill>
                <a:srgbClr val="3366FF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430000" y="11417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/>
      <p:bldP spid="6" grpId="0"/>
      <p:bldP spid="9" grpId="0"/>
      <p:bldP spid="10" grpId="0"/>
      <p:bldP spid="163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8" name="文本框 10247"/>
          <p:cNvSpPr txBox="1"/>
          <p:nvPr/>
        </p:nvSpPr>
        <p:spPr>
          <a:xfrm>
            <a:off x="1619885" y="3507740"/>
            <a:ext cx="554101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女性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体细胞中的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个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和</a:t>
            </a:r>
            <a:endParaRPr lang="zh-CN" altLang="en-US" sz="32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  <a:p>
            <a:pPr>
              <a:spcBef>
                <a:spcPct val="0"/>
              </a:spcBef>
            </a:pP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男性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体细胞中的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1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个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染色体</a:t>
            </a:r>
            <a:endParaRPr lang="zh-CN" altLang="en-US" sz="32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  <a:p>
            <a:pPr>
              <a:spcBef>
                <a:spcPct val="0"/>
              </a:spcBef>
            </a:pPr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在形态结构上是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一样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的。 </a:t>
            </a:r>
            <a:endParaRPr lang="zh-CN" altLang="en-US" sz="32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6265" y="51435"/>
            <a:ext cx="3311525" cy="3420110"/>
            <a:chOff x="939" y="81"/>
            <a:chExt cx="5215" cy="5386"/>
          </a:xfrm>
        </p:grpSpPr>
        <p:grpSp>
          <p:nvGrpSpPr>
            <p:cNvPr id="7177" name="Group 10"/>
            <p:cNvGrpSpPr/>
            <p:nvPr/>
          </p:nvGrpSpPr>
          <p:grpSpPr>
            <a:xfrm>
              <a:off x="939" y="81"/>
              <a:ext cx="5215" cy="4765"/>
              <a:chOff x="612" y="1478"/>
              <a:chExt cx="1408" cy="1274"/>
            </a:xfrm>
          </p:grpSpPr>
          <p:pic>
            <p:nvPicPr>
              <p:cNvPr id="7178" name="Picture 11" descr="X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2" y="1480"/>
                <a:ext cx="728" cy="1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79" name="Picture 12" descr="X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92" y="1478"/>
                <a:ext cx="728" cy="1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文本框 2"/>
            <p:cNvSpPr txBox="1"/>
            <p:nvPr/>
          </p:nvSpPr>
          <p:spPr>
            <a:xfrm>
              <a:off x="1077" y="4839"/>
              <a:ext cx="4710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00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sym typeface="+mn-ea"/>
                </a:rPr>
                <a:t>女性</a:t>
              </a:r>
              <a:r>
                <a:rPr lang="zh-CN" altLang="en-US" sz="2000">
                  <a:latin typeface="仿宋" panose="02010609060101010101" charset="-122"/>
                  <a:ea typeface="仿宋" panose="02010609060101010101" charset="-122"/>
                  <a:sym typeface="+mn-ea"/>
                </a:rPr>
                <a:t>体细胞中的性染色体</a:t>
              </a: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55827" y="55319"/>
            <a:ext cx="4153982" cy="3419401"/>
            <a:chOff x="6860" y="87"/>
            <a:chExt cx="6542" cy="5385"/>
          </a:xfrm>
        </p:grpSpPr>
        <p:grpSp>
          <p:nvGrpSpPr>
            <p:cNvPr id="7182" name="Group 15"/>
            <p:cNvGrpSpPr/>
            <p:nvPr/>
          </p:nvGrpSpPr>
          <p:grpSpPr>
            <a:xfrm>
              <a:off x="6860" y="87"/>
              <a:ext cx="6542" cy="4762"/>
              <a:chOff x="2244" y="1431"/>
              <a:chExt cx="2388" cy="2268"/>
            </a:xfrm>
          </p:grpSpPr>
          <p:pic>
            <p:nvPicPr>
              <p:cNvPr id="7183" name="Picture 16" descr="Y染色体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2" y="1431"/>
                <a:ext cx="1090" cy="1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4" name="Picture 17" descr="X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4" y="1431"/>
                <a:ext cx="1298" cy="226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" name="文本框 5"/>
            <p:cNvSpPr txBox="1"/>
            <p:nvPr/>
          </p:nvSpPr>
          <p:spPr>
            <a:xfrm>
              <a:off x="8334" y="4844"/>
              <a:ext cx="4710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00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sym typeface="+mn-ea"/>
                </a:rPr>
                <a:t>男性</a:t>
              </a:r>
              <a:r>
                <a:rPr lang="zh-CN" altLang="en-US" sz="2000">
                  <a:latin typeface="仿宋" panose="02010609060101010101" charset="-122"/>
                  <a:ea typeface="仿宋" panose="02010609060101010101" charset="-122"/>
                  <a:sym typeface="+mn-ea"/>
                </a:rPr>
                <a:t>体细胞中的性染色体</a:t>
              </a:r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11505" y="48895"/>
            <a:ext cx="4032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>
                <a:solidFill>
                  <a:srgbClr val="FFFFFF"/>
                </a:solidFill>
                <a:sym typeface="+mn-ea"/>
              </a:rPr>
              <a:t>X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195830" y="48895"/>
            <a:ext cx="4032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>
                <a:solidFill>
                  <a:srgbClr val="FFFFFF"/>
                </a:solidFill>
                <a:sym typeface="+mn-ea"/>
              </a:rPr>
              <a:t>X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356100" y="48895"/>
            <a:ext cx="4032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>
                <a:solidFill>
                  <a:srgbClr val="FFFFFF"/>
                </a:solidFill>
                <a:sym typeface="+mn-ea"/>
              </a:rPr>
              <a:t>X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588125" y="48895"/>
            <a:ext cx="4032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>
                <a:solidFill>
                  <a:srgbClr val="FFFFFF"/>
                </a:solidFill>
                <a:sym typeface="+mn-ea"/>
              </a:rPr>
              <a:t>Y</a:t>
            </a:r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683895" y="55880"/>
            <a:ext cx="3096260" cy="3024505"/>
          </a:xfrm>
          <a:prstGeom prst="roundRect">
            <a:avLst/>
          </a:prstGeom>
          <a:noFill/>
          <a:ln w="6032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549140" y="55880"/>
            <a:ext cx="1989455" cy="3024505"/>
          </a:xfrm>
          <a:prstGeom prst="roundRect">
            <a:avLst/>
          </a:prstGeom>
          <a:noFill/>
          <a:ln w="6032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Picture 2"/>
          <p:cNvPicPr>
            <a:picLocks noGrp="1" noChangeAspect="1"/>
          </p:cNvPicPr>
          <p:nvPr>
            <p:ph type="title"/>
          </p:nvPr>
        </p:nvPicPr>
        <p:blipFill>
          <a:blip r:embed="rId3"/>
          <a:srcRect l="6980" r="64899"/>
          <a:stretch>
            <a:fillRect/>
          </a:stretch>
        </p:blipFill>
        <p:spPr>
          <a:xfrm>
            <a:off x="2339975" y="628015"/>
            <a:ext cx="2058670" cy="4187825"/>
          </a:xfrm>
        </p:spPr>
      </p:pic>
      <p:sp>
        <p:nvSpPr>
          <p:cNvPr id="12291" name="Text Box 3"/>
          <p:cNvSpPr txBox="1"/>
          <p:nvPr/>
        </p:nvSpPr>
        <p:spPr>
          <a:xfrm>
            <a:off x="683895" y="-20320"/>
            <a:ext cx="8663940" cy="575310"/>
          </a:xfrm>
          <a:prstGeom prst="rect">
            <a:avLst/>
          </a:prstGeom>
          <a:noFill/>
          <a:ln w="12700">
            <a:noFill/>
          </a:ln>
        </p:spPr>
        <p:txBody>
          <a:bodyPr wrap="square" anchor="t" anchorCtr="0">
            <a:no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男性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精子</a:t>
            </a:r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和女性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卵细胞</a:t>
            </a:r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中各有几条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性染色体</a:t>
            </a:r>
            <a:r>
              <a:rPr lang="en-US" altLang="zh-CN" sz="32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?</a:t>
            </a:r>
            <a:endParaRPr lang="en-US" altLang="zh-CN" sz="3200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808038" y="4137025"/>
            <a:ext cx="184150" cy="46196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Grp="1" noChangeAspect="1"/>
          </p:cNvPicPr>
          <p:nvPr/>
        </p:nvPicPr>
        <p:blipFill>
          <a:blip r:embed="rId3"/>
          <a:srcRect l="63806" r="11206"/>
          <a:stretch>
            <a:fillRect/>
          </a:stretch>
        </p:blipFill>
        <p:spPr>
          <a:xfrm>
            <a:off x="5219700" y="603885"/>
            <a:ext cx="1849755" cy="4235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547495" y="4443730"/>
            <a:ext cx="6210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每一个生殖细胞只有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1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条性染色体</a:t>
            </a:r>
            <a:endParaRPr lang="zh-CN" altLang="en-US" sz="32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494405" y="915670"/>
            <a:ext cx="1251585" cy="1440180"/>
          </a:xfrm>
          <a:prstGeom prst="ellipse">
            <a:avLst/>
          </a:pr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4831715" y="915670"/>
            <a:ext cx="1273175" cy="1440180"/>
          </a:xfrm>
          <a:prstGeom prst="ellipse">
            <a:avLst/>
          </a:pr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-46355" y="0"/>
            <a:ext cx="9222740" cy="5143500"/>
            <a:chOff x="-73" y="0"/>
            <a:chExt cx="14524" cy="8100"/>
          </a:xfrm>
        </p:grpSpPr>
        <p:pic>
          <p:nvPicPr>
            <p:cNvPr id="13315" name="Picture 3" descr="卵细胞和精子的种类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73" y="0"/>
              <a:ext cx="14524" cy="81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文本框 2"/>
            <p:cNvSpPr txBox="1"/>
            <p:nvPr/>
          </p:nvSpPr>
          <p:spPr>
            <a:xfrm>
              <a:off x="8693" y="7201"/>
              <a:ext cx="2476" cy="72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sp>
        <p:nvSpPr>
          <p:cNvPr id="18436" name="Text Box 4"/>
          <p:cNvSpPr txBox="1"/>
          <p:nvPr/>
        </p:nvSpPr>
        <p:spPr>
          <a:xfrm>
            <a:off x="395605" y="4540568"/>
            <a:ext cx="1174750" cy="52387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一种   </a:t>
            </a:r>
            <a:endParaRPr lang="zh-CN" altLang="en-US" sz="2800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8437" name="Text Box 5"/>
          <p:cNvSpPr txBox="1"/>
          <p:nvPr/>
        </p:nvSpPr>
        <p:spPr>
          <a:xfrm>
            <a:off x="7803198" y="4540885"/>
            <a:ext cx="1085850" cy="52387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两种  </a:t>
            </a:r>
            <a:endParaRPr lang="zh-CN" altLang="en-US" sz="2800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2275" y="4588510"/>
            <a:ext cx="1248410" cy="5219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X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卵子</a:t>
            </a:r>
            <a:endParaRPr lang="zh-CN" altLang="en-US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25" y="4572635"/>
            <a:ext cx="1289685" cy="5219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Y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精子</a:t>
            </a:r>
            <a:endParaRPr lang="zh-CN" altLang="en-US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76190" y="4588510"/>
            <a:ext cx="1154430" cy="521970"/>
          </a:xfrm>
          <a:prstGeom prst="rect">
            <a:avLst/>
          </a:prstGeom>
          <a:solidFill>
            <a:srgbClr val="FFFF00"/>
          </a:solidFill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X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精子</a:t>
            </a:r>
            <a:endParaRPr lang="zh-CN" altLang="en-US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8040" y="3868420"/>
            <a:ext cx="293560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22</a:t>
            </a:r>
            <a:r>
              <a:rPr lang="zh-CN" altLang="en-US" sz="36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条常染色体</a:t>
            </a:r>
            <a:endParaRPr lang="zh-CN" altLang="en-US" sz="360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2045" y="3868420"/>
            <a:ext cx="293560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22</a:t>
            </a:r>
            <a:r>
              <a:rPr lang="zh-CN" altLang="en-US" sz="36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  <a:sym typeface="+mn-ea"/>
              </a:rPr>
              <a:t>条常染色体</a:t>
            </a:r>
            <a:endParaRPr lang="zh-CN" altLang="en-US" sz="360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  <a:sym typeface="+mn-ea"/>
            </a:endParaRPr>
          </a:p>
        </p:txBody>
      </p:sp>
      <p:sp>
        <p:nvSpPr>
          <p:cNvPr id="9" name="椭圆 8"/>
          <p:cNvSpPr/>
          <p:nvPr>
            <p:custDataLst>
              <p:tags r:id="rId4"/>
            </p:custDataLst>
          </p:nvPr>
        </p:nvSpPr>
        <p:spPr>
          <a:xfrm>
            <a:off x="1852930" y="240030"/>
            <a:ext cx="2053590" cy="2078355"/>
          </a:xfrm>
          <a:prstGeom prst="ellipse">
            <a:avLst/>
          </a:pr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>
            <a:off x="5001260" y="258445"/>
            <a:ext cx="1945005" cy="2002790"/>
          </a:xfrm>
          <a:prstGeom prst="ellipse">
            <a:avLst/>
          </a:pr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rgbClr val="FFFFCC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7" grpId="0"/>
      <p:bldP spid="8" grpId="0"/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9"/>
          <p:cNvSpPr/>
          <p:nvPr/>
        </p:nvSpPr>
        <p:spPr>
          <a:xfrm>
            <a:off x="899478" y="641509"/>
            <a:ext cx="7512685" cy="52197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你能写出正常男女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体细胞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中染色体的组成吗？ 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370" name="Rectangle 10"/>
          <p:cNvSpPr/>
          <p:nvPr/>
        </p:nvSpPr>
        <p:spPr>
          <a:xfrm>
            <a:off x="827723" y="2492058"/>
            <a:ext cx="7037387" cy="52387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那么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精子和卵细胞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中的染色体是怎样的呢？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0244" name="Text Box 11"/>
          <p:cNvSpPr txBox="1"/>
          <p:nvPr/>
        </p:nvSpPr>
        <p:spPr>
          <a:xfrm>
            <a:off x="2771775" y="1222375"/>
            <a:ext cx="906463" cy="522288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男：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0245" name="Text Box 12"/>
          <p:cNvSpPr txBox="1"/>
          <p:nvPr/>
        </p:nvSpPr>
        <p:spPr>
          <a:xfrm>
            <a:off x="2794000" y="1827213"/>
            <a:ext cx="906463" cy="522287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女：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3757613" y="1270000"/>
            <a:ext cx="3355975" cy="461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rtl="0">
              <a:buClrTx/>
              <a:buSzTx/>
              <a:buFont typeface="Arial" pitchFamily="34" charset="0"/>
              <a:buNone/>
              <a:defRPr/>
            </a:pPr>
            <a:r>
              <a:rPr kumimoji="1" lang="en-US" altLang="zh-CN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kumimoji="1" lang="zh-CN" altLang="en-US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对</a:t>
            </a:r>
            <a:r>
              <a:rPr kumimoji="1" lang="en-US" altLang="zh-CN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+XY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（</a:t>
            </a:r>
            <a:r>
              <a:rPr kumimoji="1" lang="en-US" altLang="zh-CN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44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</a:t>
            </a:r>
            <a:r>
              <a:rPr kumimoji="1" lang="en-US" altLang="zh-CN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 XY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）</a:t>
            </a:r>
            <a:endParaRPr kumimoji="1" lang="zh-CN" altLang="en-US" kern="1200" cap="none" spc="0" normalizeH="0" baseline="0" noProof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3757613" y="1873250"/>
            <a:ext cx="3355975" cy="461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rtl="0">
              <a:buClrTx/>
              <a:buSzTx/>
              <a:buFont typeface="Arial" pitchFamily="34" charset="0"/>
              <a:buNone/>
              <a:defRPr/>
            </a:pPr>
            <a:r>
              <a:rPr kumimoji="1" lang="en-US" altLang="zh-CN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kumimoji="1" lang="zh-CN" altLang="en-US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对</a:t>
            </a:r>
            <a:r>
              <a:rPr kumimoji="1" lang="en-US" altLang="zh-CN" kern="1200" cap="none" spc="0" normalizeH="0" baseline="0" noProof="0" smtClean="0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+XX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（</a:t>
            </a:r>
            <a:r>
              <a:rPr kumimoji="1" lang="en-US" altLang="zh-CN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44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</a:t>
            </a:r>
            <a:r>
              <a:rPr kumimoji="1" lang="en-US" altLang="zh-CN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 XX</a:t>
            </a:r>
            <a:r>
              <a:rPr kumimoji="1" lang="zh-CN" altLang="en-US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）</a:t>
            </a:r>
            <a:endParaRPr kumimoji="1" lang="zh-CN" altLang="en-US" kern="1200" cap="none" spc="0" normalizeH="0" baseline="0" noProof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375" name="Text Box 15"/>
          <p:cNvSpPr txBox="1"/>
          <p:nvPr/>
        </p:nvSpPr>
        <p:spPr>
          <a:xfrm>
            <a:off x="2700020" y="3173095"/>
            <a:ext cx="1708150" cy="52197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男性精子：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5376" name="Text Box 16"/>
          <p:cNvSpPr txBox="1"/>
          <p:nvPr/>
        </p:nvSpPr>
        <p:spPr>
          <a:xfrm>
            <a:off x="2677795" y="4053840"/>
            <a:ext cx="2158365" cy="52197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女性卵细胞：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5377" name="Text Box 17"/>
          <p:cNvSpPr txBox="1"/>
          <p:nvPr/>
        </p:nvSpPr>
        <p:spPr>
          <a:xfrm>
            <a:off x="4790123" y="3186748"/>
            <a:ext cx="13550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</a:t>
            </a:r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+X</a:t>
            </a:r>
            <a:endParaRPr lang="en-US" altLang="zh-CN" sz="280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378" name="Text Box 18"/>
          <p:cNvSpPr txBox="1"/>
          <p:nvPr/>
        </p:nvSpPr>
        <p:spPr>
          <a:xfrm>
            <a:off x="6372225" y="3187065"/>
            <a:ext cx="2756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或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  </a:t>
            </a:r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</a:t>
            </a:r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+Y</a:t>
            </a:r>
            <a:endParaRPr lang="en-US" altLang="zh-CN" sz="280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5379" name="Text Box 19"/>
          <p:cNvSpPr txBox="1"/>
          <p:nvPr/>
        </p:nvSpPr>
        <p:spPr>
          <a:xfrm>
            <a:off x="4836160" y="4053523"/>
            <a:ext cx="13550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22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条</a:t>
            </a:r>
            <a:r>
              <a:rPr lang="en-US" altLang="zh-CN" sz="28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+X</a:t>
            </a:r>
            <a:endParaRPr lang="en-US" altLang="zh-CN" sz="2800">
              <a:solidFill>
                <a:srgbClr val="FF0000"/>
              </a:solidFill>
              <a:highlight>
                <a:srgbClr val="FFFF00"/>
              </a:highlight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sp>
        <p:nvSpPr>
          <p:cNvPr id="10253" name="Text Box 20"/>
          <p:cNvSpPr txBox="1"/>
          <p:nvPr/>
        </p:nvSpPr>
        <p:spPr>
          <a:xfrm>
            <a:off x="899795" y="-63817"/>
            <a:ext cx="2590800" cy="64516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想一想</a:t>
            </a:r>
            <a:r>
              <a:rPr lang="en-US" altLang="zh-CN" sz="36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:</a:t>
            </a:r>
            <a:endParaRPr lang="en-US" altLang="zh-CN" sz="36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5" grpId="0"/>
      <p:bldP spid="15376" grpId="0"/>
      <p:bldP spid="15377" grpId="0"/>
      <p:bldP spid="15378" grpId="0"/>
      <p:bldP spid="153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2" name="Picture 7"/>
          <p:cNvPicPr>
            <a:picLocks noChangeAspect="1"/>
          </p:cNvPicPr>
          <p:nvPr/>
        </p:nvPicPr>
        <p:blipFill>
          <a:blip r:embed="rId3"/>
          <a:srcRect l="8260" t="7761" r="46315" b="32877"/>
          <a:stretch>
            <a:fillRect/>
          </a:stretch>
        </p:blipFill>
        <p:spPr>
          <a:xfrm>
            <a:off x="2627630" y="3298825"/>
            <a:ext cx="1889125" cy="175133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pic>
        <p:nvPicPr>
          <p:cNvPr id="17413" name="Picture 9"/>
          <p:cNvPicPr>
            <a:picLocks noChangeAspect="1"/>
          </p:cNvPicPr>
          <p:nvPr/>
        </p:nvPicPr>
        <p:blipFill>
          <a:blip r:embed="rId4"/>
          <a:srcRect l="56438" t="10995" r="6395" b="37775"/>
          <a:stretch>
            <a:fillRect/>
          </a:stretch>
        </p:blipFill>
        <p:spPr>
          <a:xfrm>
            <a:off x="5580380" y="3274695"/>
            <a:ext cx="1853565" cy="177165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grpSp>
        <p:nvGrpSpPr>
          <p:cNvPr id="10" name="组合 9"/>
          <p:cNvGrpSpPr/>
          <p:nvPr/>
        </p:nvGrpSpPr>
        <p:grpSpPr>
          <a:xfrm>
            <a:off x="3008630" y="745490"/>
            <a:ext cx="996950" cy="627380"/>
            <a:chOff x="4512" y="383"/>
            <a:chExt cx="1570" cy="988"/>
          </a:xfrm>
        </p:grpSpPr>
        <p:sp>
          <p:nvSpPr>
            <p:cNvPr id="14346" name="椭圆 11284"/>
            <p:cNvSpPr/>
            <p:nvPr/>
          </p:nvSpPr>
          <p:spPr>
            <a:xfrm>
              <a:off x="4512" y="383"/>
              <a:ext cx="1320" cy="989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4347" name="文本框 11285"/>
            <p:cNvSpPr txBox="1"/>
            <p:nvPr/>
          </p:nvSpPr>
          <p:spPr>
            <a:xfrm>
              <a:off x="4590" y="422"/>
              <a:ext cx="1493" cy="9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XX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24855" y="726440"/>
            <a:ext cx="989965" cy="628650"/>
            <a:chOff x="8947" y="14"/>
            <a:chExt cx="1559" cy="990"/>
          </a:xfrm>
        </p:grpSpPr>
        <p:sp>
          <p:nvSpPr>
            <p:cNvPr id="14357" name="椭圆 11267"/>
            <p:cNvSpPr/>
            <p:nvPr/>
          </p:nvSpPr>
          <p:spPr>
            <a:xfrm>
              <a:off x="8947" y="14"/>
              <a:ext cx="1320" cy="99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4358" name="文本框 11268"/>
            <p:cNvSpPr txBox="1"/>
            <p:nvPr/>
          </p:nvSpPr>
          <p:spPr>
            <a:xfrm>
              <a:off x="9014" y="82"/>
              <a:ext cx="1493" cy="9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XY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32760" y="1373505"/>
            <a:ext cx="762000" cy="923925"/>
            <a:chOff x="4776" y="2163"/>
            <a:chExt cx="1200" cy="1455"/>
          </a:xfrm>
        </p:grpSpPr>
        <p:cxnSp>
          <p:nvCxnSpPr>
            <p:cNvPr id="2" name="直接箭头连接符 1"/>
            <p:cNvCxnSpPr/>
            <p:nvPr/>
          </p:nvCxnSpPr>
          <p:spPr>
            <a:xfrm>
              <a:off x="5372" y="2163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1" name="椭圆 11279"/>
            <p:cNvSpPr/>
            <p:nvPr/>
          </p:nvSpPr>
          <p:spPr>
            <a:xfrm>
              <a:off x="4776" y="2718"/>
              <a:ext cx="1200" cy="9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00FF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</a:t>
              </a:r>
              <a:endParaRPr lang="en-US" altLang="zh-CN" sz="3200">
                <a:solidFill>
                  <a:srgbClr val="00FF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07355" y="1292860"/>
            <a:ext cx="762000" cy="906780"/>
            <a:chOff x="8673" y="2036"/>
            <a:chExt cx="1200" cy="1428"/>
          </a:xfrm>
        </p:grpSpPr>
        <p:cxnSp>
          <p:nvCxnSpPr>
            <p:cNvPr id="3" name="直接箭头连接符 2"/>
            <p:cNvCxnSpPr/>
            <p:nvPr/>
          </p:nvCxnSpPr>
          <p:spPr>
            <a:xfrm flipH="1">
              <a:off x="9355" y="2036"/>
              <a:ext cx="227" cy="537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1" name="椭圆 11271"/>
            <p:cNvSpPr/>
            <p:nvPr/>
          </p:nvSpPr>
          <p:spPr>
            <a:xfrm>
              <a:off x="8673" y="2564"/>
              <a:ext cx="1200" cy="90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01105" y="1320800"/>
            <a:ext cx="762000" cy="883285"/>
            <a:chOff x="9923" y="2080"/>
            <a:chExt cx="1200" cy="1391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10149" y="2080"/>
              <a:ext cx="227" cy="493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2" name="椭圆 11272"/>
            <p:cNvSpPr/>
            <p:nvPr/>
          </p:nvSpPr>
          <p:spPr>
            <a:xfrm>
              <a:off x="9923" y="2571"/>
              <a:ext cx="1200" cy="90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Y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09950" y="2209165"/>
            <a:ext cx="2241550" cy="440690"/>
            <a:chOff x="5370" y="3479"/>
            <a:chExt cx="3530" cy="694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5370" y="3649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H="1">
              <a:off x="5612" y="3479"/>
              <a:ext cx="3288" cy="682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3058160" y="2668905"/>
            <a:ext cx="996950" cy="627380"/>
            <a:chOff x="4512" y="383"/>
            <a:chExt cx="1570" cy="988"/>
          </a:xfrm>
        </p:grpSpPr>
        <p:sp>
          <p:nvSpPr>
            <p:cNvPr id="12" name="椭圆 11284"/>
            <p:cNvSpPr/>
            <p:nvPr/>
          </p:nvSpPr>
          <p:spPr>
            <a:xfrm>
              <a:off x="4512" y="383"/>
              <a:ext cx="1320" cy="989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3" name="文本框 11285"/>
            <p:cNvSpPr txBox="1"/>
            <p:nvPr/>
          </p:nvSpPr>
          <p:spPr>
            <a:xfrm>
              <a:off x="4590" y="422"/>
              <a:ext cx="1493" cy="9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XX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13145" y="2647315"/>
            <a:ext cx="989965" cy="628650"/>
            <a:chOff x="8947" y="14"/>
            <a:chExt cx="1559" cy="990"/>
          </a:xfrm>
        </p:grpSpPr>
        <p:sp>
          <p:nvSpPr>
            <p:cNvPr id="17" name="椭圆 11267"/>
            <p:cNvSpPr/>
            <p:nvPr/>
          </p:nvSpPr>
          <p:spPr>
            <a:xfrm>
              <a:off x="8947" y="14"/>
              <a:ext cx="1320" cy="99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8" name="文本框 11268"/>
            <p:cNvSpPr txBox="1"/>
            <p:nvPr/>
          </p:nvSpPr>
          <p:spPr>
            <a:xfrm>
              <a:off x="9014" y="82"/>
              <a:ext cx="1493" cy="9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XY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63620" y="2259330"/>
            <a:ext cx="3031490" cy="332740"/>
            <a:chOff x="5612" y="3558"/>
            <a:chExt cx="4774" cy="524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10376" y="3558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>
              <a:off x="5612" y="3593"/>
              <a:ext cx="4649" cy="453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835660" y="1705610"/>
            <a:ext cx="2078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</a:rPr>
              <a:t>生殖细胞</a:t>
            </a:r>
            <a:endParaRPr lang="zh-CN" altLang="en-US" sz="32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59205" y="2592070"/>
            <a:ext cx="16465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</a:rPr>
              <a:t>受精卵</a:t>
            </a:r>
            <a:endParaRPr lang="zh-CN" altLang="en-US" sz="32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32045" y="51435"/>
            <a:ext cx="3804285" cy="1512570"/>
            <a:chOff x="7767" y="81"/>
            <a:chExt cx="5991" cy="2382"/>
          </a:xfrm>
        </p:grpSpPr>
        <p:sp>
          <p:nvSpPr>
            <p:cNvPr id="14359" name="文本框 11269"/>
            <p:cNvSpPr txBox="1"/>
            <p:nvPr/>
          </p:nvSpPr>
          <p:spPr>
            <a:xfrm>
              <a:off x="7767" y="1257"/>
              <a:ext cx="144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男性</a:t>
              </a:r>
              <a:endParaRPr lang="zh-CN" altLang="en-US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pic>
          <p:nvPicPr>
            <p:cNvPr id="19459" name="Picture 3" descr="0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02" y="81"/>
              <a:ext cx="3156" cy="238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" name="组合 4"/>
          <p:cNvGrpSpPr/>
          <p:nvPr/>
        </p:nvGrpSpPr>
        <p:grpSpPr>
          <a:xfrm>
            <a:off x="873760" y="-15240"/>
            <a:ext cx="3835400" cy="1628775"/>
            <a:chOff x="1376" y="-24"/>
            <a:chExt cx="6040" cy="2565"/>
          </a:xfrm>
        </p:grpSpPr>
        <p:sp>
          <p:nvSpPr>
            <p:cNvPr id="14348" name="文本框 11286"/>
            <p:cNvSpPr txBox="1"/>
            <p:nvPr/>
          </p:nvSpPr>
          <p:spPr>
            <a:xfrm>
              <a:off x="5976" y="1228"/>
              <a:ext cx="144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女性</a:t>
              </a:r>
              <a:endParaRPr lang="zh-CN" altLang="en-US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pic>
          <p:nvPicPr>
            <p:cNvPr id="19460" name="Picture 4" descr="0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76" y="-24"/>
              <a:ext cx="3400" cy="256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6" name="文本框 25"/>
          <p:cNvSpPr txBox="1"/>
          <p:nvPr/>
        </p:nvSpPr>
        <p:spPr>
          <a:xfrm>
            <a:off x="3698240" y="3396615"/>
            <a:ext cx="2682875" cy="4603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男性：女性</a:t>
            </a:r>
            <a:r>
              <a:rPr lang="en-US" altLang="zh-CN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=1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：</a:t>
            </a:r>
            <a:r>
              <a:rPr lang="en-US" altLang="zh-CN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1</a:t>
            </a:r>
            <a:endParaRPr lang="en-US" altLang="zh-CN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90" name="文本框 11289"/>
          <p:cNvSpPr txBox="1"/>
          <p:nvPr/>
        </p:nvSpPr>
        <p:spPr>
          <a:xfrm>
            <a:off x="262573" y="627698"/>
            <a:ext cx="8424862" cy="1168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、生男生女决定于什么呢？</a:t>
            </a:r>
            <a:endParaRPr lang="en-US" altLang="zh-CN" sz="28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  <a:cs typeface="黑体" panose="02010609060101010101" pitchFamily="1" charset="-122"/>
              </a:rPr>
              <a:t>、每胎是男孩或女孩的机率是多少呢？</a:t>
            </a:r>
            <a:endParaRPr lang="zh-CN" altLang="en-US" sz="2800">
              <a:solidFill>
                <a:schemeClr val="tx1"/>
              </a:solidFill>
              <a:latin typeface="黑体" panose="02010609060101010101" pitchFamily="1" charset="-122"/>
              <a:ea typeface="黑体" panose="02010609060101010101" pitchFamily="1" charset="-122"/>
              <a:cs typeface="黑体" panose="02010609060101010101" pitchFamily="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2150" y="1802765"/>
            <a:ext cx="6338570" cy="3191510"/>
            <a:chOff x="1090" y="2839"/>
            <a:chExt cx="9982" cy="5026"/>
          </a:xfrm>
        </p:grpSpPr>
        <p:grpSp>
          <p:nvGrpSpPr>
            <p:cNvPr id="10" name="组合 9"/>
            <p:cNvGrpSpPr/>
            <p:nvPr/>
          </p:nvGrpSpPr>
          <p:grpSpPr>
            <a:xfrm>
              <a:off x="4512" y="2869"/>
              <a:ext cx="1570" cy="988"/>
              <a:chOff x="4512" y="383"/>
              <a:chExt cx="1570" cy="988"/>
            </a:xfrm>
          </p:grpSpPr>
          <p:sp>
            <p:nvSpPr>
              <p:cNvPr id="14346" name="椭圆 11284"/>
              <p:cNvSpPr/>
              <p:nvPr/>
            </p:nvSpPr>
            <p:spPr>
              <a:xfrm>
                <a:off x="4512" y="383"/>
                <a:ext cx="1320" cy="989"/>
              </a:xfrm>
              <a:prstGeom prst="ellipse">
                <a:avLst/>
              </a:prstGeom>
              <a:solidFill>
                <a:srgbClr val="FF00FF"/>
              </a:solidFill>
              <a:ln w="952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  <p:sp>
            <p:nvSpPr>
              <p:cNvPr id="14347" name="文本框 11285"/>
              <p:cNvSpPr txBox="1"/>
              <p:nvPr/>
            </p:nvSpPr>
            <p:spPr>
              <a:xfrm>
                <a:off x="4590" y="422"/>
                <a:ext cx="1493" cy="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>
                    <a:solidFill>
                      <a:srgbClr val="FFCC00"/>
                    </a:solidFill>
                    <a:latin typeface="黑体" panose="02010609060101010101" pitchFamily="1" charset="-122"/>
                    <a:ea typeface="黑体" panose="02010609060101010101" pitchFamily="1" charset="-122"/>
                  </a:rPr>
                  <a:t>XX</a:t>
                </a:r>
                <a:endPara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</p:grpSp>
        <p:sp>
          <p:nvSpPr>
            <p:cNvPr id="14348" name="文本框 11286"/>
            <p:cNvSpPr txBox="1"/>
            <p:nvPr/>
          </p:nvSpPr>
          <p:spPr>
            <a:xfrm>
              <a:off x="4616" y="6998"/>
              <a:ext cx="1440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女性</a:t>
              </a:r>
              <a:endParaRPr lang="zh-CN" altLang="en-US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8947" y="2839"/>
              <a:ext cx="1559" cy="990"/>
              <a:chOff x="8947" y="14"/>
              <a:chExt cx="1559" cy="990"/>
            </a:xfrm>
          </p:grpSpPr>
          <p:sp>
            <p:nvSpPr>
              <p:cNvPr id="14357" name="椭圆 11267"/>
              <p:cNvSpPr/>
              <p:nvPr/>
            </p:nvSpPr>
            <p:spPr>
              <a:xfrm>
                <a:off x="8947" y="14"/>
                <a:ext cx="1320" cy="990"/>
              </a:xfrm>
              <a:prstGeom prst="ellipse">
                <a:avLst/>
              </a:prstGeom>
              <a:solidFill>
                <a:srgbClr val="008000"/>
              </a:solidFill>
              <a:ln w="952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  <p:sp>
            <p:nvSpPr>
              <p:cNvPr id="14358" name="文本框 11268"/>
              <p:cNvSpPr txBox="1"/>
              <p:nvPr/>
            </p:nvSpPr>
            <p:spPr>
              <a:xfrm>
                <a:off x="9014" y="82"/>
                <a:ext cx="1493" cy="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>
                    <a:solidFill>
                      <a:srgbClr val="FFCC00"/>
                    </a:solidFill>
                    <a:latin typeface="黑体" panose="02010609060101010101" pitchFamily="1" charset="-122"/>
                    <a:ea typeface="黑体" panose="02010609060101010101" pitchFamily="1" charset="-122"/>
                  </a:rPr>
                  <a:t>XY</a:t>
                </a:r>
                <a:endPara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</p:grpSp>
        <p:sp>
          <p:nvSpPr>
            <p:cNvPr id="14359" name="文本框 11269"/>
            <p:cNvSpPr txBox="1"/>
            <p:nvPr/>
          </p:nvSpPr>
          <p:spPr>
            <a:xfrm>
              <a:off x="9316" y="7043"/>
              <a:ext cx="1440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男性</a:t>
              </a:r>
              <a:endParaRPr lang="zh-CN" altLang="en-US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cxnSp>
          <p:nvCxnSpPr>
            <p:cNvPr id="6" name="直接箭头连接符 5"/>
            <p:cNvCxnSpPr/>
            <p:nvPr/>
          </p:nvCxnSpPr>
          <p:spPr>
            <a:xfrm>
              <a:off x="5146" y="3858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H="1">
              <a:off x="9129" y="3731"/>
              <a:ext cx="227" cy="537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>
              <a:off x="9923" y="3775"/>
              <a:ext cx="227" cy="493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1" name="椭圆 11279"/>
            <p:cNvSpPr/>
            <p:nvPr/>
          </p:nvSpPr>
          <p:spPr>
            <a:xfrm>
              <a:off x="4550" y="4413"/>
              <a:ext cx="1200" cy="9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00FF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</a:t>
              </a:r>
              <a:endParaRPr lang="en-US" altLang="zh-CN" sz="3200">
                <a:solidFill>
                  <a:srgbClr val="00FF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4361" name="椭圆 11271"/>
            <p:cNvSpPr/>
            <p:nvPr/>
          </p:nvSpPr>
          <p:spPr>
            <a:xfrm>
              <a:off x="8447" y="4259"/>
              <a:ext cx="1200" cy="90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X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14362" name="椭圆 11272"/>
            <p:cNvSpPr/>
            <p:nvPr/>
          </p:nvSpPr>
          <p:spPr>
            <a:xfrm>
              <a:off x="9697" y="4266"/>
              <a:ext cx="1200" cy="900"/>
            </a:xfrm>
            <a:prstGeom prst="ellipse">
              <a:avLst/>
            </a:prstGeom>
            <a:solidFill>
              <a:srgbClr val="008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Y</a:t>
              </a:r>
              <a:endParaRPr lang="en-US" altLang="zh-CN" sz="3200">
                <a:solidFill>
                  <a:srgbClr val="FFCC00"/>
                </a:solidFill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cxnSp>
          <p:nvCxnSpPr>
            <p:cNvPr id="9" name="直接箭头连接符 8"/>
            <p:cNvCxnSpPr/>
            <p:nvPr/>
          </p:nvCxnSpPr>
          <p:spPr>
            <a:xfrm>
              <a:off x="5144" y="5344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H="1">
              <a:off x="5386" y="5174"/>
              <a:ext cx="3288" cy="682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4590" y="5898"/>
              <a:ext cx="1570" cy="988"/>
              <a:chOff x="4512" y="383"/>
              <a:chExt cx="1570" cy="988"/>
            </a:xfrm>
          </p:grpSpPr>
          <p:sp>
            <p:nvSpPr>
              <p:cNvPr id="13" name="椭圆 11284"/>
              <p:cNvSpPr/>
              <p:nvPr/>
            </p:nvSpPr>
            <p:spPr>
              <a:xfrm>
                <a:off x="4512" y="383"/>
                <a:ext cx="1320" cy="989"/>
              </a:xfrm>
              <a:prstGeom prst="ellipse">
                <a:avLst/>
              </a:prstGeom>
              <a:solidFill>
                <a:srgbClr val="FF00FF"/>
              </a:solidFill>
              <a:ln w="952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  <p:sp>
            <p:nvSpPr>
              <p:cNvPr id="14" name="文本框 11285"/>
              <p:cNvSpPr txBox="1"/>
              <p:nvPr/>
            </p:nvSpPr>
            <p:spPr>
              <a:xfrm>
                <a:off x="4590" y="422"/>
                <a:ext cx="1493" cy="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>
                    <a:solidFill>
                      <a:srgbClr val="FFCC00"/>
                    </a:solidFill>
                    <a:latin typeface="黑体" panose="02010609060101010101" pitchFamily="1" charset="-122"/>
                    <a:ea typeface="黑体" panose="02010609060101010101" pitchFamily="1" charset="-122"/>
                  </a:rPr>
                  <a:t>XX</a:t>
                </a:r>
                <a:endPara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9514" y="5864"/>
              <a:ext cx="1559" cy="990"/>
              <a:chOff x="8947" y="14"/>
              <a:chExt cx="1559" cy="990"/>
            </a:xfrm>
          </p:grpSpPr>
          <p:sp>
            <p:nvSpPr>
              <p:cNvPr id="17" name="椭圆 11267"/>
              <p:cNvSpPr/>
              <p:nvPr/>
            </p:nvSpPr>
            <p:spPr>
              <a:xfrm>
                <a:off x="8947" y="14"/>
                <a:ext cx="1320" cy="990"/>
              </a:xfrm>
              <a:prstGeom prst="ellipse">
                <a:avLst/>
              </a:prstGeom>
              <a:solidFill>
                <a:srgbClr val="008000"/>
              </a:solidFill>
              <a:ln w="952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  <p:sp>
            <p:nvSpPr>
              <p:cNvPr id="18" name="文本框 11268"/>
              <p:cNvSpPr txBox="1"/>
              <p:nvPr/>
            </p:nvSpPr>
            <p:spPr>
              <a:xfrm>
                <a:off x="9014" y="82"/>
                <a:ext cx="1493" cy="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1" i="0" u="non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>
                    <a:solidFill>
                      <a:srgbClr val="FFCC00"/>
                    </a:solidFill>
                    <a:latin typeface="黑体" panose="02010609060101010101" pitchFamily="1" charset="-122"/>
                    <a:ea typeface="黑体" panose="02010609060101010101" pitchFamily="1" charset="-122"/>
                  </a:rPr>
                  <a:t>XY</a:t>
                </a:r>
                <a:endParaRPr lang="en-US" altLang="zh-CN" sz="3200">
                  <a:solidFill>
                    <a:srgbClr val="FFCC00"/>
                  </a:solidFill>
                  <a:latin typeface="黑体" panose="02010609060101010101" pitchFamily="1" charset="-122"/>
                  <a:ea typeface="黑体" panose="02010609060101010101" pitchFamily="1" charset="-122"/>
                </a:endParaRPr>
              </a:p>
            </p:txBody>
          </p:sp>
        </p:grpSp>
        <p:cxnSp>
          <p:nvCxnSpPr>
            <p:cNvPr id="19" name="直接箭头连接符 18"/>
            <p:cNvCxnSpPr/>
            <p:nvPr/>
          </p:nvCxnSpPr>
          <p:spPr>
            <a:xfrm>
              <a:off x="10261" y="5253"/>
              <a:ext cx="11" cy="524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>
              <a:off x="5386" y="5288"/>
              <a:ext cx="4649" cy="453"/>
            </a:xfrm>
            <a:prstGeom prst="straightConnector1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090" y="4381"/>
              <a:ext cx="327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3200">
                  <a:latin typeface="黑体" panose="02010609060101010101" pitchFamily="1" charset="-122"/>
                  <a:ea typeface="黑体" panose="02010609060101010101" pitchFamily="1" charset="-122"/>
                </a:rPr>
                <a:t>生殖细胞</a:t>
              </a:r>
              <a:endParaRPr lang="zh-CN" altLang="en-US" sz="32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57" y="5777"/>
              <a:ext cx="259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 sz="2400" b="1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3200">
                  <a:latin typeface="黑体" panose="02010609060101010101" pitchFamily="1" charset="-122"/>
                  <a:ea typeface="黑体" panose="02010609060101010101" pitchFamily="1" charset="-122"/>
                </a:rPr>
                <a:t>受精卵</a:t>
              </a:r>
              <a:endParaRPr lang="zh-CN" altLang="en-US" sz="32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644073" y="628015"/>
            <a:ext cx="411543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哪一种精子与卵细胞结合</a:t>
            </a:r>
            <a:endParaRPr lang="zh-CN" altLang="en-US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27178" y="1262698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50%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0" grpId="0"/>
      <p:bldP spid="21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https://d.book118.com/857160060004006055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PLACING_PICTURE_USER_VIEWPORT" val="{&quot;height&quot;:6295,&quot;width&quot;:6622.499212598425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20000"/>
      </a:accent6>
      <a:hlink>
        <a:srgbClr val="0033CC"/>
      </a:hlink>
      <a:folHlink>
        <a:srgbClr val="FFCC66"/>
      </a:folHlink>
    </a:clrScheme>
    <a:fontScheme name="">
      <a:majorFont>
        <a:latin typeface="Times New Roman"/>
        <a:ea typeface="宋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Calibri</vt:lpstr>
      <vt:lpstr>Times New Roman</vt:lpstr>
      <vt:lpstr>宋体</vt:lpstr>
      <vt:lpstr>黑体</vt:lpstr>
      <vt:lpstr>微软雅黑</vt:lpstr>
      <vt:lpstr>Cambria</vt:lpstr>
      <vt:lpstr>仿宋</vt:lpstr>
      <vt:lpstr>楷体_GB2312</vt:lpstr>
      <vt:lpstr>Office Theme</vt:lpstr>
      <vt:lpstr>PowerPoint Presentation</vt:lpstr>
      <vt:lpstr>PowerPoint Presentation</vt:lpstr>
      <vt:lpstr>1、说明人的性别差异是由性染色体决定； 2、解释生男生女的原理及机会均等；   3、能用科学态度看待生男生女问题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2024-09-29T12:55:41.844</cp:lastPrinted>
  <dcterms:created xsi:type="dcterms:W3CDTF">2024-09-29T04:55:41Z</dcterms:created>
  <dcterms:modified xsi:type="dcterms:W3CDTF">2024-09-29T04:55:43Z</dcterms:modified>
</cp:coreProperties>
</file>