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6" r:id="rId22"/>
    <p:sldId id="318" r:id="rId23"/>
  </p:sldIdLst>
  <p:sldSz cx="12192000" cy="6858000"/>
  <p:notesSz cx="6858000" cy="9144000"/>
  <p:custDataLst>
    <p:tags r:id="rId2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slide" Target="slides/slide21.xml" /><Relationship Id="rId24" Type="http://schemas.openxmlformats.org/officeDocument/2006/relationships/tags" Target="tags/tag1.xml" /><Relationship Id="rId25" Type="http://schemas.openxmlformats.org/officeDocument/2006/relationships/presProps" Target="presProps.xml" /><Relationship Id="rId26" Type="http://schemas.openxmlformats.org/officeDocument/2006/relationships/viewProps" Target="viewProps.xml" /><Relationship Id="rId27" Type="http://schemas.openxmlformats.org/officeDocument/2006/relationships/theme" Target="theme/theme1.xml" /><Relationship Id="rId28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D5236C-D63D-4C9B-9B73-190365AD39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DB682D-EC74-40D4-ADBB-5C13876A11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B3F2A5-6C61-4E44-A51D-EE4F72C771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B7249F-8C6C-4E77-A9EE-7C5105DA91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7F549C3-85AD-4DCD-A90C-57715C7CF5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91CF793-77B8-4309-AE6B-7D696D9EA7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A2560ED-48C0-4710-923A-1DB241794E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8C8198-8D6B-465C-9936-A590B8F13F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97E73B-6EEA-471E-9892-38CF6BCC6C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45C7E6-CD1C-47BF-B4C4-2E35C4FE3E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75F418-044C-41AF-9211-3BD09DFF5D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7165062004006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精密五金配件项目投资计划书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XX-01-27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项目背景与市场分析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产品与技术方案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生产运营与供应链管理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投资估算与资金筹措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风险评估与应对措施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组织架构与人力资源管理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合作意向与洽谈安排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项目背景与市场分析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近年来，随着制造业的快速发展，精密五金配件行业规模不断扩大，市场需求持续增长。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行业规模与增长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083" r="108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绿色环保趋势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行业内企业不断加大技术研发力度，推动精密五金配件向高精度、高质量、高附加值方向发展。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随着环保意识的提高，精密五金配件行业正朝着绿色环保、低碳节能的方向发展。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精密五金配件行业现状及发展趋势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612" r="3361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8418" r="3841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本项目将目标市场定位为中高端精密五金配件市场，主要服务于高端装备制造、汽车制造、航空航天等领域。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目标市场定位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目标市场对精密五金配件的需求呈现出多样化、个性化、高品质化的特点，要求产品具备高精度、高稳定性、高可靠性等性能。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需求分析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目标市场定位与需求分析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竞争格局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当前，精密五金配件行业竞争激烈，国内外众多企业参与其中。国内企业在技术创新、产品品质等方面不断提升，逐渐缩小与国际先进水平的差距。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优势分析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本项目依托强大的技术研发团队和先进的生产设备，致力于生产高品质、高性能的精密五金配件，具备以下竞争优势：技术领先、品质卓越、定制化服务、快速响应市场。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9149" r="914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竞争格局及优势分析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4282" r="14282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国家出台了一系列支持制造业发展的产业政策，为精密五金配件行业的发展提供了有力保障。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产业政策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随着环保政策的日益严格，企业需要加强环保投入，推动绿色生产，降低能耗和排放。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环保政策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国际贸易政策的变化可能对精密五金配件出口产生一定影响，企业需要密切关注国际贸易形势，做好风险应对。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国际贸易政策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政策法规影响因素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产品与技术方案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0000" r="10000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微型螺丝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精密弹簧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连接器插件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其他定制五金配件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产品种类及特点介绍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具有高精度、高强度、耐腐蚀等特点，广泛应用于电子设备、仪器仪表等领域。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设计精良，接触稳定可靠，适用于高速数据传输和频繁插拔场合。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采用优质材料制成，具有良好的弹性和耐久性，适用于各种精密机械。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根据客户需求量身定制，满足特殊应用要求。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000" r="10000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严格筛选优质供应商，确保原材料质量稳定可靠。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原材料采购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采用先进的数控机床和加工工艺，确保产品精度和一致性。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精密加工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采用环保的电镀、喷涂等工艺，提高产品耐腐蚀性和美观度。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表面处理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严格按照工艺流程进行组装，并进行全面的质量检测，确保产品性能达标。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组装与检测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生产工艺流程简述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技术来源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公司自主研发，拥有多项核心技术和专利。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研发投入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公司每年投入大量资金用于技术研发和新产品开发，保持行业领先地位。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研发团队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由资深工程师和专业技术人员组成，具备强大的研发能力和创新精神。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技术来源及研发团队实力展示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0000" r="10000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公司已申请多项国内外专利，保护核心技术和产品创新。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专利申请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商标注册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保密协议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法律维权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公司已注册商标，保护品牌形象和市场份额。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与员工、供应商等签订保密协议，确保技术秘密和商业秘密不被泄露。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积极维护知识产权，对侵权行为采取法律手段进行维权。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知识产权保护情况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生产运营与供应链管理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考虑交通便利性、劳动力资源、政策优惠等因素，选择最佳生产基地位置。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5250" r="1525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1250" r="2125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选址策略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根据生产流程、设备布局、人员流动等因素，合理规划厂区布局，提高生产效率。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厂区规划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包括生产车间、仓库、办公区等基础设施建设，满足生产运营需求。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设施建设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生产基地建设规划及布局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设备选型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根据产品生产工艺要求，选择高精度、高效率、高稳定性的生产设备。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采购策略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制定设备采购计划，明确采购预算、交货期等关键要素，确保设备按时到位。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安装调试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组织专业团队进行设备安装调试，确保设备正常运行，为生产做好准备。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设备选型、采购和安装调试计划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原材料采购策略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根据生产计划和产品质量要求，制定原材料采购策略，包括采购周期、批量、价格等因素。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供应商选择标准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建立供应商评估体系，从质量、价格、交货期、服务等方面对供应商进行全面评估，确保原材料供应稳定可靠。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供应商管理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与优质供应商建立长期合作关系，加强沟通与协作，共同提升供应链整体竞争力。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原材料采购策略及供应商选择标准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库存管理和物流配送方案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加强与上下游企业的协同合作，实现信息共享和资源整合，提高供应链整体运行效率。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供应链协同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采用先进的库存管理方法，如实时库存监控、安全库存设定等，确保原材料和产成品库存处于合理水平。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库存管理策略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根据客户需求和生产计划，制定高效的物流配送方案，包括运输方式选择、路线规划、配送时间等要素，确保产品按时交付客户。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物流配送方案</a:t>
            </a: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投资估算与资金筹措</a:t>
            </a: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181684" y="267304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24744" y="3889003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958607" y="3876811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84321" y="2660854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655190" y="267304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412552" y="146312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929341" y="146312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82474" y="4669341"/>
            <a:ext cx="3495675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其他费用</a:t>
            </a:r>
          </a:p>
        </p:txBody>
      </p:sp>
      <p:sp>
        <p:nvSpPr>
          <p:cNvPr id="10" name="Freeform 10"/>
          <p:cNvSpPr/>
          <p:nvPr/>
        </p:nvSpPr>
        <p:spPr>
          <a:xfrm>
            <a:off x="6336048" y="1958592"/>
            <a:ext cx="569744" cy="56974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DF9F9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131062" y="3101258"/>
            <a:ext cx="655484" cy="655484"/>
          </a:xfrm>
          <a:custGeom>
            <a:rect l="l" t="t" r="r" b="b"/>
            <a:pathLst>
              <a:path w="304800" h="304800">
                <a:moveTo>
                  <a:pt x="152400" y="38100"/>
                </a:moveTo>
                <a:cubicBezTo>
                  <a:pt x="68237" y="38100"/>
                  <a:pt x="0" y="150914"/>
                  <a:pt x="0" y="150914"/>
                </a:cubicBezTo>
                <a:cubicBezTo>
                  <a:pt x="0" y="150914"/>
                  <a:pt x="68237" y="266700"/>
                  <a:pt x="152400" y="266700"/>
                </a:cubicBezTo>
                <a:cubicBezTo>
                  <a:pt x="236563" y="266700"/>
                  <a:pt x="304800" y="150914"/>
                  <a:pt x="304800" y="150914"/>
                </a:cubicBezTo>
                <a:cubicBezTo>
                  <a:pt x="304800" y="150914"/>
                  <a:pt x="236563" y="38100"/>
                  <a:pt x="152400" y="38100"/>
                </a:cubicBezTo>
                <a:close/>
                <a:moveTo>
                  <a:pt x="152400" y="228600"/>
                </a:moveTo>
                <a:cubicBezTo>
                  <a:pt x="110319" y="228600"/>
                  <a:pt x="76200" y="194481"/>
                  <a:pt x="76200" y="152400"/>
                </a:cubicBezTo>
                <a:cubicBezTo>
                  <a:pt x="76200" y="110319"/>
                  <a:pt x="110319" y="76200"/>
                  <a:pt x="152400" y="76200"/>
                </a:cubicBezTo>
                <a:cubicBezTo>
                  <a:pt x="194481" y="76200"/>
                  <a:pt x="228600" y="110319"/>
                  <a:pt x="228600" y="152400"/>
                </a:cubicBezTo>
                <a:cubicBezTo>
                  <a:pt x="228600" y="194481"/>
                  <a:pt x="194481" y="228600"/>
                  <a:pt x="152400" y="228600"/>
                </a:cubicBezTo>
                <a:close/>
                <a:moveTo>
                  <a:pt x="114300" y="152400"/>
                </a:moveTo>
                <a:cubicBezTo>
                  <a:pt x="114300" y="131359"/>
                  <a:pt x="131359" y="114300"/>
                  <a:pt x="152400" y="114300"/>
                </a:cubicBezTo>
                <a:cubicBezTo>
                  <a:pt x="173441" y="114300"/>
                  <a:pt x="190500" y="131359"/>
                  <a:pt x="190500" y="152400"/>
                </a:cubicBezTo>
                <a:cubicBezTo>
                  <a:pt x="190500" y="173441"/>
                  <a:pt x="173441" y="190500"/>
                  <a:pt x="152400" y="190500"/>
                </a:cubicBezTo>
                <a:cubicBezTo>
                  <a:pt x="131359" y="190500"/>
                  <a:pt x="114300" y="173441"/>
                  <a:pt x="114300" y="152400"/>
                </a:cubicBez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342440" y="4351843"/>
            <a:ext cx="645734" cy="64573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BF8F8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824023" y="4403866"/>
            <a:ext cx="555335" cy="555335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94481" y="190500"/>
                  <a:pt x="228562" y="156381"/>
                  <a:pt x="228562" y="114300"/>
                </a:cubicBezTo>
                <a:lnTo>
                  <a:pt x="228562" y="76200"/>
                </a:lnTo>
                <a:cubicBezTo>
                  <a:pt x="228562" y="23612"/>
                  <a:pt x="190500" y="0"/>
                  <a:pt x="152400" y="0"/>
                </a:cubicBezTo>
                <a:lnTo>
                  <a:pt x="76162" y="0"/>
                </a:lnTo>
                <a:cubicBezTo>
                  <a:pt x="38100" y="0"/>
                  <a:pt x="0" y="20241"/>
                  <a:pt x="0" y="76200"/>
                </a:cubicBezTo>
                <a:cubicBezTo>
                  <a:pt x="0" y="130969"/>
                  <a:pt x="38100" y="152400"/>
                  <a:pt x="76162" y="152400"/>
                </a:cubicBezTo>
                <a:lnTo>
                  <a:pt x="114300" y="152400"/>
                </a:lnTo>
                <a:cubicBezTo>
                  <a:pt x="135322" y="152400"/>
                  <a:pt x="152400" y="169478"/>
                  <a:pt x="152400" y="190500"/>
                </a:cubicBezTo>
                <a:close/>
                <a:moveTo>
                  <a:pt x="247460" y="116329"/>
                </a:moveTo>
                <a:cubicBezTo>
                  <a:pt x="246345" y="167878"/>
                  <a:pt x="204197" y="209550"/>
                  <a:pt x="152400" y="209550"/>
                </a:cubicBezTo>
                <a:lnTo>
                  <a:pt x="133350" y="209550"/>
                </a:lnTo>
                <a:lnTo>
                  <a:pt x="133350" y="190500"/>
                </a:lnTo>
                <a:cubicBezTo>
                  <a:pt x="133350" y="179984"/>
                  <a:pt x="124797" y="171450"/>
                  <a:pt x="114300" y="171450"/>
                </a:cubicBezTo>
                <a:lnTo>
                  <a:pt x="78095" y="171450"/>
                </a:lnTo>
                <a:cubicBezTo>
                  <a:pt x="76952" y="177136"/>
                  <a:pt x="76248" y="183223"/>
                  <a:pt x="76200" y="189795"/>
                </a:cubicBezTo>
                <a:lnTo>
                  <a:pt x="76200" y="229333"/>
                </a:lnTo>
                <a:cubicBezTo>
                  <a:pt x="76600" y="271072"/>
                  <a:pt x="110566" y="304800"/>
                  <a:pt x="152400" y="304800"/>
                </a:cubicBezTo>
                <a:cubicBezTo>
                  <a:pt x="152400" y="283740"/>
                  <a:pt x="169478" y="266700"/>
                  <a:pt x="190500" y="266700"/>
                </a:cubicBezTo>
                <a:lnTo>
                  <a:pt x="228562" y="266700"/>
                </a:lnTo>
                <a:cubicBezTo>
                  <a:pt x="266700" y="266700"/>
                  <a:pt x="304800" y="245269"/>
                  <a:pt x="304800" y="190500"/>
                </a:cubicBezTo>
                <a:cubicBezTo>
                  <a:pt x="304800" y="143894"/>
                  <a:pt x="278273" y="122301"/>
                  <a:pt x="247460" y="116329"/>
                </a:cubicBez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109687" y="3211479"/>
            <a:ext cx="483810" cy="48381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BF7F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639651" y="3222213"/>
            <a:ext cx="456349" cy="413575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BF7F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860276" y="1965474"/>
            <a:ext cx="555980" cy="55598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199726" y="2996184"/>
            <a:ext cx="3362325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厂房建设费用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99726" y="3447338"/>
            <a:ext cx="2918464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包括设计、施工、装修等费用，预计建设XX平方米标准厂房，费用约为XX万元。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799911" y="1318087"/>
            <a:ext cx="3429000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原材料采购费用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812103" y="1764792"/>
            <a:ext cx="2934071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根据项目生产需求，预计首批原材料采购费用约为XX万元。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287335" y="2996184"/>
            <a:ext cx="3676650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人力资源费用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15521" y="3447338"/>
            <a:ext cx="289037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包括员工工资、培训、福利等费用，预计首年人力资源费用约为XX万元。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38638" y="1777070"/>
            <a:ext cx="2840430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根据当地土地市场价格，预计购置XX平方米工业用地，费用约为XX万元。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38638" y="1330365"/>
            <a:ext cx="3571875" cy="7810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土地购置费用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638638" y="4669341"/>
            <a:ext cx="3448050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设备购置费用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638638" y="5125365"/>
            <a:ext cx="2918464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购置先进的五金加工设备、检测设备、生产线等，预计费用约为XX万元。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726759" y="5125365"/>
            <a:ext cx="289037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包括市场调研、广告宣传、运营资金等费用，预计约为XX万元。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总投资估算及分项说明</a:t>
              </a:r>
            </a:p>
          </p:txBody>
        </p:sp>
      </p:grp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6200000">
            <a:off x="5121002" y="3748675"/>
            <a:ext cx="246696" cy="256569"/>
          </a:xfrm>
          <a:prstGeom prst="ellipse">
            <a:avLst/>
          </a:prstGeom>
          <a:noFill/>
          <a:ln w="19050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6200000">
            <a:off x="3159972" y="3731423"/>
            <a:ext cx="246696" cy="256569"/>
          </a:xfrm>
          <a:prstGeom prst="ellipse">
            <a:avLst/>
          </a:prstGeom>
          <a:noFill/>
          <a:ln w="19050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6200000">
            <a:off x="6883508" y="3751691"/>
            <a:ext cx="246696" cy="256569"/>
          </a:xfrm>
          <a:prstGeom prst="ellipse">
            <a:avLst/>
          </a:prstGeom>
          <a:noFill/>
          <a:ln w="19050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229398" y="3471387"/>
            <a:ext cx="125459" cy="218933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  <a:ln w="9525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10800000" flipH="1">
            <a:off x="5171197" y="4054397"/>
            <a:ext cx="125459" cy="218933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  <a:ln w="9525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940564" y="3495943"/>
            <a:ext cx="125459" cy="218933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  <a:ln w="9525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776120" y="1850316"/>
            <a:ext cx="3060963" cy="1418088"/>
          </a:xfrm>
          <a:prstGeom prst="rect">
            <a:avLst/>
          </a:prstGeom>
          <a:noFill/>
          <a:ln w="28575">
            <a:solidFill>
              <a:schemeClr val="accent1">
                <a:alpha val="100000"/>
              </a:schemeClr>
            </a:solidFill>
            <a:prstDash val="solid"/>
          </a:ln>
          <a:effectLst>
            <a:outerShdw blurRad="177800" dist="63500" dir="2700000">
              <a:srgbClr val="000000">
                <a:alpha val="19000"/>
              </a:srgbClr>
            </a:outerShdw>
          </a:effectLst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939991" y="2224546"/>
            <a:ext cx="2733221" cy="98487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企业将通过自身经营积累、股东出资等方式筹措约XX%的资金。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1776120" y="1858786"/>
            <a:ext cx="3060963" cy="3371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企业自筹资金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 rot="16200000">
            <a:off x="8874284" y="3756025"/>
            <a:ext cx="246696" cy="256571"/>
          </a:xfrm>
          <a:prstGeom prst="ellipse">
            <a:avLst/>
          </a:prstGeom>
          <a:noFill/>
          <a:ln w="19050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8876855" y="4074877"/>
            <a:ext cx="125459" cy="218933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  <a:ln w="9525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62080" y="1509228"/>
            <a:ext cx="638737" cy="63873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  <a:ln w="54769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476375" y="1849873"/>
            <a:ext cx="3060963" cy="1418088"/>
          </a:xfrm>
          <a:prstGeom prst="rect">
            <a:avLst/>
          </a:prstGeom>
          <a:noFill/>
          <a:ln w="28575">
            <a:solidFill>
              <a:schemeClr val="accent1">
                <a:alpha val="100000"/>
              </a:schemeClr>
            </a:solidFill>
            <a:prstDash val="solid"/>
          </a:ln>
          <a:effectLst>
            <a:outerShdw blurRad="177800" dist="63500" dir="2700000">
              <a:srgbClr val="000000">
                <a:alpha val="19000"/>
              </a:srgbClr>
            </a:outerShdw>
          </a:effectLst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640019" y="2224546"/>
            <a:ext cx="2733675" cy="92964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积极争取政府相关部门的产业扶持资金或补助，降低项目投资成本。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476375" y="1858344"/>
            <a:ext cx="3060963" cy="3371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政府补助资金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162335" y="1508787"/>
            <a:ext cx="654344" cy="63873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  <a:ln w="54769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730156" y="4603200"/>
            <a:ext cx="3060963" cy="1418088"/>
          </a:xfrm>
          <a:prstGeom prst="rect">
            <a:avLst/>
          </a:prstGeom>
          <a:noFill/>
          <a:ln w="28575">
            <a:solidFill>
              <a:schemeClr val="accent1">
                <a:alpha val="100000"/>
              </a:schemeClr>
            </a:solidFill>
            <a:prstDash val="solid"/>
          </a:ln>
          <a:effectLst>
            <a:outerShdw blurRad="177800" dist="63500" dir="2700000">
              <a:srgbClr val="000000">
                <a:alpha val="19000"/>
              </a:srgbClr>
            </a:outerShdw>
          </a:effectLst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3893800" y="4965685"/>
            <a:ext cx="2733675" cy="9889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与当地银行合作，申请项目贷款，贷款期限XX年，利率为XX%，用于补充项目建设及运营资金。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3730156" y="4611670"/>
            <a:ext cx="3060963" cy="3371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银行贷款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6416118" y="4262112"/>
            <a:ext cx="638737" cy="638737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  <a:ln w="54769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485508" y="4602456"/>
            <a:ext cx="3060963" cy="1418088"/>
          </a:xfrm>
          <a:prstGeom prst="rect">
            <a:avLst/>
          </a:prstGeom>
          <a:noFill/>
          <a:ln w="28575">
            <a:solidFill>
              <a:schemeClr val="accent1">
                <a:alpha val="100000"/>
              </a:schemeClr>
            </a:solidFill>
            <a:prstDash val="solid"/>
          </a:ln>
          <a:effectLst>
            <a:outerShdw blurRad="177800" dist="63500" dir="2700000">
              <a:srgbClr val="000000">
                <a:alpha val="19000"/>
              </a:srgbClr>
            </a:outerShdw>
          </a:effectLst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649152" y="4965685"/>
            <a:ext cx="2733675" cy="9889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寻求具有行业背景或资金实力的战略投资者，共同推动项目发展。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7485508" y="4610926"/>
            <a:ext cx="3060963" cy="3371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引入战略投资者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10171470" y="4261369"/>
            <a:ext cx="638737" cy="638737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  <a:ln w="54769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6" name="Connector 26"/>
          <p:cNvCxnSpPr/>
          <p:nvPr/>
        </p:nvCxnSpPr>
        <p:spPr>
          <a:xfrm>
            <a:off x="836547" y="3827070"/>
            <a:ext cx="230980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7" name="Connector 27"/>
          <p:cNvCxnSpPr/>
          <p:nvPr/>
        </p:nvCxnSpPr>
        <p:spPr>
          <a:xfrm>
            <a:off x="836547" y="3893745"/>
            <a:ext cx="230980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8" name="Connector 28"/>
          <p:cNvCxnSpPr/>
          <p:nvPr/>
        </p:nvCxnSpPr>
        <p:spPr>
          <a:xfrm>
            <a:off x="9127179" y="3859707"/>
            <a:ext cx="230980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9" name="Connector 29"/>
          <p:cNvCxnSpPr/>
          <p:nvPr/>
        </p:nvCxnSpPr>
        <p:spPr>
          <a:xfrm>
            <a:off x="9127179" y="3926382"/>
            <a:ext cx="230980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0" name="Connector 30"/>
          <p:cNvCxnSpPr/>
          <p:nvPr/>
        </p:nvCxnSpPr>
        <p:spPr>
          <a:xfrm>
            <a:off x="3411605" y="3838860"/>
            <a:ext cx="168553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" name="Connector 31"/>
          <p:cNvCxnSpPr/>
          <p:nvPr/>
        </p:nvCxnSpPr>
        <p:spPr>
          <a:xfrm>
            <a:off x="3411605" y="3915060"/>
            <a:ext cx="168553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2" name="Connector 32"/>
          <p:cNvCxnSpPr/>
          <p:nvPr/>
        </p:nvCxnSpPr>
        <p:spPr>
          <a:xfrm>
            <a:off x="5372634" y="3837831"/>
            <a:ext cx="1513856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3" name="Connector 33"/>
          <p:cNvCxnSpPr/>
          <p:nvPr/>
        </p:nvCxnSpPr>
        <p:spPr>
          <a:xfrm>
            <a:off x="5363109" y="3915060"/>
            <a:ext cx="1513856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4" name="Connector 34"/>
          <p:cNvCxnSpPr/>
          <p:nvPr/>
        </p:nvCxnSpPr>
        <p:spPr>
          <a:xfrm>
            <a:off x="7136996" y="3857910"/>
            <a:ext cx="173235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5" name="Connector 35"/>
          <p:cNvCxnSpPr/>
          <p:nvPr/>
        </p:nvCxnSpPr>
        <p:spPr>
          <a:xfrm>
            <a:off x="7125616" y="3924585"/>
            <a:ext cx="173235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6" name="TextBox 36"/>
          <p:cNvSpPr txBox="1"/>
          <p:nvPr/>
        </p:nvSpPr>
        <p:spPr>
          <a:xfrm>
            <a:off x="4490655" y="1566471"/>
            <a:ext cx="9639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8191578" y="1566471"/>
            <a:ext cx="9639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449074" y="4328880"/>
            <a:ext cx="9639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10210420" y="4311430"/>
            <a:ext cx="9639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40" name="Group 4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1" name="AutoShape 4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TextBox 6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资金来源渠道和筹措方式</a:t>
              </a:r>
            </a:p>
          </p:txBody>
        </p:sp>
      </p:grp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https://d.book118.com/857165062004006052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143</Paragraphs>
  <Slides>21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2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2024-09-25T08:42:30.594</cp:lastPrinted>
  <dcterms:created xsi:type="dcterms:W3CDTF">2024-09-25T00:42:30Z</dcterms:created>
  <dcterms:modified xsi:type="dcterms:W3CDTF">2024-09-25T00:42:33Z</dcterms:modified>
</cp:coreProperties>
</file>