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568D817-DCB6-48A9-BA97-1867FFD92B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A0E331-87E7-479C-93C5-74AE34F013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44E3DEF-F95B-4BEE-8443-AA881FA926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39B61BF-6DE7-4C85-9F7D-F6985D9B4B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FAD4038-75D2-437C-8C24-7A4409F4A35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6AF708A-391A-403D-A531-8976839D9C3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BA3D952-1E0B-49AE-9CA7-C640398EDCF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65FCDAB-F57F-4015-BB18-EA1BA45927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A33210-9862-4F72-A9FE-5548EF9CE8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00F2361-9511-403A-ACB4-3AB9C21C4C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3B615A-610F-4C2C-823D-487301815D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7201022014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南京工程学院医保指南课件</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医保基本知识</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南京工程学院医保政策</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医保的使用与注意事项</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医保的未来发展与影响</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互动与答疑环节</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医保基本知识</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969" b="17969"/>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28146" b="28146"/>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医保的目的</a:t>
            </a:r>
            <a:endParaRPr lang="en-US" sz="1100"/>
          </a:p>
        </p:txBody>
      </p:sp>
      <p:sp>
        <p:nvSpPr>
          <p:cNvPr id="9" name="AutoShape 9"/>
          <p:cNvSpPr/>
          <p:nvPr/>
        </p:nvSpPr>
        <p:spPr>
          <a:xfrm>
            <a:off x="1199338" y="4309545"/>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医保旨在保障公民在患病时能够得到基本医疗保障，减轻医疗费用负担，提高全民健康水平。</a:t>
            </a:r>
            <a:endParaRPr lang="en-US" sz="1100"/>
          </a:p>
        </p:txBody>
      </p:sp>
      <p:sp>
        <p:nvSpPr>
          <p:cNvPr id="10" name="AutoShape 10"/>
          <p:cNvSpPr/>
          <p:nvPr/>
        </p:nvSpPr>
        <p:spPr>
          <a:xfrm>
            <a:off x="6258305" y="1738966"/>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医保的定义</a:t>
            </a:r>
            <a:endParaRPr lang="en-US" sz="1100"/>
          </a:p>
        </p:txBody>
      </p:sp>
      <p:sp>
        <p:nvSpPr>
          <p:cNvPr id="11" name="AutoShape 11"/>
          <p:cNvSpPr/>
          <p:nvPr/>
        </p:nvSpPr>
        <p:spPr>
          <a:xfrm>
            <a:off x="6258305" y="2146237"/>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医保是指通过国家立法，按照强制性社会保险原则和方法筹集、运用医疗资金，保证人们公平地获得基本医疗服务的一种制度。</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医保的定义与目的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996051" y="2418153"/>
            <a:ext cx="4102999" cy="2920344"/>
          </a:xfrm>
          <a:prstGeom prst="frame">
            <a:avLst>
              <a:gd name="adj1" fmla="val 1535"/>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t="3633" b="3633"/>
          <a:stretch>
            <a:fillRect/>
          </a:stretch>
        </p:blipFill>
        <p:spPr>
          <a:xfrm>
            <a:off x="1204668" y="1898647"/>
            <a:ext cx="4472212" cy="2920343"/>
          </a:xfrm>
          <a:prstGeom prst="rect">
            <a:avLst/>
          </a:prstGeom>
          <a:effectLst>
            <a:outerShdw blurRad="63500">
              <a:srgbClr val="000000">
                <a:alpha val="40000"/>
              </a:srgbClr>
            </a:outerShdw>
          </a:effectLst>
        </p:spPr>
      </p:pic>
      <p:sp>
        <p:nvSpPr>
          <p:cNvPr id="4" name="AutoShape 4"/>
          <p:cNvSpPr/>
          <p:nvPr/>
        </p:nvSpPr>
        <p:spPr>
          <a:xfrm>
            <a:off x="8529912" y="209044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8555446" y="2167006"/>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8529912" y="404833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8531634" y="4134414"/>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8" name="AutoShape 8"/>
          <p:cNvSpPr/>
          <p:nvPr/>
        </p:nvSpPr>
        <p:spPr>
          <a:xfrm>
            <a:off x="6612352" y="2531996"/>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医保种类</a:t>
            </a:r>
            <a:endParaRPr lang="en-US" sz="1100"/>
          </a:p>
        </p:txBody>
      </p:sp>
      <p:sp>
        <p:nvSpPr>
          <p:cNvPr id="9" name="AutoShape 9"/>
          <p:cNvSpPr/>
          <p:nvPr/>
        </p:nvSpPr>
        <p:spPr>
          <a:xfrm>
            <a:off x="6612352" y="2883800"/>
            <a:ext cx="4276714" cy="96864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城镇职工基本医疗保险、城镇居民基本医疗保险、新型农村合作医疗保险等。</a:t>
            </a:r>
            <a:endParaRPr lang="en-US" sz="1100"/>
          </a:p>
        </p:txBody>
      </p:sp>
      <p:sp>
        <p:nvSpPr>
          <p:cNvPr id="10" name="AutoShape 10"/>
          <p:cNvSpPr/>
          <p:nvPr/>
        </p:nvSpPr>
        <p:spPr>
          <a:xfrm>
            <a:off x="6612352" y="4489877"/>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医保覆盖范围</a:t>
            </a:r>
            <a:endParaRPr lang="en-US" sz="1100"/>
          </a:p>
        </p:txBody>
      </p:sp>
      <p:sp>
        <p:nvSpPr>
          <p:cNvPr id="11" name="AutoShape 11"/>
          <p:cNvSpPr/>
          <p:nvPr/>
        </p:nvSpPr>
        <p:spPr>
          <a:xfrm>
            <a:off x="6612352" y="4841681"/>
            <a:ext cx="4276714" cy="96864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医保覆盖范围包括各类人群，旨在保障公民的基本医疗需求。</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医保的种类与覆盖范围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036424" y="1665910"/>
            <a:ext cx="5058967" cy="4264973"/>
          </a:xfrm>
          <a:prstGeom prst="rect">
            <a:avLst/>
          </a:prstGeom>
          <a:solidFill>
            <a:schemeClr val="accent1">
              <a:alpha val="26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l="5572" r="5572"/>
          <a:stretch>
            <a:fillRect/>
          </a:stretch>
        </p:blipFill>
        <p:spPr>
          <a:xfrm>
            <a:off x="6099052" y="1665911"/>
            <a:ext cx="5058968" cy="4260571"/>
          </a:xfrm>
          <a:prstGeom prst="rect">
            <a:avLst/>
          </a:prstGeom>
        </p:spPr>
      </p:pic>
      <p:grpSp>
        <p:nvGrpSpPr>
          <p:cNvPr id="4" name="Group 4"/>
          <p:cNvGrpSpPr/>
          <p:nvPr/>
        </p:nvGrpSpPr>
        <p:grpSpPr>
          <a:xfrm>
            <a:off x="1352702" y="5392034"/>
            <a:ext cx="382463" cy="382463"/>
            <a:chOff x="1352702" y="5392034"/>
            <a:chExt cx="382463" cy="382463"/>
          </a:xfrm>
        </p:grpSpPr>
        <p:sp>
          <p:nvSpPr>
            <p:cNvPr id="5" name="AutoShape 5"/>
            <p:cNvSpPr/>
            <p:nvPr/>
          </p:nvSpPr>
          <p:spPr>
            <a:xfrm>
              <a:off x="1352702"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6" name="Group 6"/>
          <p:cNvGrpSpPr/>
          <p:nvPr/>
        </p:nvGrpSpPr>
        <p:grpSpPr>
          <a:xfrm>
            <a:off x="2204679" y="5392034"/>
            <a:ext cx="382463" cy="382463"/>
            <a:chOff x="2204679" y="5392034"/>
            <a:chExt cx="382463" cy="382463"/>
          </a:xfrm>
        </p:grpSpPr>
        <p:sp>
          <p:nvSpPr>
            <p:cNvPr id="7" name="AutoShape 7"/>
            <p:cNvSpPr/>
            <p:nvPr/>
          </p:nvSpPr>
          <p:spPr>
            <a:xfrm>
              <a:off x="2204679"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8" name="Group 8"/>
          <p:cNvGrpSpPr/>
          <p:nvPr/>
        </p:nvGrpSpPr>
        <p:grpSpPr>
          <a:xfrm>
            <a:off x="3056534" y="5392034"/>
            <a:ext cx="382463" cy="382463"/>
            <a:chOff x="3056534" y="5392034"/>
            <a:chExt cx="382463" cy="382463"/>
          </a:xfrm>
        </p:grpSpPr>
        <p:sp>
          <p:nvSpPr>
            <p:cNvPr id="9" name="AutoShape 9"/>
            <p:cNvSpPr/>
            <p:nvPr/>
          </p:nvSpPr>
          <p:spPr>
            <a:xfrm>
              <a:off x="3056534"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10" name="Group 10"/>
          <p:cNvGrpSpPr/>
          <p:nvPr/>
        </p:nvGrpSpPr>
        <p:grpSpPr>
          <a:xfrm>
            <a:off x="3908511" y="5392034"/>
            <a:ext cx="382463" cy="382463"/>
            <a:chOff x="3908511" y="5392034"/>
            <a:chExt cx="382463" cy="382463"/>
          </a:xfrm>
        </p:grpSpPr>
        <p:sp>
          <p:nvSpPr>
            <p:cNvPr id="11" name="AutoShape 11"/>
            <p:cNvSpPr/>
            <p:nvPr/>
          </p:nvSpPr>
          <p:spPr>
            <a:xfrm>
              <a:off x="3908511"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sp>
        <p:nvSpPr>
          <p:cNvPr id="12" name="AutoShape 12"/>
          <p:cNvSpPr/>
          <p:nvPr/>
        </p:nvSpPr>
        <p:spPr>
          <a:xfrm>
            <a:off x="1352702" y="2211388"/>
            <a:ext cx="4276714" cy="1196863"/>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个人和单位按照一定比例缴纳医保费用，用于建立医保基金。</a:t>
            </a:r>
            <a:endParaRPr lang="en-US" sz="1100"/>
          </a:p>
        </p:txBody>
      </p:sp>
      <p:sp>
        <p:nvSpPr>
          <p:cNvPr id="13" name="AutoShape 13"/>
          <p:cNvSpPr/>
          <p:nvPr/>
        </p:nvSpPr>
        <p:spPr>
          <a:xfrm>
            <a:off x="1352702" y="3980984"/>
            <a:ext cx="4276714" cy="122060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患者在定点医疗机构就医时，凭医保卡等相关证件可以享受一定比例的医疗费用报销。</a:t>
            </a:r>
            <a:endParaRPr lang="en-US" sz="1100"/>
          </a:p>
        </p:txBody>
      </p:sp>
      <p:sp>
        <p:nvSpPr>
          <p:cNvPr id="14" name="Freeform 14"/>
          <p:cNvSpPr/>
          <p:nvPr/>
        </p:nvSpPr>
        <p:spPr>
          <a:xfrm>
            <a:off x="1422013" y="5461304"/>
            <a:ext cx="243840" cy="243840"/>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73990" y="5461304"/>
            <a:ext cx="243840" cy="243840"/>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089453" y="5461304"/>
            <a:ext cx="243840" cy="243840"/>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977823" y="5461304"/>
            <a:ext cx="243840" cy="243840"/>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1352702" y="1804117"/>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医保缴费</a:t>
            </a:r>
            <a:endParaRPr lang="en-US" sz="1100"/>
          </a:p>
        </p:txBody>
      </p:sp>
      <p:sp>
        <p:nvSpPr>
          <p:cNvPr id="19" name="AutoShape 19"/>
          <p:cNvSpPr/>
          <p:nvPr/>
        </p:nvSpPr>
        <p:spPr>
          <a:xfrm>
            <a:off x="1352702" y="3594761"/>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医保报销</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医保的缴费与报销</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南京工程学院医保政策</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929" b="17929"/>
          <a:stretch>
            <a:fillRect/>
          </a:stretch>
        </p:blipFill>
        <p:spPr>
          <a:xfrm>
            <a:off x="6230112" y="1739062"/>
            <a:ext cx="5058969" cy="2163307"/>
          </a:xfrm>
          <a:prstGeom prst="rect">
            <a:avLst/>
          </a:prstGeom>
          <a:ln w="19050">
            <a:solidFill>
              <a:schemeClr val="dk1"/>
            </a:solidFill>
          </a:ln>
        </p:spPr>
      </p:pic>
      <p:pic>
        <p:nvPicPr>
          <p:cNvPr id="3" name="Picture 3"/>
          <p:cNvPicPr>
            <a:picLocks noChangeAspect="1"/>
          </p:cNvPicPr>
          <p:nvPr/>
        </p:nvPicPr>
        <p:blipFill>
          <a:blip r:embed="rId3"/>
          <a:srcRect t="17929" b="17929"/>
          <a:stretch>
            <a:fillRect/>
          </a:stretch>
        </p:blipFill>
        <p:spPr>
          <a:xfrm>
            <a:off x="6233164" y="3914561"/>
            <a:ext cx="5058969" cy="2163307"/>
          </a:xfrm>
          <a:prstGeom prst="rect">
            <a:avLst/>
          </a:prstGeom>
          <a:ln w="19050">
            <a:solidFill>
              <a:schemeClr val="dk1"/>
            </a:solidFill>
          </a:ln>
        </p:spPr>
      </p:pic>
      <p:sp>
        <p:nvSpPr>
          <p:cNvPr id="4" name="AutoShape 4"/>
          <p:cNvSpPr/>
          <p:nvPr/>
        </p:nvSpPr>
        <p:spPr>
          <a:xfrm>
            <a:off x="763829" y="185248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89066" y="1938594"/>
            <a:ext cx="391119"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467193"/>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南京工程学院医保政策是为保障在校学生和教职工的医疗权益而设立的。</a:t>
            </a:r>
            <a:endParaRPr lang="en-US" sz="1100"/>
          </a:p>
        </p:txBody>
      </p:sp>
      <p:sp>
        <p:nvSpPr>
          <p:cNvPr id="7" name="AutoShape 7"/>
          <p:cNvSpPr/>
          <p:nvPr/>
        </p:nvSpPr>
        <p:spPr>
          <a:xfrm>
            <a:off x="763829" y="3650029"/>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74314" y="3736142"/>
            <a:ext cx="416357"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02</a:t>
            </a:r>
          </a:p>
        </p:txBody>
      </p:sp>
      <p:sp>
        <p:nvSpPr>
          <p:cNvPr id="9" name="AutoShape 9"/>
          <p:cNvSpPr/>
          <p:nvPr/>
        </p:nvSpPr>
        <p:spPr>
          <a:xfrm>
            <a:off x="1306341" y="3264741"/>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该政策覆盖了基本医疗保险、大病保险、商业保险等多个层面，旨在提供全面的医疗保障。</a:t>
            </a:r>
            <a:endParaRPr lang="en-US" sz="1100"/>
          </a:p>
        </p:txBody>
      </p:sp>
      <p:sp>
        <p:nvSpPr>
          <p:cNvPr id="10" name="AutoShape 10"/>
          <p:cNvSpPr/>
          <p:nvPr/>
        </p:nvSpPr>
        <p:spPr>
          <a:xfrm>
            <a:off x="763829" y="544148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773583" y="5527602"/>
            <a:ext cx="441594"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425">
                <a:solidFill>
                  <a:srgbClr val="FFFFFF">
                    <a:alpha val="100000"/>
                  </a:srgbClr>
                </a:solidFill>
                <a:latin typeface="Microsoft Yahei"/>
                <a:ea typeface="Microsoft Yahei"/>
                <a:cs typeface="Microsoft Yahei"/>
              </a:rPr>
              <a:t>03</a:t>
            </a:r>
          </a:p>
        </p:txBody>
      </p:sp>
      <p:sp>
        <p:nvSpPr>
          <p:cNvPr id="12" name="AutoShape 12"/>
          <p:cNvSpPr/>
          <p:nvPr/>
        </p:nvSpPr>
        <p:spPr>
          <a:xfrm>
            <a:off x="1306341" y="5062289"/>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医保政策的具体内容根据国家和地方政策调整而变化，学生和教职工需及时关注相关通知和公告。</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南京工程学院医保政策概述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3895588" y="1757233"/>
            <a:ext cx="1867327" cy="1867327"/>
            <a:chOff x="3895588" y="1757233"/>
            <a:chExt cx="1867327" cy="1867327"/>
          </a:xfrm>
        </p:grpSpPr>
        <p:sp>
          <p:nvSpPr>
            <p:cNvPr id="3" name="AutoShape 3"/>
            <p:cNvSpPr/>
            <p:nvPr/>
          </p:nvSpPr>
          <p:spPr>
            <a:xfrm>
              <a:off x="389558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6435060" y="1757233"/>
            <a:ext cx="1867327" cy="1867327"/>
            <a:chOff x="6435060" y="1757233"/>
            <a:chExt cx="1867327" cy="1867327"/>
          </a:xfrm>
        </p:grpSpPr>
        <p:sp>
          <p:nvSpPr>
            <p:cNvPr id="5" name="AutoShape 5"/>
            <p:cNvSpPr/>
            <p:nvPr/>
          </p:nvSpPr>
          <p:spPr>
            <a:xfrm>
              <a:off x="643506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356238" y="1757233"/>
            <a:ext cx="1867327" cy="1867327"/>
            <a:chOff x="1356238" y="1757233"/>
            <a:chExt cx="1867327" cy="1867327"/>
          </a:xfrm>
        </p:grpSpPr>
        <p:sp>
          <p:nvSpPr>
            <p:cNvPr id="7" name="AutoShape 7"/>
            <p:cNvSpPr/>
            <p:nvPr/>
          </p:nvSpPr>
          <p:spPr>
            <a:xfrm>
              <a:off x="135623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34129" y="3903871"/>
            <a:ext cx="2311548" cy="1594406"/>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参保人员需在医保定点医疗机构就诊，并妥善保存相关医疗费用单据。</a:t>
            </a:r>
            <a:endParaRPr lang="en-US" sz="1100"/>
          </a:p>
        </p:txBody>
      </p:sp>
      <p:sp>
        <p:nvSpPr>
          <p:cNvPr id="9" name="AutoShape 9"/>
          <p:cNvSpPr/>
          <p:nvPr/>
        </p:nvSpPr>
        <p:spPr>
          <a:xfrm>
            <a:off x="3703982" y="3903871"/>
            <a:ext cx="2348077" cy="1594406"/>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就诊后，参保人员需向学校提交医保报销申请，并附上相关单据和证明材料。</a:t>
            </a:r>
            <a:endParaRPr lang="en-US" sz="1100"/>
          </a:p>
        </p:txBody>
      </p:sp>
      <p:sp>
        <p:nvSpPr>
          <p:cNvPr id="10" name="AutoShape 10"/>
          <p:cNvSpPr/>
          <p:nvPr/>
        </p:nvSpPr>
        <p:spPr>
          <a:xfrm>
            <a:off x="6219054" y="3903871"/>
            <a:ext cx="2323724" cy="1594406"/>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学校医保办将对申请进行审核，符合条件的将按照政策规定给予报销。</a:t>
            </a:r>
            <a:endParaRPr lang="en-US" sz="1100"/>
          </a:p>
        </p:txBody>
      </p:sp>
      <p:sp>
        <p:nvSpPr>
          <p:cNvPr id="11" name="AutoShape 11"/>
          <p:cNvSpPr/>
          <p:nvPr/>
        </p:nvSpPr>
        <p:spPr>
          <a:xfrm>
            <a:off x="8807293" y="3903871"/>
            <a:ext cx="2323724" cy="1594406"/>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医保报销金额将通过学校财务部门发放至个人银行账户或支付到个人手中。</a:t>
            </a:r>
            <a:endParaRPr lang="en-US" sz="1100"/>
          </a:p>
        </p:txBody>
      </p:sp>
      <p:grpSp>
        <p:nvGrpSpPr>
          <p:cNvPr id="12" name="Group 12"/>
          <p:cNvGrpSpPr/>
          <p:nvPr/>
        </p:nvGrpSpPr>
        <p:grpSpPr>
          <a:xfrm>
            <a:off x="8974532" y="1757233"/>
            <a:ext cx="1867327" cy="1867327"/>
            <a:chOff x="8974532" y="1757233"/>
            <a:chExt cx="1867327" cy="1867327"/>
          </a:xfrm>
        </p:grpSpPr>
        <p:sp>
          <p:nvSpPr>
            <p:cNvPr id="13" name="AutoShape 13"/>
            <p:cNvSpPr/>
            <p:nvPr/>
          </p:nvSpPr>
          <p:spPr>
            <a:xfrm>
              <a:off x="8974532"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1999673" y="2385294"/>
            <a:ext cx="580457" cy="611204"/>
            <a:chOff x="1999673" y="2385294"/>
            <a:chExt cx="580457" cy="611204"/>
          </a:xfrm>
        </p:grpSpPr>
        <p:sp>
          <p:nvSpPr>
            <p:cNvPr id="15" name="Freeform 15"/>
            <p:cNvSpPr/>
            <p:nvPr/>
          </p:nvSpPr>
          <p:spPr>
            <a:xfrm>
              <a:off x="199967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2150397"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2150397"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35492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4431200" y="2395266"/>
            <a:ext cx="796103" cy="591260"/>
            <a:chOff x="4431200" y="2395266"/>
            <a:chExt cx="796103" cy="591260"/>
          </a:xfrm>
        </p:grpSpPr>
        <p:sp>
          <p:nvSpPr>
            <p:cNvPr id="20" name="Freeform 20"/>
            <p:cNvSpPr/>
            <p:nvPr/>
          </p:nvSpPr>
          <p:spPr>
            <a:xfrm>
              <a:off x="4713118"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431200"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Freeform 22"/>
          <p:cNvSpPr/>
          <p:nvPr/>
        </p:nvSpPr>
        <p:spPr>
          <a:xfrm>
            <a:off x="7022993"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0" y="0"/>
            <a:ext cx="0" cy="0"/>
          </a:xfrm>
        </p:grpSpPr>
        <p:sp>
          <p:nvSpPr>
            <p:cNvPr id="24" name="Freeform 24"/>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南京工程学院医保报销流程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405020"/>
            <a:ext cx="460057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Q</a:t>
            </a:r>
          </a:p>
        </p:txBody>
      </p:sp>
      <p:sp>
        <p:nvSpPr>
          <p:cNvPr id="9" name="TextBox 9"/>
          <p:cNvSpPr txBox="1"/>
          <p:nvPr/>
        </p:nvSpPr>
        <p:spPr>
          <a:xfrm>
            <a:off x="1596603" y="1890788"/>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医保报销比例是多少？</a:t>
            </a:r>
          </a:p>
        </p:txBody>
      </p:sp>
      <p:sp>
        <p:nvSpPr>
          <p:cNvPr id="10" name="TextBox 10"/>
          <p:cNvSpPr txBox="1"/>
          <p:nvPr/>
        </p:nvSpPr>
        <p:spPr>
          <a:xfrm>
            <a:off x="7246698" y="1405020"/>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A</a:t>
            </a:r>
          </a:p>
        </p:txBody>
      </p:sp>
      <p:sp>
        <p:nvSpPr>
          <p:cNvPr id="11" name="TextBox 11"/>
          <p:cNvSpPr txBox="1"/>
          <p:nvPr/>
        </p:nvSpPr>
        <p:spPr>
          <a:xfrm>
            <a:off x="7246698" y="1866404"/>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根据医保政策规定，存在免赔额、报销比例限制、药品和诊疗项目限制等情况，具体可查询学校医保办或当地社保部门官网。</a:t>
            </a:r>
          </a:p>
        </p:txBody>
      </p:sp>
      <p:sp>
        <p:nvSpPr>
          <p:cNvPr id="12" name="TextBox 12"/>
          <p:cNvSpPr txBox="1"/>
          <p:nvPr/>
        </p:nvSpPr>
        <p:spPr>
          <a:xfrm>
            <a:off x="1596603" y="3037215"/>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A</a:t>
            </a:r>
          </a:p>
        </p:txBody>
      </p:sp>
      <p:sp>
        <p:nvSpPr>
          <p:cNvPr id="13" name="TextBox 13"/>
          <p:cNvSpPr txBox="1"/>
          <p:nvPr/>
        </p:nvSpPr>
        <p:spPr>
          <a:xfrm>
            <a:off x="1596603" y="3547367"/>
            <a:ext cx="44196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根据医保政策规定，不同级别的医疗机构和用药范围有不同的报销比例，具体可查询学校医保办或当地社保部门官网。</a:t>
            </a:r>
          </a:p>
        </p:txBody>
      </p:sp>
      <p:sp>
        <p:nvSpPr>
          <p:cNvPr id="14" name="TextBox 14"/>
          <p:cNvSpPr txBox="1"/>
          <p:nvPr/>
        </p:nvSpPr>
        <p:spPr>
          <a:xfrm>
            <a:off x="7246698" y="3037215"/>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Q</a:t>
            </a:r>
          </a:p>
        </p:txBody>
      </p:sp>
      <p:sp>
        <p:nvSpPr>
          <p:cNvPr id="15" name="TextBox 15"/>
          <p:cNvSpPr txBox="1"/>
          <p:nvPr/>
        </p:nvSpPr>
        <p:spPr>
          <a:xfrm>
            <a:off x="7246698" y="3547367"/>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如何查询医保个人账户余额？</a:t>
            </a:r>
          </a:p>
        </p:txBody>
      </p:sp>
      <p:sp>
        <p:nvSpPr>
          <p:cNvPr id="16" name="TextBox 16"/>
          <p:cNvSpPr txBox="1"/>
          <p:nvPr/>
        </p:nvSpPr>
        <p:spPr>
          <a:xfrm>
            <a:off x="1596603" y="4632977"/>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Q</a:t>
            </a:r>
          </a:p>
        </p:txBody>
      </p:sp>
      <p:sp>
        <p:nvSpPr>
          <p:cNvPr id="17" name="TextBox 17"/>
          <p:cNvSpPr txBox="1"/>
          <p:nvPr/>
        </p:nvSpPr>
        <p:spPr>
          <a:xfrm>
            <a:off x="1596603" y="5155321"/>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哪些情况不属于医保报销范围？</a:t>
            </a:r>
          </a:p>
        </p:txBody>
      </p:sp>
      <p:sp>
        <p:nvSpPr>
          <p:cNvPr id="18" name="TextBox 18"/>
          <p:cNvSpPr txBox="1"/>
          <p:nvPr/>
        </p:nvSpPr>
        <p:spPr>
          <a:xfrm>
            <a:off x="7246698" y="4632977"/>
            <a:ext cx="473392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A</a:t>
            </a:r>
          </a:p>
        </p:txBody>
      </p:sp>
      <p:sp>
        <p:nvSpPr>
          <p:cNvPr id="19" name="TextBox 19"/>
          <p:cNvSpPr txBox="1"/>
          <p:nvPr/>
        </p:nvSpPr>
        <p:spPr>
          <a:xfrm>
            <a:off x="7246698" y="5155321"/>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可通过学校医保办或当地社保部门官网查询个人医保账户余额。如有疑问，可拨打当地社保部门咨询电话进行咨询。</a:t>
            </a:r>
          </a:p>
        </p:txBody>
      </p:sp>
      <p:sp>
        <p:nvSpPr>
          <p:cNvPr id="20" name="Freeform 20"/>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南京工程学院医保常见问题解答</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医保的使用与注意事项</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https://d.book118.com/857201022014006025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2024-08-29T11:31:37.992</cp:lastPrinted>
  <dcterms:created xsi:type="dcterms:W3CDTF">2024-08-29T03:31:38Z</dcterms:created>
  <dcterms:modified xsi:type="dcterms:W3CDTF">2024-08-29T03:31:39Z</dcterms:modified>
</cp:coreProperties>
</file>