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WOJVG+MS-UIGothic"/>
      <p:regular r:id="rId19"/>
    </p:embeddedFont>
    <p:embeddedFont>
      <p:font typeface="GCOSFK+QLBVBC+Arial-BoldMT"/>
      <p:regular r:id="rId20"/>
    </p:embeddedFont>
    <p:embeddedFont>
      <p:font typeface="SFLMTD+QWVHTD+MicrosoftYaHei"/>
      <p:regular r:id="rId21"/>
    </p:embeddedFont>
    <p:embeddedFont>
      <p:font typeface="PROVLV+JFFNKN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0267-9B77-4321-95B5-017BB2B2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115C5-1EF3-4D60-97C8-CFB21F44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05ED1-6792-4DD7-8478-C8AB793C9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BB5D0-EB52-4D3B-BE1F-474AD142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14B15-65C3-4747-821F-BB972413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4C1F4-2962-4A79-981F-3F95F62C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63F9D-D867-4226-B4A5-CA77F565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8B436-1559-4230-A6A4-6E409135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4156F-9644-4AE6-850F-76C3319F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17BA5-C54C-4E3D-9A9C-50AFF270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FE40E-BE41-4801-B418-1B5BE550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207107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40862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MWOJVG+MS-UIGothic"/>
                <a:cs typeface="MWOJVG+MS-UIGothic"/>
              </a:rPr>
              <a:t>股骨骨折治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GCOSFK+QLBVBC+Arial-BoldMT"/>
                <a:cs typeface="GCOSFK+QLBVBC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MWOJVG+MS-UIGothic"/>
                <a:cs typeface="MWOJVG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股骨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骨折是一种常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的骨折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型，多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于老年人，由于骨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疏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松等原因，容易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致骨折。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股骨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骨折的方法有多种，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包括保守治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和手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，每种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方法都有其适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缺点。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件旨在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提供全面、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的股骨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骨折治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疗选择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以便更好地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患者制定治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程目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FLMTD+QWVHTD+MicrosoftYaHei"/>
                <a:cs typeface="SFLMTD+QWVHT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FLMTD+QWVHTD+MicrosoftYaHei"/>
                <a:cs typeface="SFLMTD+QWVHT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FLMTD+QWVHTD+MicrosoftYaHei"/>
                <a:cs typeface="SFLMTD+QWVHT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FLMTD+QWVHTD+MicrosoftYaHei"/>
                <a:cs typeface="SFLMTD+QWVHT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掌握股骨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骨折的基本知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，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包括病因、分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、症状等。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了解股骨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骨折的保守治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方法，包括非手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、内固定治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髋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关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</a:p>
          <a:p>
            <a:pPr marL="94297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掌握各种治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方法的适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症和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缺点，以便根据患者的具体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情况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合适的治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方案。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提高医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在股骨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骨折治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中的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水平和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床决策能</a:t>
            </a:r>
          </a:p>
          <a:p>
            <a:pPr marL="9429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MWOJVG+MS-UIGothic"/>
                <a:cs typeface="MWOJVG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GCOSFK+QLBVBC+Arial-BoldMT"/>
                <a:cs typeface="GCOSFK+QLBVBC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MWOJVG+MS-UIGothic"/>
                <a:cs typeface="MWOJVG+MS-UIGothic"/>
              </a:rPr>
              <a:t>股骨骨折概述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股骨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颈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骨折定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485077"/>
                </a:solidFill>
                <a:latin typeface="MWOJVG+MS-UIGothic"/>
                <a:cs typeface="MWOJVG+MS-UIGothic"/>
              </a:rPr>
              <a:t>生部位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髋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关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囊内的股骨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、股骨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MWOJVG+MS-UIGothic"/>
                <a:cs typeface="MWOJVG+MS-UIGothic"/>
              </a:rPr>
              <a:t>原因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疏松、低能量跌倒、高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处坠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落等。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股骨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颈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骨折分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MWOJVG+MS-UIGothic"/>
                <a:cs typeface="MWOJVG+MS-UIGothic"/>
              </a:rPr>
              <a:t>按骨折位置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24081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下型、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经颈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型、基底型。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MWOJVG+MS-UIGothic"/>
                <a:cs typeface="MWOJVG+MS-UIGothic"/>
              </a:rPr>
              <a:t>按骨折形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合性、开放性。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MWOJVG+MS-UIGothic"/>
                <a:cs typeface="MWOJVG+MS-UIGothic"/>
              </a:rPr>
              <a:t>按骨折移位程度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2702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不完全骨折、完全骨折（无移位、部分移位、完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全移位）。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股骨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颈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骨折的症状和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ROVLV+JFFNKN+MicrosoftYaHei-Bold"/>
                <a:cs typeface="PROVLV+JFFNK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ROVLV+JFFNKN+MicrosoftYaHei-Bold"/>
                <a:cs typeface="PROVLV+JFFNK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ROVLV+JFFNKN+MicrosoftYaHei-Bold"/>
                <a:cs typeface="PROVLV+JFFNK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MWOJVG+MS-UIGothic"/>
                <a:cs typeface="MWOJVG+MS-UIGothic"/>
              </a:rPr>
              <a:t>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485077"/>
                </a:solidFill>
                <a:latin typeface="MWOJVG+MS-UIGothic"/>
                <a:cs typeface="MWOJVG+MS-UIGothic"/>
              </a:rPr>
              <a:t>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鉴别诊</a:t>
            </a:r>
            <a:r>
              <a:rPr sz="2000">
                <a:solidFill>
                  <a:srgbClr val="485077"/>
                </a:solidFill>
                <a:latin typeface="MWOJVG+MS-UIGothic"/>
                <a:cs typeface="MWOJVG+MS-UIGothic"/>
              </a:rPr>
              <a:t>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26263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髋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部疼痛、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、功能障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碍、患肢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短等。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226691" cy="7080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体格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、影像学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（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FLMTD+QWVHTD+MicrosoftYaHei"/>
                <a:cs typeface="SFLMTD+QWVHTD+MicrosoftYaHei"/>
              </a:rPr>
              <a:t>X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、</a:t>
            </a:r>
            <a:r>
              <a:rPr sz="1500">
                <a:solidFill>
                  <a:srgbClr val="23283D"/>
                </a:solidFill>
                <a:latin typeface="SFLMTD+QWVHTD+MicrosoftYaHei"/>
                <a:cs typeface="SFLMTD+QWVHTD+MicrosoftYaHei"/>
              </a:rPr>
              <a:t>CT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、</a:t>
            </a:r>
            <a:r>
              <a:rPr sz="1500">
                <a:solidFill>
                  <a:srgbClr val="23283D"/>
                </a:solidFill>
                <a:latin typeface="SFLMTD+QWVHTD+MicrosoftYaHei"/>
                <a:cs typeface="SFLMTD+QWVHTD+MicrosoftYaHei"/>
              </a:rPr>
              <a:t>MRI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髋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关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脱位、股骨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坏死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MWOJVG+MS-UIGothic"/>
                <a:cs typeface="MWOJV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GCOSFK+QLBVBC+Arial-BoldMT"/>
                <a:cs typeface="GCOSFK+QLBVBC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MWOJVG+MS-UIGothic"/>
                <a:cs typeface="MWOJVG+MS-UIGothic"/>
              </a:rPr>
              <a:t>非手治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牵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引治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引治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引力使骨折部位复位，并保持骨折部位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定，以促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愈合。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引治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适用于无明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移位的股骨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骨折，或者年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龄过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大、身体状况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差无法承受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的患者。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引治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卧床，容易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致褥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疮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、肺炎等并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症，需要密切关注患者的病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石膏固定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石膏固定是将骨折部位固定在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适当的位置，以保持骨折部位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定，促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愈合。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石膏固定适用于年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龄较轻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、身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体状况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好的患者，或者骨折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部位有明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移位需要复位后再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固定的患者。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石膏固定需要定期更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需要注意防止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压疮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、肌肉萎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等并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症的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MWOJVG+MS-UIGothic"/>
                <a:cs typeface="MWOJVG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85077"/>
                </a:solidFill>
                <a:latin typeface="MWOJVG+MS-UIGothic"/>
                <a:cs typeface="MWOJVG+MS-UIGothic"/>
              </a:rPr>
              <a:t>物治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主要是通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口服或注射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解疼痛、消炎、促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骨折愈合。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需要注意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物的副作用和相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互作用，以及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物的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量和使用方法。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物治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症患者，或者作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其他治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MWOJVG+MS-UIGothic"/>
                <a:cs typeface="MWOJVG+MS-UIGothic"/>
              </a:rPr>
              <a:t>助手段。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GCOSFK+QLBVBC+Arial-BoldMT"/>
                <a:cs typeface="GCOSFK+QLBVBC+Arial-BoldMT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MWOJVG+MS-UIGothic"/>
                <a:cs typeface="MWOJVG+MS-UIGothic"/>
              </a:rPr>
              <a:t>手治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https://d.book118.com/858012071073006042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MWOJVG+MS-UIGothic</vt:lpstr>
      <vt:lpstr>GCOSFK+QLBVBC+Arial-BoldMT</vt:lpstr>
      <vt:lpstr>SimSun</vt:lpstr>
      <vt:lpstr>SFLMTD+QWVHTD+MicrosoftYaHei</vt:lpstr>
      <vt:lpstr>PROVLV+JFFNKN+MicrosoftYaHei-Bold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2024-09-21T18:00:10.086</cp:lastPrinted>
  <dcterms:created xsi:type="dcterms:W3CDTF">2024-09-21T10:00:10Z</dcterms:created>
  <dcterms:modified xsi:type="dcterms:W3CDTF">2024-09-21T10:00:11Z</dcterms:modified>
</cp:coreProperties>
</file>