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tiff" ContentType="image/tif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0095" cy="685927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" Target="../slides/slide2.xml" TargetMode="Internal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F457F-2EA3-4F49-9AC0-4BDD31A91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5DD0D-889A-4A12-9E04-0DF51684C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D6DED-B10E-418F-B605-16E962A59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35D21-BF54-4EC7-A207-30F77A1B4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261AE2-6AC6-44B2-84F1-A2C7B0125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F0567-BEA6-42EC-B66C-0FD6B8844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AD5FE-A46E-4D2C-B650-A4A9E53CE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E0161-8245-47A4-B67C-904674F93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72337-5141-431D-BB3F-28D4B7BE2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754B5-0444-418B-A37A-7FB5B3F4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49330-06B9-457D-8C9F-125C9BCAC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-27384"/>
            <a:ext cx="12190413" cy="144016"/>
          </a:xfrm>
          <a:prstGeom prst="rect">
            <a:avLst/>
          </a:prstGeom>
          <a:solidFill>
            <a:srgbClr val="DF29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 userDrawn="1"/>
        </p:nvSpPr>
        <p:spPr>
          <a:xfrm>
            <a:off x="0" y="6597352"/>
            <a:ext cx="12190412" cy="288032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" name="Picture 2" descr="C:\Users\Administrator\Desktop\图片1.png">
            <a:hlinkClick r:id="rId2" action="ppaction://hlinksldjump"/>
          </p:cNvPr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31710" y="6319663"/>
            <a:ext cx="12493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1" y="274701"/>
            <a:ext cx="10971372" cy="114326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521" y="1600572"/>
            <a:ext cx="10971372" cy="452701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600"/>
            </a:lvl1pPr>
            <a:lvl2pPr>
              <a:defRPr sz="2600"/>
            </a:lvl2pPr>
            <a:lvl3pPr>
              <a:defRPr sz="2600"/>
            </a:lvl3pPr>
            <a:lvl4pPr>
              <a:defRPr sz="2600"/>
            </a:lvl4pPr>
            <a:lvl5pPr>
              <a:defRPr sz="2600"/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521" y="6357823"/>
            <a:ext cx="2844430" cy="36521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059" y="6357823"/>
            <a:ext cx="3860297" cy="36521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6463" y="6357823"/>
            <a:ext cx="2844430" cy="36521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0" y="6598879"/>
            <a:ext cx="12190412" cy="2880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 userDrawn="1"/>
        </p:nvSpPr>
        <p:spPr>
          <a:xfrm>
            <a:off x="1" y="-27390"/>
            <a:ext cx="12190413" cy="144049"/>
          </a:xfrm>
          <a:prstGeom prst="rect">
            <a:avLst/>
          </a:prstGeom>
          <a:solidFill>
            <a:srgbClr val="DF29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Picture 2" descr="C:\Users\Administrator\Desktop\图片1.png">
            <a:hlinkClick r:id="rId2" action="ppaction://hlinksldjump"/>
          </p:cNvPr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31711" y="6321127"/>
            <a:ext cx="1249363" cy="493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2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3.tif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C:\Users\Administrator\Desktop\24&#29256;&#183;&#20108;&#36718;&#19987;&#39064;&#22797;&#20064;&#25112;&#30053;&#183;&#29289;&#29702;(&#26032;&#25945;&#26448;)\&#20840;&#20070;WORD\24&#20108;&#36718;&#26032;&#29289;&#29702;&#20070;O222.TIF" TargetMode="External" /><Relationship Id="rId3" Type="http://schemas.openxmlformats.org/officeDocument/2006/relationships/image" Target="../media/image4.png" /><Relationship Id="rId4" Type="http://schemas.openxmlformats.org/officeDocument/2006/relationships/image" Target="file:///C:\Users\Administrator\Desktop\24&#29256;&#183;&#20108;&#36718;&#19987;&#39064;&#22797;&#20064;&#25112;&#30053;&#183;&#29289;&#29702;(&#26032;&#25945;&#26448;)\&#20840;&#20070;WORD\24&#20108;&#36718;&#26032;&#29289;&#29702;&#20070;O223.TIF" TargetMode="External" /><Relationship Id="rId5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C:\Users\Administrator\Desktop\24&#29256;&#183;&#20108;&#36718;&#19987;&#39064;&#22797;&#20064;&#25112;&#30053;&#183;&#29289;&#29702;(&#26032;&#25945;&#26448;)\&#20840;&#20070;WORD\24&#20108;&#36718;&#26032;&#29289;&#29702;&#20070;O224.TIF" TargetMode="External" /><Relationship Id="rId3" Type="http://schemas.openxmlformats.org/officeDocument/2006/relationships/image" Target="../media/image6.png" /><Relationship Id="rId4" Type="http://schemas.openxmlformats.org/officeDocument/2006/relationships/image" Target="file:///C:\Users\Administrator\Desktop\24&#29256;&#183;&#20108;&#36718;&#19987;&#39064;&#22797;&#20064;&#25112;&#30053;&#183;&#29289;&#29702;(&#26032;&#25945;&#26448;)\&#20840;&#20070;WORD\24&#20108;&#36718;&#26032;&#29289;&#29702;&#20070;O225.TIF" TargetMode="External" /><Relationship Id="rId5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8.tif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NULL" TargetMode="External" /><Relationship Id="rId6" Type="http://schemas.openxmlformats.org/officeDocument/2006/relationships/image" Target="../media/image13.tif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NULL" TargetMode="External" /><Relationship Id="rId5" Type="http://schemas.openxmlformats.org/officeDocument/2006/relationships/image" Target="../media/image15.tif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NULL" TargetMode="External" /><Relationship Id="rId5" Type="http://schemas.openxmlformats.org/officeDocument/2006/relationships/image" Target="../media/image16.tif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NULL" TargetMode="External" /><Relationship Id="rId5" Type="http://schemas.openxmlformats.org/officeDocument/2006/relationships/image" Target="../media/image17.tiff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NULL" TargetMode="External" /><Relationship Id="rId5" Type="http://schemas.openxmlformats.org/officeDocument/2006/relationships/image" Target="../media/image21.tiff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130510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extBox 16"/>
          <p:cNvSpPr txBox="1"/>
          <p:nvPr/>
        </p:nvSpPr>
        <p:spPr>
          <a:xfrm>
            <a:off x="1630710" y="2593886"/>
            <a:ext cx="9001000" cy="1051932"/>
          </a:xfrm>
          <a:prstGeom prst="rect">
            <a:avLst/>
          </a:prstGeom>
          <a:noFill/>
        </p:spPr>
        <p:txBody>
          <a:bodyPr wrap="non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1200"/>
              </a:spcBef>
              <a:spcAft>
                <a:spcPts val="300"/>
              </a:spcAft>
            </a:pPr>
            <a:r>
              <a:rPr lang="zh-CN" altLang="zh-CN" sz="4400" b="1">
                <a:latin typeface="Times New Roman" panose="02020603050405020304"/>
                <a:cs typeface="Times New Roman" panose="02020603050405020304"/>
              </a:rPr>
              <a:t>第</a:t>
            </a:r>
            <a:r>
              <a:rPr lang="en-US" altLang="zh-CN" sz="4400" b="1">
                <a:latin typeface="Times New Roman" panose="02020603050405020304"/>
              </a:rPr>
              <a:t>14</a:t>
            </a:r>
            <a:r>
              <a:rPr lang="zh-CN" altLang="zh-CN" sz="4400" b="1">
                <a:latin typeface="Times New Roman" panose="02020603050405020304"/>
                <a:cs typeface="Times New Roman" panose="02020603050405020304"/>
              </a:rPr>
              <a:t>讲　近代物理</a:t>
            </a:r>
            <a:endParaRPr lang="zh-CN" altLang="zh-CN" sz="4400" b="1" kern="100">
              <a:latin typeface="方正大黑简体" panose="03000509000000000000" pitchFamily="65" charset="-122"/>
              <a:ea typeface="方正大黑简体" panose="03000509000000000000" pitchFamily="65" charset="-122"/>
              <a:cs typeface="Times New Roman" panose="02020603050405020304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动作按钮: 自定义 9"/>
          <p:cNvSpPr/>
          <p:nvPr/>
        </p:nvSpPr>
        <p:spPr>
          <a:xfrm>
            <a:off x="2296686" y="2821469"/>
            <a:ext cx="3312368" cy="504173"/>
          </a:xfrm>
          <a:prstGeom prst="actionButtonBlank">
            <a:avLst/>
          </a:prstGeom>
          <a:solidFill>
            <a:srgbClr val="DF291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>
                <a:solidFill>
                  <a:schemeClr val="bg1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知识网络构建</a:t>
            </a:r>
            <a:endParaRPr lang="zh-CN" altLang="zh-CN" b="1">
              <a:solidFill>
                <a:schemeClr val="bg1"/>
              </a:solidFill>
            </a:endParaRPr>
          </a:p>
        </p:txBody>
      </p:sp>
      <p:sp>
        <p:nvSpPr>
          <p:cNvPr id="13" name="动作按钮: 自定义 12"/>
          <p:cNvSpPr/>
          <p:nvPr/>
        </p:nvSpPr>
        <p:spPr>
          <a:xfrm>
            <a:off x="6113110" y="2821586"/>
            <a:ext cx="3312368" cy="504173"/>
          </a:xfrm>
          <a:prstGeom prst="actionButtonBlank">
            <a:avLst/>
          </a:prstGeom>
          <a:solidFill>
            <a:srgbClr val="DF291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>
                <a:solidFill>
                  <a:schemeClr val="bg1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命题分类剖析</a:t>
            </a:r>
            <a:endParaRPr lang="zh-CN" altLang="zh-CN" b="1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动作按钮: 自定义 10">
            <a:hlinkClick action="ppaction://noaction" highlightClick="1"/>
          </p:cNvPr>
          <p:cNvSpPr/>
          <p:nvPr/>
        </p:nvSpPr>
        <p:spPr>
          <a:xfrm>
            <a:off x="3862958" y="2493690"/>
            <a:ext cx="4608512" cy="1080120"/>
          </a:xfrm>
          <a:prstGeom prst="actionButtonBlank">
            <a:avLst/>
          </a:prstGeom>
          <a:solidFill>
            <a:schemeClr val="tx2">
              <a:lumMod val="50000"/>
            </a:schemeClr>
          </a:solidFill>
          <a:ln>
            <a:noFill/>
          </a:ln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000">
                <a:solidFill>
                  <a:schemeClr val="bg1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知识网络构建</a:t>
            </a:r>
            <a:endParaRPr lang="zh-CN" altLang="zh-CN" sz="30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24二轮新物理书O221.TIF"/>
          <p:cNvPicPr/>
          <p:nvPr/>
        </p:nvPicPr>
        <p:blipFill>
          <a:blip r:embed="rId3" r:link="rId2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8087" y="117426"/>
            <a:ext cx="11161735" cy="61926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动作按钮: 自定义 2">
            <a:hlinkClick action="ppaction://noaction" highlightClick="1"/>
          </p:cNvPr>
          <p:cNvSpPr/>
          <p:nvPr/>
        </p:nvSpPr>
        <p:spPr>
          <a:xfrm>
            <a:off x="3862958" y="2493690"/>
            <a:ext cx="4608512" cy="1080120"/>
          </a:xfrm>
          <a:prstGeom prst="actionButtonBlank">
            <a:avLst/>
          </a:prstGeom>
          <a:solidFill>
            <a:schemeClr val="tx2">
              <a:lumMod val="50000"/>
            </a:schemeClr>
          </a:solidFill>
          <a:ln>
            <a:noFill/>
          </a:ln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zh-CN" sz="3000">
                <a:solidFill>
                  <a:prstClr val="white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命题分类剖析</a:t>
            </a:r>
            <a:endParaRPr lang="zh-CN" altLang="zh-CN" sz="3000" b="1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ctr">
              <a:spcAft>
                <a:spcPct val="0"/>
              </a:spcAft>
            </a:pPr>
            <a:r>
              <a:rPr lang="zh-CN" altLang="zh-CN" sz="2800" b="1" kern="100">
                <a:latin typeface="Times New Roman" panose="02020603050405020304"/>
                <a:cs typeface="Times New Roman" panose="02020603050405020304"/>
              </a:rPr>
              <a:t>命题点一　光电效应现象及规律的应用</a:t>
            </a:r>
            <a:endParaRPr lang="zh-CN" altLang="zh-CN" sz="2800" b="1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三个关系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爱因斯坦光电效应方程：</a:t>
            </a:r>
            <a:r>
              <a:rPr lang="en-US" altLang="zh-CN" sz="2800" i="1" kern="100" err="1">
                <a:latin typeface="Times New Roman" panose="02020603050405020304"/>
                <a:cs typeface="Courier New" panose="02070309020205020404"/>
              </a:rPr>
              <a:t>E</a:t>
            </a:r>
            <a:r>
              <a:rPr lang="en-US" altLang="zh-CN" sz="2800" kern="100" baseline="-25000" err="1">
                <a:latin typeface="Times New Roman" panose="02020603050405020304"/>
                <a:cs typeface="Courier New" panose="02070309020205020404"/>
              </a:rPr>
              <a:t>k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800" i="1" kern="100" err="1">
                <a:latin typeface="Times New Roman" panose="02020603050405020304"/>
                <a:cs typeface="Courier New" panose="02070309020205020404"/>
              </a:rPr>
              <a:t>hν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－</a:t>
            </a:r>
            <a:r>
              <a:rPr lang="en-US" altLang="zh-CN" sz="2800" i="1" kern="100">
                <a:latin typeface="Times New Roman" panose="02020603050405020304"/>
                <a:cs typeface="Courier New" panose="02070309020205020404"/>
              </a:rPr>
              <a:t>W</a:t>
            </a:r>
            <a:r>
              <a:rPr lang="en-US" altLang="zh-CN" sz="2800" kern="100" baseline="-25000">
                <a:latin typeface="Times New Roman" panose="02020603050405020304"/>
                <a:cs typeface="Courier New" panose="02070309020205020404"/>
              </a:rPr>
              <a:t>0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最大初动能与遏止电压：</a:t>
            </a:r>
            <a:r>
              <a:rPr lang="en-US" altLang="zh-CN" sz="2800" i="1" kern="100" err="1">
                <a:latin typeface="Times New Roman" panose="02020603050405020304"/>
                <a:cs typeface="Courier New" panose="02070309020205020404"/>
              </a:rPr>
              <a:t>E</a:t>
            </a:r>
            <a:r>
              <a:rPr lang="en-US" altLang="zh-CN" sz="2800" kern="100" baseline="-25000" err="1">
                <a:latin typeface="Times New Roman" panose="02020603050405020304"/>
                <a:cs typeface="Courier New" panose="02070309020205020404"/>
              </a:rPr>
              <a:t>k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800" i="1" kern="100" err="1">
                <a:latin typeface="Times New Roman" panose="02020603050405020304"/>
                <a:cs typeface="Courier New" panose="02070309020205020404"/>
              </a:rPr>
              <a:t>eU</a:t>
            </a:r>
            <a:r>
              <a:rPr lang="en-US" altLang="zh-CN" sz="2800" kern="100" baseline="-25000" err="1">
                <a:latin typeface="Times New Roman" panose="02020603050405020304"/>
                <a:cs typeface="Courier New" panose="02070309020205020404"/>
              </a:rPr>
              <a:t>c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(3)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逸出功与极限频率：</a:t>
            </a:r>
            <a:r>
              <a:rPr lang="en-US" altLang="zh-CN" sz="2800" i="1" kern="100">
                <a:latin typeface="Times New Roman" panose="02020603050405020304"/>
                <a:cs typeface="Courier New" panose="02070309020205020404"/>
              </a:rPr>
              <a:t>W</a:t>
            </a:r>
            <a:r>
              <a:rPr lang="en-US" altLang="zh-CN" sz="2800" kern="100" baseline="-25000">
                <a:latin typeface="Times New Roman" panose="02020603050405020304"/>
                <a:cs typeface="Courier New" panose="02070309020205020404"/>
              </a:rPr>
              <a:t>0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800" i="1" kern="100" err="1">
                <a:latin typeface="Times New Roman" panose="02020603050405020304"/>
                <a:cs typeface="Courier New" panose="02070309020205020404"/>
              </a:rPr>
              <a:t>hν</a:t>
            </a:r>
            <a:r>
              <a:rPr lang="en-US" altLang="zh-CN" sz="2800" i="1" kern="100" baseline="-25000" err="1">
                <a:latin typeface="Times New Roman" panose="02020603050405020304"/>
                <a:cs typeface="Courier New" panose="02070309020205020404"/>
              </a:rPr>
              <a:t>c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两条线索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(1)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光强大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光子数目多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发射光电子数多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光电流大．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(2)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光子频率高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光子能量大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→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产生光电子的最大初动能大．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3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四类图像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694606" y="1269554"/>
          <a:ext cx="10861395" cy="4754880"/>
        </p:xfrm>
        <a:graphic>
          <a:graphicData uri="http://schemas.openxmlformats.org/drawingml/2006/table">
            <a:tbl>
              <a:tblPr/>
              <a:tblGrid>
                <a:gridCol w="2304256"/>
                <a:gridCol w="4032448"/>
                <a:gridCol w="4524691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图像名称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图像形状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由图像得到的物理量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最大初动能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</a:t>
                      </a:r>
                      <a:r>
                        <a:rPr lang="en-US" sz="26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k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与入射光频率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ν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的关系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 smtClean="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 smtClean="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 smtClean="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 smtClean="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</a:t>
                      </a:r>
                      <a:r>
                        <a:rPr lang="en-US" sz="2600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k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＝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hν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－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hν</a:t>
                      </a:r>
                      <a:r>
                        <a:rPr lang="en-US" sz="2600" i="1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(1)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截止频率：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ν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轴截距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ν</a:t>
                      </a:r>
                      <a:r>
                        <a:rPr lang="en-US" sz="2600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(2)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逸出功：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</a:t>
                      </a:r>
                      <a:r>
                        <a:rPr lang="en-US" sz="2600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k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轴截距的绝对值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W</a:t>
                      </a:r>
                      <a:r>
                        <a:rPr lang="en-US" sz="26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0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＝</a:t>
                      </a: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|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－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</a:t>
                      </a: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|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＝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(3)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普朗克常量：图线的斜率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k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＝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h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颜色相同、强度不同的光，光电流与电压的关系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(1)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遏止电压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U</a:t>
                      </a:r>
                      <a:r>
                        <a:rPr lang="en-US" sz="2600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：横轴截距的绝对值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(2)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饱和光电流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I</a:t>
                      </a:r>
                      <a:r>
                        <a:rPr lang="en-US" sz="2600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m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：光电流的最大值；光照强度越强，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I</a:t>
                      </a:r>
                      <a:r>
                        <a:rPr lang="en-US" sz="2600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m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越大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(3)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最大初动能：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</a:t>
                      </a:r>
                      <a:r>
                        <a:rPr lang="en-US" sz="2600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k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＝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eU</a:t>
                      </a:r>
                      <a:r>
                        <a:rPr lang="en-US" sz="2600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C:\Users\Administrator\Desktop\24版·二轮专题复习战略·物理(新教材)\全书WORD\24二轮新物理书O222.TIF"/>
          <p:cNvPicPr>
            <a:picLocks noChangeAspect="1" noChangeArrowheads="1"/>
          </p:cNvPicPr>
          <p:nvPr/>
        </p:nvPicPr>
        <p:blipFill>
          <a:blip r:embed="rId3" r:link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21088" y="1845618"/>
            <a:ext cx="176866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1" descr="C:\Users\Administrator\Desktop\24版·二轮专题复习战略·物理(新教材)\全书WORD\24二轮新物理书O223.TIF"/>
          <p:cNvPicPr>
            <a:picLocks noChangeAspect="1" noChangeArrowheads="1"/>
          </p:cNvPicPr>
          <p:nvPr/>
        </p:nvPicPr>
        <p:blipFill>
          <a:blip r:embed="rId5" r:link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14208" y="4221882"/>
            <a:ext cx="2068135" cy="1666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/>
            <a:endParaRPr lang="en-US" altLang="zh-CN" sz="2800" kern="100" smtClean="0">
              <a:latin typeface="Times New Roman" panose="02020603050405020304"/>
              <a:ea typeface="黑体" panose="02010600030101010101" charset="-122"/>
              <a:cs typeface="Courier New" panose="02070309020205020404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838621" y="549474"/>
          <a:ext cx="10513170" cy="4754880"/>
        </p:xfrm>
        <a:graphic>
          <a:graphicData uri="http://schemas.openxmlformats.org/drawingml/2006/table">
            <a:tbl>
              <a:tblPr/>
              <a:tblGrid>
                <a:gridCol w="2232249"/>
                <a:gridCol w="3816424"/>
                <a:gridCol w="4464497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颜色不同时，光电流与电压的关系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 smtClean="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 smtClean="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 smtClean="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 smtClean="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 smtClean="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(1)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遏止电压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U</a:t>
                      </a:r>
                      <a:r>
                        <a:rPr lang="en-US" sz="26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c1</a:t>
                      </a: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&gt;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U</a:t>
                      </a:r>
                      <a:r>
                        <a:rPr lang="en-US" sz="26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c2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，则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ν</a:t>
                      </a:r>
                      <a:r>
                        <a:rPr lang="en-US" sz="26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1</a:t>
                      </a: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&gt;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ν</a:t>
                      </a:r>
                      <a:r>
                        <a:rPr lang="en-US" sz="26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2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(2)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饱和光电流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I</a:t>
                      </a:r>
                      <a:r>
                        <a:rPr lang="en-US" sz="2600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m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(3)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最大初动能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</a:t>
                      </a:r>
                      <a:r>
                        <a:rPr lang="en-US" sz="26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k1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＝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eU</a:t>
                      </a:r>
                      <a:r>
                        <a:rPr lang="en-US" sz="26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c1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，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</a:t>
                      </a:r>
                      <a:r>
                        <a:rPr lang="en-US" sz="26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k2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＝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eU</a:t>
                      </a:r>
                      <a:r>
                        <a:rPr lang="en-US" sz="26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c2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遏止电压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U</a:t>
                      </a:r>
                      <a:r>
                        <a:rPr lang="en-US" sz="2600" kern="100" baseline="-250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与入射光频率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ν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的关系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endParaRPr lang="en-US" sz="2600" kern="100">
                        <a:effectLst/>
                        <a:latin typeface="Times New Roman" panose="02020603050405020304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(1)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截止频率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ν</a:t>
                      </a:r>
                      <a:r>
                        <a:rPr lang="en-US" sz="2600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：横轴截距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(2)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遏止电压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U</a:t>
                      </a:r>
                      <a:r>
                        <a:rPr lang="en-US" sz="2600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c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：随入射光频率的增大而增大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(3)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普朗克常量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h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：等于图线的斜率与电子电荷量的乘积，即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h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＝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ke</a:t>
                      </a: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 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 descr="C:\Users\Administrator\Desktop\24版·二轮专题复习战略·物理(新教材)\全书WORD\24二轮新物理书O224.TIF"/>
          <p:cNvPicPr>
            <a:picLocks noChangeAspect="1" noChangeArrowheads="1"/>
          </p:cNvPicPr>
          <p:nvPr/>
        </p:nvPicPr>
        <p:blipFill>
          <a:blip r:embed="rId3" r:link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40537" y="1070403"/>
            <a:ext cx="1938645" cy="1351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Picture 1" descr="C:\Users\Administrator\Desktop\24版·二轮专题复习战略·物理(新教材)\全书WORD\24二轮新物理书O225.TIF"/>
          <p:cNvPicPr>
            <a:picLocks noChangeAspect="1" noChangeArrowheads="1"/>
          </p:cNvPicPr>
          <p:nvPr/>
        </p:nvPicPr>
        <p:blipFill>
          <a:blip r:embed="rId5" r:link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74926" y="3063874"/>
            <a:ext cx="2315508" cy="216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40545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考向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光电效应电路与光电效应方程的应用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例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 1 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[2023·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浙江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月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]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多选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氢原子从高能级向低能级跃迁时，会产生四种频率的可见光，其光谱如图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所示．氢原子从能级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6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跃迁到能级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产生可见光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Ⅰ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，从能级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跃迁到能级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产生可见光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Ⅱ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．用同一双缝干涉装置研究两种光的干涉现象，得到如图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和图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所示的干涉条纹．用两种光分别照射如图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4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所示的实验装置，都能产生光电效应</a:t>
            </a:r>
            <a:r>
              <a:rPr lang="zh-CN" altLang="zh-CN" sz="2800" kern="100" smtClean="0">
                <a:latin typeface="Times New Roman" panose="02020603050405020304"/>
                <a:cs typeface="Times New Roman" panose="02020603050405020304"/>
              </a:rPr>
              <a:t>．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" name="图片 4" descr="23浙江1月物理卷11.tif"/>
          <p:cNvPicPr/>
          <p:nvPr/>
        </p:nvPicPr>
        <p:blipFill>
          <a:blip r:embed="rId3" r:link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98862" y="3178162"/>
            <a:ext cx="6290342" cy="306073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266700" algn="just"/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下列说法正确的是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．图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1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中的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H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α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对应的是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Ⅰ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．图</a:t>
            </a:r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2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中的干涉条纹对应的是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Ⅱ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Ⅰ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的光子动量大于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Ⅱ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的光子动量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  <a:p>
            <a:pPr lvl="0" indent="266700" algn="just"/>
            <a:r>
              <a:rPr lang="en-US" altLang="zh-CN" sz="2800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i="1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P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向</a:t>
            </a:r>
            <a:r>
              <a:rPr lang="en-US" altLang="zh-CN" sz="2800" i="1" kern="100">
                <a:solidFill>
                  <a:prstClr val="black"/>
                </a:solidFill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移动，电流表示数为零时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Ⅰ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对应的电压表示数比</a:t>
            </a:r>
            <a:r>
              <a:rPr lang="en-US" altLang="zh-CN" sz="2800" kern="100">
                <a:solidFill>
                  <a:prstClr val="black"/>
                </a:solidFill>
                <a:latin typeface="宋体" panose="02010600030101010101" pitchFamily="2" charset="-122"/>
                <a:cs typeface="Times New Roman" panose="02020603050405020304"/>
              </a:rPr>
              <a:t>Ⅱ</a:t>
            </a:r>
            <a:r>
              <a:rPr lang="zh-CN" altLang="zh-CN" sz="2800" kern="100">
                <a:solidFill>
                  <a:prstClr val="black"/>
                </a:solidFill>
                <a:latin typeface="Times New Roman" panose="02020603050405020304"/>
                <a:cs typeface="Times New Roman" panose="02020603050405020304"/>
              </a:rPr>
              <a:t>的大</a:t>
            </a:r>
            <a:endParaRPr lang="zh-CN" altLang="zh-CN" sz="2800" kern="100">
              <a:solidFill>
                <a:prstClr val="black"/>
              </a:solidFill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612000" y="3141762"/>
            <a:ext cx="180530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CD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19" name="TextBox 18"/>
              <p:cNvSpPr txBox="1"/>
              <p:nvPr/>
            </p:nvSpPr>
            <p:spPr>
              <a:xfrm>
                <a:off x="612000" y="620688"/>
                <a:ext cx="10944000" cy="554541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266700" algn="just">
                  <a:spcAft>
                    <a:spcPct val="0"/>
                  </a:spcAft>
                </a:pPr>
                <a:r>
                  <a:rPr lang="zh-CN" altLang="zh-CN" sz="2800" kern="100">
                    <a:solidFill>
                      <a:srgbClr val="0000FF"/>
                    </a:solidFill>
                    <a:latin typeface="Times New Roman" panose="02020603050405020304"/>
                    <a:ea typeface="黑体" panose="02010600030101010101" charset="-122"/>
                    <a:cs typeface="Times New Roman" panose="02020603050405020304"/>
                  </a:rPr>
                  <a:t>解析：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氢原子发生能级跃迁，由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E</a:t>
                </a:r>
                <a:r>
                  <a:rPr lang="en-US" altLang="zh-CN" sz="2800" i="1" kern="100" baseline="-250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m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－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E</a:t>
                </a:r>
                <a:r>
                  <a:rPr lang="en-US" altLang="zh-CN" sz="2800" i="1" kern="100" baseline="-250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n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hν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hc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λ</m:t>
                          </m:r>
                        </m:den>
                      </m:f>
                    </m:oMath>
                  </m:oMathPara>
                </a14:m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  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可知，可见光</a:t>
                </a:r>
                <a:r>
                  <a:rPr lang="en-US" altLang="zh-CN" sz="2800" kern="100">
                    <a:effectLst/>
                    <a:latin typeface="宋体"/>
                    <a:ea typeface="仿宋_GB2312"/>
                    <a:cs typeface="Times New Roman" panose="02020603050405020304"/>
                  </a:rPr>
                  <a:t>Ⅰ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的频率大，波长小，可见光</a:t>
                </a:r>
                <a:r>
                  <a:rPr lang="en-US" altLang="zh-CN" sz="2800" kern="100">
                    <a:effectLst/>
                    <a:latin typeface="宋体"/>
                    <a:ea typeface="仿宋_GB2312"/>
                    <a:cs typeface="Times New Roman" panose="02020603050405020304"/>
                  </a:rPr>
                  <a:t>Ⅱ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的频率小，波长大．图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1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中的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H</a:t>
                </a:r>
                <a:r>
                  <a:rPr lang="en-US" altLang="zh-CN" sz="2800" i="1" kern="100" baseline="-250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α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是四种可见光中频率最小的，故不可能是可见光</a:t>
                </a:r>
                <a:r>
                  <a:rPr lang="en-US" altLang="zh-CN" sz="2800" kern="100">
                    <a:effectLst/>
                    <a:latin typeface="宋体"/>
                    <a:ea typeface="仿宋_GB2312"/>
                    <a:cs typeface="Times New Roman" panose="02020603050405020304"/>
                  </a:rPr>
                  <a:t>Ⅰ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，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A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错误；图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2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的干涉条纹的间距比图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3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干涉条纹的间距窄，由</a:t>
                </a:r>
                <a:r>
                  <a:rPr lang="en-US" altLang="zh-CN" sz="2800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Δ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x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L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d</m:t>
                          </m:r>
                        </m:den>
                      </m:f>
                    </m:oMath>
                  </m:oMathPara>
                </a14:m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λ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可知图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2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对应的是波长较小的光，即</a:t>
                </a:r>
                <a:r>
                  <a:rPr lang="en-US" altLang="zh-CN" sz="2800" kern="100">
                    <a:effectLst/>
                    <a:latin typeface="宋体"/>
                    <a:ea typeface="仿宋_GB2312"/>
                    <a:cs typeface="Times New Roman" panose="02020603050405020304"/>
                  </a:rPr>
                  <a:t>Ⅰ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，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B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错误；由公式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p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h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λ</m:t>
                          </m:r>
                        </m:den>
                      </m:f>
                    </m:oMath>
                  </m:oMathPara>
                </a14:m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可知，</a:t>
                </a:r>
                <a:r>
                  <a:rPr lang="en-US" altLang="zh-CN" sz="2800" kern="100">
                    <a:effectLst/>
                    <a:latin typeface="宋体"/>
                    <a:ea typeface="仿宋_GB2312"/>
                    <a:cs typeface="Times New Roman" panose="02020603050405020304"/>
                  </a:rPr>
                  <a:t>Ⅰ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的光子动量大于</a:t>
                </a:r>
                <a:r>
                  <a:rPr lang="en-US" altLang="zh-CN" sz="2800" kern="100">
                    <a:effectLst/>
                    <a:latin typeface="宋体"/>
                    <a:ea typeface="仿宋_GB2312"/>
                    <a:cs typeface="Times New Roman" panose="02020603050405020304"/>
                  </a:rPr>
                  <a:t>Ⅱ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的光子动量，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C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正确；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P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向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a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移动，电流表示数为零时，有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eU</a:t>
                </a:r>
                <a:r>
                  <a:rPr lang="en-US" altLang="zh-CN" sz="2800" kern="100" baseline="-250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c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E</a:t>
                </a:r>
                <a:r>
                  <a:rPr lang="en-US" altLang="zh-CN" sz="2800" kern="100" baseline="-250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km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，又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E</a:t>
                </a:r>
                <a:r>
                  <a:rPr lang="en-US" altLang="zh-CN" sz="2800" kern="100" baseline="-250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km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hν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－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W</a:t>
                </a:r>
                <a:r>
                  <a:rPr lang="en-US" altLang="zh-CN" sz="2800" kern="100" baseline="-250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0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，整理得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eU</a:t>
                </a:r>
                <a:r>
                  <a:rPr lang="en-US" altLang="zh-CN" sz="2800" kern="100" baseline="-250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c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hν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－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W</a:t>
                </a:r>
                <a:r>
                  <a:rPr lang="en-US" altLang="zh-CN" sz="2800" kern="100" baseline="-250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0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，显然入射光的频率越大，电压表的示数越大，所以</a:t>
                </a:r>
                <a:r>
                  <a:rPr lang="en-US" altLang="zh-CN" sz="2800" kern="100">
                    <a:effectLst/>
                    <a:latin typeface="宋体"/>
                    <a:ea typeface="仿宋_GB2312"/>
                    <a:cs typeface="Times New Roman" panose="02020603050405020304"/>
                  </a:rPr>
                  <a:t>Ⅰ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对应的电压表示数比</a:t>
                </a:r>
                <a:r>
                  <a:rPr lang="en-US" altLang="zh-CN" sz="2800" kern="100">
                    <a:effectLst/>
                    <a:latin typeface="宋体"/>
                    <a:ea typeface="仿宋_GB2312"/>
                    <a:cs typeface="Times New Roman" panose="02020603050405020304"/>
                  </a:rPr>
                  <a:t>Ⅱ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的大，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D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正确．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</p:txBody>
          </p:sp>
        </mc:Choice>
        <mc:Fallback>
          <p:sp>
            <p:nvSpPr>
              <p:cNvPr id="1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000" y="620688"/>
                <a:ext cx="10944000" cy="5545410"/>
              </a:xfrm>
              <a:prstGeom prst="rect">
                <a:avLst/>
              </a:prstGeom>
              <a:blipFill rotWithShape="1">
                <a:blip r:embed="rId2"/>
                <a:stretch>
                  <a:fillRect l="-1114" r="-111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  <a:endParaRPr lang="zh-CN" altLang="en-US">
                  <a:noFill/>
                </a:endParaRPr>
              </a:p>
            </p:txBody>
          </p:sp>
        </mc:Fallback>
      </mc:AlternateContent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19" name="TextBox 18"/>
              <p:cNvSpPr txBox="1"/>
              <p:nvPr/>
            </p:nvSpPr>
            <p:spPr>
              <a:xfrm>
                <a:off x="612000" y="405458"/>
                <a:ext cx="10944000" cy="554541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266700" algn="just">
                  <a:spcAft>
                    <a:spcPct val="0"/>
                  </a:spcAft>
                </a:pPr>
                <a:r>
                  <a:rPr lang="zh-CN" altLang="zh-CN" kern="100">
                    <a:latin typeface="Times New Roman" panose="02020603050405020304"/>
                    <a:cs typeface="Times New Roman" panose="02020603050405020304"/>
                  </a:rPr>
                  <a:t>考向</a:t>
                </a:r>
                <a:r>
                  <a:rPr lang="en-US" altLang="zh-CN" kern="100">
                    <a:effectLst/>
                    <a:latin typeface="Times New Roman" panose="02020603050405020304"/>
                    <a:cs typeface="Courier New" panose="02070309020205020404"/>
                  </a:rPr>
                  <a:t>2</a:t>
                </a: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　</a:t>
                </a:r>
                <a:r>
                  <a:rPr lang="zh-CN" altLang="zh-CN" kern="100">
                    <a:effectLst/>
                    <a:latin typeface="Times New Roman" panose="02020603050405020304"/>
                    <a:ea typeface="黑体" panose="02010600030101010101" charset="-122"/>
                    <a:cs typeface="Times New Roman" panose="02020603050405020304"/>
                  </a:rPr>
                  <a:t>光电效应图像</a:t>
                </a:r>
                <a:endParaRPr lang="zh-CN" altLang="zh-CN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例</a:t>
                </a:r>
                <a:r>
                  <a:rPr lang="en-US" altLang="zh-CN" kern="100">
                    <a:effectLst/>
                    <a:latin typeface="Times New Roman" panose="02020603050405020304"/>
                    <a:cs typeface="Courier New" panose="02070309020205020404"/>
                  </a:rPr>
                  <a:t> 2 </a:t>
                </a: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图甲是研究光电效应的实验原理图，从实验得到的某种金属的遏止电压</a:t>
                </a:r>
                <a:r>
                  <a:rPr lang="en-US" altLang="zh-CN" i="1" kern="100" err="1">
                    <a:effectLst/>
                    <a:latin typeface="Times New Roman" panose="02020603050405020304"/>
                    <a:cs typeface="Courier New" panose="02070309020205020404"/>
                  </a:rPr>
                  <a:t>U</a:t>
                </a:r>
                <a:r>
                  <a:rPr lang="en-US" altLang="zh-CN" kern="100" baseline="-25000" err="1">
                    <a:effectLst/>
                    <a:latin typeface="Times New Roman" panose="02020603050405020304"/>
                    <a:cs typeface="Courier New" panose="02070309020205020404"/>
                  </a:rPr>
                  <a:t>c</a:t>
                </a: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和入射光频率</a:t>
                </a:r>
                <a:r>
                  <a:rPr lang="en-US" altLang="zh-CN" i="1" kern="100">
                    <a:effectLst/>
                    <a:latin typeface="Times New Roman" panose="02020603050405020304"/>
                    <a:cs typeface="Courier New" panose="02070309020205020404"/>
                  </a:rPr>
                  <a:t>ν</a:t>
                </a: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的数据，做出图乙所示的</a:t>
                </a:r>
                <a:r>
                  <a:rPr lang="en-US" altLang="zh-CN" i="1" kern="100" err="1">
                    <a:effectLst/>
                    <a:latin typeface="Times New Roman" panose="02020603050405020304"/>
                    <a:cs typeface="Courier New" panose="02070309020205020404"/>
                  </a:rPr>
                  <a:t>U</a:t>
                </a:r>
                <a:r>
                  <a:rPr lang="en-US" altLang="zh-CN" kern="100" baseline="-25000" err="1">
                    <a:effectLst/>
                    <a:latin typeface="Times New Roman" panose="02020603050405020304"/>
                    <a:cs typeface="Courier New" panose="02070309020205020404"/>
                  </a:rPr>
                  <a:t>c</a:t>
                </a:r>
                <a:r>
                  <a:rPr lang="en-US" altLang="zh-CN" kern="100" err="1">
                    <a:effectLst/>
                    <a:latin typeface="Times New Roman" panose="02020603050405020304"/>
                    <a:cs typeface="Courier New" panose="02070309020205020404"/>
                  </a:rPr>
                  <a:t>­</a:t>
                </a:r>
                <a:r>
                  <a:rPr lang="en-US" altLang="zh-CN" i="1" kern="100" err="1">
                    <a:effectLst/>
                    <a:latin typeface="Times New Roman" panose="02020603050405020304"/>
                    <a:cs typeface="Courier New" panose="02070309020205020404"/>
                  </a:rPr>
                  <a:t>ν</a:t>
                </a: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的图像，则下列说法正确的是</a:t>
                </a:r>
                <a:r>
                  <a:rPr lang="en-US" altLang="zh-CN" kern="100">
                    <a:effectLst/>
                    <a:latin typeface="Times New Roman" panose="02020603050405020304"/>
                    <a:cs typeface="Courier New" panose="02070309020205020404"/>
                  </a:rPr>
                  <a:t>(</a:t>
                </a: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　　</a:t>
                </a:r>
                <a:r>
                  <a:rPr lang="en-US" altLang="zh-CN" kern="100">
                    <a:effectLst/>
                    <a:latin typeface="Times New Roman" panose="02020603050405020304"/>
                    <a:cs typeface="Courier New" panose="02070309020205020404"/>
                  </a:rPr>
                  <a:t>)</a:t>
                </a:r>
                <a:endParaRPr lang="zh-CN" altLang="zh-CN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kern="100">
                    <a:effectLst/>
                    <a:latin typeface="Times New Roman" panose="02020603050405020304"/>
                    <a:cs typeface="Courier New" panose="02070309020205020404"/>
                  </a:rPr>
                  <a:t>A</a:t>
                </a: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．从图乙可知遏止电压大小与入射光的频率成正比，由入射光的频率决定</a:t>
                </a:r>
                <a:endParaRPr lang="zh-CN" altLang="zh-CN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kern="100">
                    <a:effectLst/>
                    <a:latin typeface="Times New Roman" panose="02020603050405020304"/>
                    <a:cs typeface="Courier New" panose="02070309020205020404"/>
                  </a:rPr>
                  <a:t>B</a:t>
                </a: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．用频率为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zh-CN" altLang="zh-CN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altLang="zh-CN" kern="100">
                                  <a:effectLst/>
                                  <a:latin typeface="Cambria Math"/>
                                  <a:cs typeface="Times New Roman"/>
                                </a:rPr>
                                <m:t>ν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kern="100">
                                  <a:effectLst/>
                                  <a:latin typeface="Cambria Math"/>
                                  <a:cs typeface="Times New Roman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kern="100">
                              <a:effectLst/>
                              <a:latin typeface="Cambria Math"/>
                              <a:cs typeface="Times New Roman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的入射光照射时，也一定能使该金属发生光电效应</a:t>
                </a:r>
                <a:endParaRPr lang="zh-CN" altLang="zh-CN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kern="100">
                    <a:effectLst/>
                    <a:latin typeface="Times New Roman" panose="02020603050405020304"/>
                    <a:cs typeface="Courier New" panose="02070309020205020404"/>
                  </a:rPr>
                  <a:t>C</a:t>
                </a: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．如果只改变电压的正负极，则电压越大电路中的饱和电流就越大</a:t>
                </a:r>
                <a:endParaRPr lang="zh-CN" altLang="zh-CN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kern="100">
                    <a:effectLst/>
                    <a:latin typeface="Times New Roman" panose="02020603050405020304"/>
                    <a:cs typeface="Courier New" panose="02070309020205020404"/>
                  </a:rPr>
                  <a:t>D</a:t>
                </a: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．根据图乙的数据，可以计算出普朗克常量</a:t>
                </a:r>
                <a:r>
                  <a:rPr lang="en-US" altLang="zh-CN" i="1" kern="100">
                    <a:effectLst/>
                    <a:latin typeface="Times New Roman" panose="02020603050405020304"/>
                    <a:cs typeface="Courier New" panose="02070309020205020404"/>
                  </a:rPr>
                  <a:t>h</a:t>
                </a: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d>
                            <m:dPr>
                              <m:begChr m:val="("/>
                              <m:sepChr m:val="|"/>
                              <m:endChr m:val=")"/>
                              <m:grow m:val="on"/>
                              <m:shp m:val="centered"/>
                              <m:ctrlPr>
                                <a:rPr lang="zh-CN" altLang="zh-CN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zh-CN" altLang="zh-CN" i="1" kern="100">
                                      <a:effectLst/>
                                      <a:latin typeface="Cambria Math"/>
                                      <a:ea typeface="Cambria Math"/>
                                      <a:cs typeface="Times New Roman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altLang="zh-CN" kern="100">
                                      <a:effectLst/>
                                      <a:latin typeface="Cambria Math"/>
                                      <a:cs typeface="Times New Roman"/>
                                    </a:rPr>
                                    <m:t>U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altLang="zh-CN" kern="100">
                                      <a:effectLst/>
                                      <a:latin typeface="Cambria Math"/>
                                      <a:cs typeface="Times New Roman"/>
                                    </a:rPr>
                                    <m:t>c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altLang="zh-CN" kern="100">
                                      <a:effectLst/>
                                      <a:latin typeface="Cambria Math"/>
                                      <a:cs typeface="Times New Roman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en-US" altLang="zh-CN" i="1" kern="100">
                                  <a:effectLst/>
                                  <a:latin typeface="Cambria Math"/>
                                  <a:cs typeface="Times New Roman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zh-CN" altLang="zh-CN" i="1" kern="100">
                                      <a:effectLst/>
                                      <a:latin typeface="Cambria Math"/>
                                      <a:ea typeface="Cambria Math"/>
                                      <a:cs typeface="Times New Roman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altLang="zh-CN" kern="100">
                                      <a:effectLst/>
                                      <a:latin typeface="Cambria Math"/>
                                      <a:cs typeface="Times New Roman"/>
                                    </a:rPr>
                                    <m:t>U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altLang="zh-CN" kern="100">
                                      <a:effectLst/>
                                      <a:latin typeface="Cambria Math"/>
                                      <a:cs typeface="Times New Roman"/>
                                    </a:rPr>
                                    <m:t>c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altLang="zh-CN" kern="100">
                                      <a:effectLst/>
                                      <a:latin typeface="Cambria Math"/>
                                      <a:cs typeface="Times New Roman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  <m:r>
                            <m:rPr>
                              <m:sty m:val="p"/>
                            </m:rPr>
                            <a:rPr lang="en-US" altLang="zh-CN" kern="100">
                              <a:effectLst/>
                              <a:latin typeface="Cambria Math"/>
                              <a:cs typeface="Times New Roman"/>
                            </a:rPr>
                            <m:t>e</m:t>
                          </m:r>
                        </m:num>
                        <m:den>
                          <m:sSub>
                            <m:sSubPr>
                              <m:ctrlPr>
                                <a:rPr lang="zh-CN" altLang="zh-CN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altLang="zh-CN" kern="100">
                                  <a:effectLst/>
                                  <a:latin typeface="Cambria Math"/>
                                  <a:cs typeface="Times New Roman"/>
                                </a:rPr>
                                <m:t>ν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kern="100">
                                  <a:effectLst/>
                                  <a:latin typeface="Cambria Math"/>
                                  <a:cs typeface="Times New Roman"/>
                                </a:rPr>
                                <m:t>2</m:t>
                              </m:r>
                            </m:sub>
                          </m:sSub>
                          <m:r>
                            <a:rPr lang="en-US" altLang="zh-CN" i="1" kern="100">
                              <a:effectLst/>
                              <a:latin typeface="Cambria Math"/>
                              <a:cs typeface="Times New Roman"/>
                            </a:rPr>
                            <m:t>−</m:t>
                          </m:r>
                          <m:sSub>
                            <m:sSubPr>
                              <m:ctrlPr>
                                <a:rPr lang="zh-CN" altLang="zh-CN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altLang="zh-CN" kern="100">
                                  <a:effectLst/>
                                  <a:latin typeface="Cambria Math"/>
                                  <a:cs typeface="Times New Roman"/>
                                </a:rPr>
                                <m:t>ν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kern="100">
                                  <a:effectLst/>
                                  <a:latin typeface="Cambria Math"/>
                                  <a:cs typeface="Times New Roman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，</a:t>
                </a:r>
                <a:r>
                  <a:rPr lang="en-US" altLang="zh-CN" i="1" kern="100">
                    <a:effectLst/>
                    <a:latin typeface="Times New Roman" panose="02020603050405020304"/>
                    <a:cs typeface="Courier New" panose="02070309020205020404"/>
                  </a:rPr>
                  <a:t>e</a:t>
                </a:r>
                <a:r>
                  <a:rPr lang="zh-CN" altLang="zh-CN" kern="100">
                    <a:effectLst/>
                    <a:latin typeface="Times New Roman" panose="02020603050405020304"/>
                    <a:cs typeface="Times New Roman" panose="02020603050405020304"/>
                  </a:rPr>
                  <a:t>为电子的电荷量</a:t>
                </a:r>
                <a:endParaRPr lang="zh-CN" altLang="zh-CN" kern="100">
                  <a:effectLst/>
                  <a:latin typeface="宋体"/>
                  <a:cs typeface="Courier New" panose="02070309020205020404"/>
                </a:endParaRPr>
              </a:p>
            </p:txBody>
          </p:sp>
        </mc:Choice>
        <mc:Fallback>
          <p:sp>
            <p:nvSpPr>
              <p:cNvPr id="1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000" y="405458"/>
                <a:ext cx="10944000" cy="5545410"/>
              </a:xfrm>
              <a:prstGeom prst="rect">
                <a:avLst/>
              </a:prstGeom>
              <a:blipFill rotWithShape="1">
                <a:blip r:embed="rId2"/>
                <a:stretch>
                  <a:fillRect l="-835" t="-1210" r="-278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  <a:endParaRPr lang="zh-CN" altLang="en-US">
                  <a:noFill/>
                </a:endParaRPr>
              </a:p>
            </p:txBody>
          </p:sp>
        </mc:Fallback>
      </mc:AlternateContent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 descr="24二轮新物理书O226.TIF"/>
          <p:cNvPicPr/>
          <p:nvPr/>
        </p:nvPicPr>
        <p:blipFill>
          <a:blip r:embed="rId6" r:link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42459" y="3430588"/>
            <a:ext cx="5273027" cy="2817861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矩形 5"/>
          <p:cNvSpPr/>
          <p:nvPr/>
        </p:nvSpPr>
        <p:spPr>
          <a:xfrm>
            <a:off x="672112" y="3717826"/>
            <a:ext cx="1685077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zh-CN" altLang="zh-CN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D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19" name="TextBox 18"/>
              <p:cNvSpPr txBox="1"/>
              <p:nvPr/>
            </p:nvSpPr>
            <p:spPr>
              <a:xfrm>
                <a:off x="612000" y="620688"/>
                <a:ext cx="10944000" cy="554541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266700" algn="just">
                  <a:spcAft>
                    <a:spcPct val="0"/>
                  </a:spcAft>
                </a:pPr>
                <a:r>
                  <a:rPr lang="zh-CN" altLang="zh-CN" sz="2800" kern="100">
                    <a:solidFill>
                      <a:srgbClr val="0000FF"/>
                    </a:solidFill>
                    <a:latin typeface="Times New Roman" panose="02020603050405020304"/>
                    <a:ea typeface="黑体" panose="02010600030101010101" charset="-122"/>
                    <a:cs typeface="Times New Roman" panose="02020603050405020304"/>
                  </a:rPr>
                  <a:t>解析：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由动能定理及光电效应方程可</a:t>
                </a:r>
                <a:r>
                  <a:rPr lang="zh-CN" altLang="zh-CN" sz="2800" kern="100" smtClean="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得</a:t>
                </a:r>
                <a:r>
                  <a:rPr lang="en-US" altLang="zh-CN" sz="2800" i="1" kern="100" err="1" smtClean="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eU</a:t>
                </a:r>
                <a:r>
                  <a:rPr lang="en-US" altLang="zh-CN" sz="2800" kern="100" baseline="-25000" err="1" smtClean="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c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1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m</a:t>
                </a:r>
                <a:r>
                  <a:rPr lang="en-US" altLang="zh-CN" sz="2800" i="1" kern="100">
                    <a:effectLst/>
                    <a:latin typeface="Book Antiqua"/>
                    <a:ea typeface="仿宋_GB2312"/>
                    <a:cs typeface="Times New Roman" panose="02020603050405020304"/>
                  </a:rPr>
                  <a:t>v</a:t>
                </a:r>
                <a:r>
                  <a:rPr lang="en-US" altLang="zh-CN" sz="2800" kern="100" baseline="300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2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hν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－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W</a:t>
                </a:r>
                <a:r>
                  <a:rPr lang="en-US" altLang="zh-CN" sz="2800" kern="100" baseline="-250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0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化简可得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U</a:t>
                </a:r>
                <a:r>
                  <a:rPr lang="en-US" altLang="zh-CN" sz="2800" kern="100" baseline="-250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c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h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e</m:t>
                          </m:r>
                        </m:den>
                      </m:f>
                    </m:oMath>
                  </m:oMathPara>
                </a14:m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ν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－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zh-CN" altLang="zh-CN" sz="2800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W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e</m:t>
                          </m:r>
                        </m:den>
                      </m:f>
                    </m:oMath>
                  </m:oMathPara>
                </a14:m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可知遏止电压大小与入射光的频率是一次函数关系，不成正比，故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A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错误；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当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U</a:t>
                </a:r>
                <a:r>
                  <a:rPr lang="en-US" altLang="zh-CN" sz="2800" kern="100" baseline="-250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c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0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时，恰好发生光电效应，对应频率为极限频率，即图线与横轴交点，由题中数据无法确定该值与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zh-CN" altLang="zh-CN" sz="2800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ν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关系，故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B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错误；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饱和光电流只与入射光强度有关，与所加电压无关，故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C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错误；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将图中数据代入光电效应方程有，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U</a:t>
                </a:r>
                <a:r>
                  <a:rPr lang="en-US" altLang="zh-CN" sz="2800" kern="100" baseline="-250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c1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h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e</m:t>
                          </m:r>
                        </m:den>
                      </m:f>
                    </m:oMath>
                  </m:oMathPara>
                </a14:m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ν</a:t>
                </a:r>
                <a:r>
                  <a:rPr lang="en-US" altLang="zh-CN" sz="2800" kern="100" baseline="-250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1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－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zh-CN" altLang="zh-CN" sz="2800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W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e</m:t>
                          </m:r>
                        </m:den>
                      </m:f>
                    </m:oMath>
                  </m:oMathPara>
                </a14:m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，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U</a:t>
                </a:r>
                <a:r>
                  <a:rPr lang="en-US" altLang="zh-CN" sz="2800" kern="100" baseline="-250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c2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h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e</m:t>
                          </m:r>
                        </m:den>
                      </m:f>
                    </m:oMath>
                  </m:oMathPara>
                </a14:m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ν</a:t>
                </a:r>
                <a:r>
                  <a:rPr lang="en-US" altLang="zh-CN" sz="2800" kern="100" baseline="-250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2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－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zh-CN" altLang="zh-CN" sz="2800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W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e</m:t>
                          </m:r>
                        </m:den>
                      </m:f>
                    </m:oMath>
                  </m:oMathPara>
                </a14:m>
                <a:r>
                  <a:rPr lang="en-US" altLang="zh-CN" sz="2800" kern="100" smtClean="0">
                    <a:effectLst/>
                    <a:latin typeface="宋体"/>
                    <a:cs typeface="Courier New" panose="02070309020205020404"/>
                  </a:rPr>
                  <a:t>,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解得：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h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d>
                            <m:dPr>
                              <m:begChr m:val="("/>
                              <m:sepChr m:val="|"/>
                              <m:endChr m:val=")"/>
                              <m:grow m:val="on"/>
                              <m:shp m:val="centered"/>
                              <m:ctrlPr>
                                <a:rPr lang="zh-CN" altLang="zh-CN" sz="2800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zh-CN" altLang="zh-CN" sz="2800" i="1" kern="100">
                                      <a:effectLst/>
                                      <a:latin typeface="Cambria Math"/>
                                      <a:ea typeface="Cambria Math"/>
                                      <a:cs typeface="Times New Roman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altLang="zh-CN" sz="2800" kern="100">
                                      <a:effectLst/>
                                      <a:latin typeface="Cambria Math"/>
                                      <a:ea typeface="仿宋_GB2312"/>
                                      <a:cs typeface="Times New Roman"/>
                                    </a:rPr>
                                    <m:t>U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altLang="zh-CN" sz="2800" kern="100">
                                      <a:effectLst/>
                                      <a:latin typeface="Cambria Math"/>
                                      <a:ea typeface="仿宋_GB2312"/>
                                      <a:cs typeface="Times New Roman"/>
                                    </a:rPr>
                                    <m:t>c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altLang="zh-CN" sz="2800" kern="100">
                                      <a:effectLst/>
                                      <a:latin typeface="Cambria Math"/>
                                      <a:ea typeface="仿宋_GB2312"/>
                                      <a:cs typeface="Times New Roman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en-US" altLang="zh-CN" sz="2800" i="1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zh-CN" altLang="zh-CN" sz="2800" i="1" kern="100">
                                      <a:effectLst/>
                                      <a:latin typeface="Cambria Math"/>
                                      <a:ea typeface="Cambria Math"/>
                                      <a:cs typeface="Times New Roman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US" altLang="zh-CN" sz="2800" kern="100">
                                      <a:effectLst/>
                                      <a:latin typeface="Cambria Math"/>
                                      <a:ea typeface="仿宋_GB2312"/>
                                      <a:cs typeface="Times New Roman"/>
                                    </a:rPr>
                                    <m:t>U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US" altLang="zh-CN" sz="2800" kern="100">
                                      <a:effectLst/>
                                      <a:latin typeface="Cambria Math"/>
                                      <a:ea typeface="仿宋_GB2312"/>
                                      <a:cs typeface="Times New Roman"/>
                                    </a:rPr>
                                    <m:t>c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US" altLang="zh-CN" sz="2800" kern="100">
                                      <a:effectLst/>
                                      <a:latin typeface="Cambria Math"/>
                                      <a:ea typeface="仿宋_GB2312"/>
                                      <a:cs typeface="Times New Roman"/>
                                    </a:rPr>
                                    <m:t>1</m:t>
                                  </m:r>
                                </m:sub>
                              </m:sSub>
                            </m:e>
                          </m:d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e</m:t>
                          </m:r>
                        </m:num>
                        <m:den>
                          <m:sSub>
                            <m:sSubPr>
                              <m:ctrlPr>
                                <a:rPr lang="zh-CN" altLang="zh-CN" sz="2800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ν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2</m:t>
                              </m:r>
                            </m:sub>
                          </m:sSub>
                          <m:r>
                            <a:rPr lang="en-US" altLang="zh-CN" sz="2800" i="1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−</m:t>
                          </m:r>
                          <m:sSub>
                            <m:sSubPr>
                              <m:ctrlPr>
                                <a:rPr lang="zh-CN" altLang="zh-CN" sz="2800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ν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ea typeface="仿宋_GB2312"/>
                                  <a:cs typeface="Times New Roman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其中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e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为电子的电荷量，故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D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正确．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</p:txBody>
          </p:sp>
        </mc:Choice>
        <mc:Fallback>
          <p:sp>
            <p:nvSpPr>
              <p:cNvPr id="1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000" y="620688"/>
                <a:ext cx="10944000" cy="5545410"/>
              </a:xfrm>
              <a:prstGeom prst="rect">
                <a:avLst/>
              </a:prstGeom>
              <a:blipFill rotWithShape="1">
                <a:blip r:embed="rId2"/>
                <a:stretch>
                  <a:fillRect l="-1114" r="-111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  <a:endParaRPr lang="zh-CN" altLang="en-US">
                  <a:noFill/>
                </a:endParaRPr>
              </a:p>
            </p:txBody>
          </p:sp>
        </mc:Fallback>
      </mc:AlternateContent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提升训练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1.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小李利用如图一所示的装置研究光电效应实验，用甲、乙、丙三条可见光照射同一光电管，得到如图二所示的三条光电流与电压的关系曲线．下列说法中正确的是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．同一光电管对不同单色光的极限频率不同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．电流表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的电流方向一定是</a:t>
            </a:r>
            <a:r>
              <a:rPr lang="en-US" altLang="zh-CN" sz="2800" i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流向</a:t>
            </a:r>
            <a:r>
              <a:rPr lang="en-US" altLang="zh-CN" sz="2800" i="1" kern="100">
                <a:latin typeface="Times New Roman" panose="02020603050405020304"/>
                <a:cs typeface="Courier New" panose="02070309020205020404"/>
              </a:rPr>
              <a:t>b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．甲光对应的光电子最大初动能最大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．如果丙光是紫光，则乙光可能是黄光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 descr="24二轮新物理书O227.TIF"/>
          <p:cNvPicPr/>
          <p:nvPr/>
        </p:nvPicPr>
        <p:blipFill>
          <a:blip r:embed="rId5" r:link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19342" y="2853730"/>
            <a:ext cx="4552822" cy="223224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矩形 5"/>
          <p:cNvSpPr/>
          <p:nvPr/>
        </p:nvSpPr>
        <p:spPr>
          <a:xfrm>
            <a:off x="624290" y="4408289"/>
            <a:ext cx="15824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B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 smtClean="0">
              <a:solidFill>
                <a:srgbClr val="0000FF"/>
              </a:solidFill>
              <a:latin typeface="Times New Roman" panose="02020603050405020304"/>
              <a:ea typeface="黑体" panose="0201060003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 smtClean="0">
                <a:solidFill>
                  <a:srgbClr val="0000FF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解析</a:t>
            </a:r>
            <a:r>
              <a:rPr lang="zh-CN" altLang="zh-CN" sz="2800" kern="100">
                <a:solidFill>
                  <a:srgbClr val="0000FF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：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同一种金属，截止频率是相同的，故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错误．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光电子从光电管的阴极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K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逸出，流过电流表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G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的电流方向为</a:t>
            </a:r>
            <a:r>
              <a:rPr lang="en-US" altLang="zh-CN" sz="2800" i="1" kern="100">
                <a:latin typeface="Times New Roman" panose="02020603050405020304"/>
                <a:ea typeface="仿宋_GB231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到</a:t>
            </a:r>
            <a:r>
              <a:rPr lang="en-US" altLang="zh-CN" sz="2800" i="1" kern="100">
                <a:latin typeface="Times New Roman" panose="02020603050405020304"/>
                <a:ea typeface="仿宋_GB231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，故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正确．根据</a:t>
            </a:r>
            <a:r>
              <a:rPr lang="en-US" altLang="zh-CN" sz="2800" i="1" kern="100" err="1">
                <a:latin typeface="Times New Roman" panose="02020603050405020304"/>
                <a:ea typeface="仿宋_GB2312"/>
                <a:cs typeface="Courier New" panose="02070309020205020404"/>
              </a:rPr>
              <a:t>eU</a:t>
            </a:r>
            <a:r>
              <a:rPr lang="en-US" altLang="zh-CN" sz="2800" kern="100" baseline="-25000" err="1">
                <a:latin typeface="Times New Roman" panose="02020603050405020304"/>
                <a:ea typeface="仿宋_GB231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＝</a:t>
            </a:r>
            <a:r>
              <a:rPr lang="en-US" altLang="zh-CN" sz="2800" i="1" kern="100" err="1">
                <a:latin typeface="Times New Roman" panose="02020603050405020304"/>
                <a:ea typeface="仿宋_GB2312"/>
                <a:cs typeface="Courier New" panose="02070309020205020404"/>
              </a:rPr>
              <a:t>E</a:t>
            </a:r>
            <a:r>
              <a:rPr lang="en-US" altLang="zh-CN" sz="2800" kern="100" baseline="-25000" err="1">
                <a:latin typeface="Times New Roman" panose="02020603050405020304"/>
                <a:ea typeface="仿宋_GB2312"/>
                <a:cs typeface="Courier New" panose="02070309020205020404"/>
              </a:rPr>
              <a:t>km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，乙光的遏止电压最大，则所产生光电子的最大初动能最大，故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错误．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由图可知乙光的遏止电压大于丙，则根据</a:t>
            </a:r>
            <a:r>
              <a:rPr lang="en-US" altLang="zh-CN" sz="2800" i="1" kern="100" err="1">
                <a:latin typeface="Times New Roman" panose="02020603050405020304"/>
                <a:ea typeface="仿宋_GB2312"/>
                <a:cs typeface="Courier New" panose="02070309020205020404"/>
              </a:rPr>
              <a:t>eU</a:t>
            </a:r>
            <a:r>
              <a:rPr lang="en-US" altLang="zh-CN" sz="2800" kern="100" baseline="-25000" err="1">
                <a:latin typeface="Times New Roman" panose="02020603050405020304"/>
                <a:ea typeface="仿宋_GB231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＝</a:t>
            </a:r>
            <a:r>
              <a:rPr lang="en-US" altLang="zh-CN" sz="2800" i="1" kern="100" err="1">
                <a:latin typeface="Times New Roman" panose="02020603050405020304"/>
                <a:ea typeface="仿宋_GB2312"/>
                <a:cs typeface="Courier New" panose="02070309020205020404"/>
              </a:rPr>
              <a:t>E</a:t>
            </a:r>
            <a:r>
              <a:rPr lang="en-US" altLang="zh-CN" sz="2800" kern="100" baseline="-25000" err="1">
                <a:latin typeface="Times New Roman" panose="02020603050405020304"/>
                <a:ea typeface="仿宋_GB2312"/>
                <a:cs typeface="Courier New" panose="02070309020205020404"/>
              </a:rPr>
              <a:t>km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＝</a:t>
            </a:r>
            <a:r>
              <a:rPr lang="en-US" altLang="zh-CN" sz="2800" i="1" kern="100" err="1">
                <a:latin typeface="Times New Roman" panose="02020603050405020304"/>
                <a:ea typeface="仿宋_GB2312"/>
                <a:cs typeface="Courier New" panose="02070309020205020404"/>
              </a:rPr>
              <a:t>hν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－</a:t>
            </a:r>
            <a:r>
              <a:rPr lang="en-US" altLang="zh-CN" sz="2800" i="1" kern="100">
                <a:latin typeface="Times New Roman" panose="02020603050405020304"/>
                <a:ea typeface="仿宋_GB2312"/>
                <a:cs typeface="Courier New" panose="02070309020205020404"/>
              </a:rPr>
              <a:t>hν</a:t>
            </a:r>
            <a:r>
              <a:rPr lang="en-US" altLang="zh-CN" sz="2800" kern="100" baseline="-25000">
                <a:latin typeface="Times New Roman" panose="02020603050405020304"/>
                <a:ea typeface="仿宋_GB2312"/>
                <a:cs typeface="Courier New" panose="02070309020205020404"/>
              </a:rPr>
              <a:t>0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，则乙的频率大于丙的频率，若丙光为紫光，则乙光不可能是黄光，故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错误．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40545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2. 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[2023·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杭州二模试卷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]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用如图所示实验装置研究光电效应的规律，得到如表所示的实验数据，由此可知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 smtClean="0">
                <a:latin typeface="Times New Roman" panose="02020603050405020304"/>
                <a:cs typeface="Courier New" panose="02070309020205020404"/>
              </a:rPr>
              <a:t>)</a:t>
            </a:r>
            <a:endParaRPr lang="en-US" altLang="zh-CN" sz="2800" kern="100" smtClean="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en-US" altLang="zh-CN" sz="2800" kern="100" smtClean="0">
                <a:latin typeface="Times New Roman" panose="02020603050405020304"/>
                <a:cs typeface="Courier New" panose="02070309020205020404"/>
              </a:rPr>
              <a:t>.  </a:t>
            </a:r>
            <a:r>
              <a:rPr lang="zh-CN" altLang="zh-CN" sz="2800" kern="100" smtClean="0">
                <a:latin typeface="Times New Roman" panose="02020603050405020304"/>
                <a:cs typeface="Times New Roman" panose="02020603050405020304"/>
              </a:rPr>
              <a:t>单位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时间逸出的电子数与入射光的强度有关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．用绿光实验时，遏止电压一定是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0.04 V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．用强度较高紫光实验时，饱和电流大小为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14.8 μA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．不同颜色的光照射时，材料的逸出功不同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982638" y="3214564"/>
          <a:ext cx="8280920" cy="2682240"/>
        </p:xfrm>
        <a:graphic>
          <a:graphicData uri="http://schemas.openxmlformats.org/drawingml/2006/table">
            <a:tbl>
              <a:tblPr/>
              <a:tblGrid>
                <a:gridCol w="1853937"/>
                <a:gridCol w="1962487"/>
                <a:gridCol w="2088232"/>
                <a:gridCol w="2376264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光的颜色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绿色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紫色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光的波长</a:t>
                      </a:r>
                      <a:r>
                        <a:rPr lang="en-US" sz="22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λ</a:t>
                      </a: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/nm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546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410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强度较低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强度较高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反向电压</a:t>
                      </a:r>
                      <a:r>
                        <a:rPr lang="en-US" sz="22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U</a:t>
                      </a: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/V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光电流</a:t>
                      </a:r>
                      <a:r>
                        <a:rPr lang="en-US" sz="22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I</a:t>
                      </a: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/μA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光电流</a:t>
                      </a:r>
                      <a:r>
                        <a:rPr lang="en-US" sz="22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I</a:t>
                      </a: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/μA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光电流</a:t>
                      </a:r>
                      <a:r>
                        <a:rPr lang="en-US" sz="22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I</a:t>
                      </a: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/μA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0</a:t>
                      </a: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．</a:t>
                      </a: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00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10.4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8.5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14.8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0</a:t>
                      </a: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．</a:t>
                      </a: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02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4.0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6.7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11.9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0</a:t>
                      </a: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．</a:t>
                      </a: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04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0.0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4.8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8.9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0</a:t>
                      </a:r>
                      <a:r>
                        <a:rPr lang="zh-CN" sz="22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．</a:t>
                      </a: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06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0.0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3.0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2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6.0</a:t>
                      </a:r>
                      <a:endParaRPr lang="zh-CN" sz="22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图片 5" descr="24二轮新物理书O228.TIF"/>
          <p:cNvPicPr/>
          <p:nvPr/>
        </p:nvPicPr>
        <p:blipFill>
          <a:blip r:embed="rId5" r:link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79582" y="3214564"/>
            <a:ext cx="2319416" cy="244827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矩形 6"/>
          <p:cNvSpPr/>
          <p:nvPr/>
        </p:nvSpPr>
        <p:spPr>
          <a:xfrm>
            <a:off x="9564830" y="1125538"/>
            <a:ext cx="160011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A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endParaRPr lang="en-US" altLang="zh-CN" sz="2800" kern="100" smtClean="0">
              <a:solidFill>
                <a:srgbClr val="0000FF"/>
              </a:solidFill>
              <a:latin typeface="Times New Roman" panose="02020603050405020304"/>
              <a:ea typeface="黑体" panose="02010600030101010101" charset="-122"/>
              <a:cs typeface="Times New Roman" panose="020206030504050203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 smtClean="0">
                <a:solidFill>
                  <a:srgbClr val="0000FF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解析</a:t>
            </a:r>
            <a:r>
              <a:rPr lang="zh-CN" altLang="zh-CN" sz="2800" kern="100">
                <a:solidFill>
                  <a:srgbClr val="0000FF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：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根据不同强度的紫光照射时电流大小，可知单位时间逸出的电子数与入射光的强度有关，故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正确；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用绿光实验时，遏止电压在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0.02 V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～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0.04 V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之间，不一定是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0.04 V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，故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错误；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用强度较高紫光实验时，不能确定饱和电流大小是否为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14.8 μA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，故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错误；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逸出功</a:t>
            </a:r>
            <a:r>
              <a:rPr lang="en-US" altLang="zh-CN" sz="2800" i="1" kern="100">
                <a:latin typeface="Times New Roman" panose="02020603050405020304"/>
                <a:ea typeface="仿宋_GB2312"/>
                <a:cs typeface="Courier New" panose="02070309020205020404"/>
              </a:rPr>
              <a:t>W</a:t>
            </a:r>
            <a:r>
              <a:rPr lang="en-US" altLang="zh-CN" sz="2800" kern="100" baseline="-25000">
                <a:latin typeface="Times New Roman" panose="02020603050405020304"/>
                <a:ea typeface="仿宋_GB2312"/>
                <a:cs typeface="Courier New" panose="02070309020205020404"/>
              </a:rPr>
              <a:t>0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＝</a:t>
            </a:r>
            <a:r>
              <a:rPr lang="en-US" altLang="zh-CN" sz="2800" i="1" kern="100">
                <a:latin typeface="Times New Roman" panose="02020603050405020304"/>
                <a:ea typeface="仿宋_GB2312"/>
                <a:cs typeface="Courier New" panose="02070309020205020404"/>
              </a:rPr>
              <a:t>hν</a:t>
            </a:r>
            <a:r>
              <a:rPr lang="en-US" altLang="zh-CN" sz="2800" kern="100" baseline="-25000">
                <a:latin typeface="Times New Roman" panose="02020603050405020304"/>
                <a:ea typeface="仿宋_GB2312"/>
                <a:cs typeface="Courier New" panose="02070309020205020404"/>
              </a:rPr>
              <a:t>0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(</a:t>
            </a:r>
            <a:r>
              <a:rPr lang="en-US" altLang="zh-CN" sz="2800" i="1" kern="100">
                <a:latin typeface="Times New Roman" panose="02020603050405020304"/>
                <a:ea typeface="仿宋_GB2312"/>
                <a:cs typeface="Courier New" panose="02070309020205020404"/>
              </a:rPr>
              <a:t>ν</a:t>
            </a:r>
            <a:r>
              <a:rPr lang="en-US" altLang="zh-CN" sz="2800" kern="100" baseline="-25000">
                <a:latin typeface="Times New Roman" panose="02020603050405020304"/>
                <a:ea typeface="仿宋_GB2312"/>
                <a:cs typeface="Courier New" panose="02070309020205020404"/>
              </a:rPr>
              <a:t>0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是截止频率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是由金属的性质决定的，与入射光频率无关，故</a:t>
            </a:r>
            <a:r>
              <a:rPr lang="en-US" altLang="zh-CN" sz="2800" kern="100">
                <a:latin typeface="Times New Roman" panose="02020603050405020304"/>
                <a:ea typeface="仿宋_GB2312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ea typeface="仿宋_GB2312"/>
                <a:cs typeface="Times New Roman" panose="02020603050405020304"/>
              </a:rPr>
              <a:t>错误．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3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[2023·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北京东城统考二模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]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某光源发出的光由不同波长的光组成．不同波长的光的强度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表示光的强弱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如图所示．使金属恰好发生光电效应的光的波长，称为极限波长．表中为一些金属的极限波长．用该光源照射表中金属表面，则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 smtClean="0">
                <a:latin typeface="Times New Roman" panose="02020603050405020304"/>
                <a:cs typeface="Courier New" panose="02070309020205020404"/>
              </a:rPr>
              <a:t>)</a:t>
            </a:r>
            <a:endParaRPr lang="en-US" altLang="zh-CN" sz="2800" kern="100" smtClean="0">
              <a:latin typeface="Times New Roman" panose="02020603050405020304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en-US" altLang="zh-CN" sz="2800" kern="100" smtClean="0">
                <a:latin typeface="Times New Roman" panose="02020603050405020304"/>
                <a:cs typeface="Courier New" panose="02070309020205020404"/>
              </a:rPr>
              <a:t>.  </a:t>
            </a:r>
            <a:r>
              <a:rPr lang="zh-CN" altLang="zh-CN" sz="2800" kern="100" smtClean="0">
                <a:latin typeface="Times New Roman" panose="02020603050405020304"/>
                <a:cs typeface="Times New Roman" panose="02020603050405020304"/>
              </a:rPr>
              <a:t>只有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钠表面有电子逸出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．只有铂表面有电子逸出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．钨、铂表面均有电子逸出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．铂、钨、钠表面均有电子逸出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 descr="24二轮新物理书O229.TIF"/>
          <p:cNvPicPr/>
          <p:nvPr/>
        </p:nvPicPr>
        <p:blipFill>
          <a:blip r:embed="rId5" r:link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89179" y="3501802"/>
            <a:ext cx="3641547" cy="2664296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5879182" y="2565698"/>
          <a:ext cx="5208695" cy="731520"/>
        </p:xfrm>
        <a:graphic>
          <a:graphicData uri="http://schemas.openxmlformats.org/drawingml/2006/table">
            <a:tbl>
              <a:tblPr/>
              <a:tblGrid>
                <a:gridCol w="2267948"/>
                <a:gridCol w="980249"/>
                <a:gridCol w="980249"/>
                <a:gridCol w="980249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材料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铂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钨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钠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4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极限波长</a:t>
                      </a:r>
                      <a:r>
                        <a:rPr lang="en-US" sz="24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(nm)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196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274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en-US" sz="24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542</a:t>
                      </a:r>
                      <a:endParaRPr lang="zh-CN" sz="24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矩形 6"/>
          <p:cNvSpPr/>
          <p:nvPr/>
        </p:nvSpPr>
        <p:spPr>
          <a:xfrm>
            <a:off x="622598" y="4480297"/>
            <a:ext cx="160011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A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19" name="TextBox 18"/>
              <p:cNvSpPr txBox="1"/>
              <p:nvPr/>
            </p:nvSpPr>
            <p:spPr>
              <a:xfrm>
                <a:off x="612000" y="620688"/>
                <a:ext cx="10944000" cy="554541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266700" algn="just">
                  <a:spcAft>
                    <a:spcPct val="0"/>
                  </a:spcAft>
                </a:pPr>
                <a:r>
                  <a:rPr lang="zh-CN" altLang="zh-CN" sz="2800" kern="100">
                    <a:solidFill>
                      <a:srgbClr val="0000FF"/>
                    </a:solidFill>
                    <a:latin typeface="Times New Roman" panose="02020603050405020304"/>
                    <a:ea typeface="黑体" panose="02010600030101010101" charset="-122"/>
                    <a:cs typeface="Times New Roman" panose="02020603050405020304"/>
                  </a:rPr>
                  <a:t>解析：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根据光电效应方程可知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E</a:t>
                </a:r>
                <a:r>
                  <a:rPr lang="en-US" altLang="zh-CN" sz="2800" kern="100" baseline="-250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k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:r>
                  <a:rPr lang="en-US" altLang="zh-CN" sz="2800" i="1" kern="100" err="1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hν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－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W</a:t>
                </a:r>
                <a:r>
                  <a:rPr lang="en-US" altLang="zh-CN" sz="2800" kern="100" baseline="-250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0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＝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h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c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ea typeface="仿宋_GB2312"/>
                              <a:cs typeface="Times New Roman"/>
                            </a:rPr>
                            <m:t>λ</m:t>
                          </m:r>
                        </m:den>
                      </m:f>
                    </m:oMath>
                  </m:oMathPara>
                </a14:m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－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W</a:t>
                </a:r>
                <a:r>
                  <a:rPr lang="en-US" altLang="zh-CN" sz="2800" kern="100" baseline="-250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0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只要光的波长小于某金属的极限波长，就有光电子逸出，由题图可知，该光源发出的光的波长大约在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400 nm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到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800 nm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之间，而三种材料中，极限频率最小的钠的极限波长是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542 nm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，在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400 nm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到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800 nm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之间，所以该光源能使钠产生光电效应；该光源发出的光的波长大于钨、铂的极限波长，钨、铂表面没有电子逸出．故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A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正确，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BCD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仿宋_GB2312"/>
                    <a:cs typeface="Times New Roman" panose="02020603050405020304"/>
                  </a:rPr>
                  <a:t>错误．故选</a:t>
                </a:r>
                <a:r>
                  <a:rPr lang="en-US" altLang="zh-CN" sz="2800" kern="100">
                    <a:effectLst/>
                    <a:latin typeface="Times New Roman" panose="02020603050405020304"/>
                    <a:ea typeface="仿宋_GB2312"/>
                    <a:cs typeface="Courier New" panose="02070309020205020404"/>
                  </a:rPr>
                  <a:t>A.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</p:txBody>
          </p:sp>
        </mc:Choice>
        <mc:Fallback>
          <p:sp>
            <p:nvSpPr>
              <p:cNvPr id="1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000" y="620688"/>
                <a:ext cx="10944000" cy="5545410"/>
              </a:xfrm>
              <a:prstGeom prst="rect">
                <a:avLst/>
              </a:prstGeom>
              <a:blipFill rotWithShape="1">
                <a:blip r:embed="rId2"/>
                <a:stretch>
                  <a:fillRect l="-1114" t="-660" r="-4399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  <a:endParaRPr lang="zh-CN" altLang="en-US">
                  <a:noFill/>
                </a:endParaRPr>
              </a:p>
            </p:txBody>
          </p:sp>
        </mc:Fallback>
      </mc:AlternateContent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ctr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命题点二　玻尔理论和能级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ea typeface="黑体" panose="02010600030101010101" charset="-122"/>
                <a:cs typeface="Courier New" panose="02070309020205020404"/>
              </a:rPr>
              <a:t>1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zh-CN" altLang="zh-CN" sz="2800" kern="100"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玻尔理论的三条假设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910630" y="1773610"/>
          <a:ext cx="10225136" cy="2144459"/>
        </p:xfrm>
        <a:graphic>
          <a:graphicData uri="http://schemas.openxmlformats.org/drawingml/2006/table">
            <a:tbl>
              <a:tblPr/>
              <a:tblGrid>
                <a:gridCol w="3600400"/>
                <a:gridCol w="6624736"/>
              </a:tblGrid>
              <a:tr h="39624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轨道量子化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核外电子只能在一些分立的轨道上运动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55739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能量量子化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 rotWithShape="1">
                      <a:blip r:embed="rId2"/>
                      <a:stretch>
                        <a:fillRect l="-54370" t="-51592" b="-103822"/>
                      </a:stretch>
                    </a:blipFill>
                  </a:tcPr>
                </a:tc>
              </a:tr>
              <a:tr h="79248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吸收或辐射能量量子化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spcAft>
                          <a:spcPct val="0"/>
                        </a:spcAft>
                      </a:pP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原子在两个能级之间跃迁时只能吸收或辐射一定频率的光子，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hν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＝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</a:t>
                      </a:r>
                      <a:r>
                        <a:rPr lang="en-US" sz="2600" i="1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n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－</a:t>
                      </a:r>
                      <a:r>
                        <a:rPr lang="en-US" sz="2600" i="1" kern="1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E</a:t>
                      </a:r>
                      <a:r>
                        <a:rPr lang="en-US" sz="2600" i="1" kern="100" baseline="-25000" err="1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m</a:t>
                      </a: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(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m</a:t>
                      </a:r>
                      <a:r>
                        <a:rPr lang="zh-CN" sz="2600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＜</a:t>
                      </a:r>
                      <a:r>
                        <a:rPr lang="en-US" sz="2600" i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n</a:t>
                      </a:r>
                      <a:r>
                        <a:rPr lang="en-US" sz="2600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)</a:t>
                      </a:r>
                      <a:endParaRPr lang="zh-CN" sz="26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19" name="TextBox 18"/>
              <p:cNvSpPr txBox="1"/>
              <p:nvPr/>
            </p:nvSpPr>
            <p:spPr>
              <a:xfrm>
                <a:off x="612000" y="620688"/>
                <a:ext cx="10944000" cy="554541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266700" algn="just">
                  <a:spcAft>
                    <a:spcPct val="0"/>
                  </a:spcAft>
                </a:pPr>
                <a:r>
                  <a:rPr lang="en-US" altLang="zh-CN" sz="2800" kern="100">
                    <a:latin typeface="Times New Roman" panose="02020603050405020304"/>
                    <a:ea typeface="黑体" panose="02010600030101010101" charset="-122"/>
                    <a:cs typeface="Courier New" panose="02070309020205020404"/>
                  </a:rPr>
                  <a:t>2.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黑体" panose="02010600030101010101" charset="-122"/>
                    <a:cs typeface="Times New Roman" panose="02020603050405020304"/>
                  </a:rPr>
                  <a:t>两类能级跃迁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sz="2800" kern="100">
                    <a:effectLst/>
                    <a:latin typeface="Times New Roman" panose="02020603050405020304"/>
                    <a:cs typeface="Courier New" panose="02070309020205020404"/>
                  </a:rPr>
                  <a:t>(1)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自发跃迁：高能级</a:t>
                </a:r>
                <a:r>
                  <a:rPr lang="en-US" altLang="zh-CN" sz="2800" kern="100">
                    <a:effectLst/>
                    <a:latin typeface="宋体"/>
                    <a:cs typeface="Times New Roman" panose="02020603050405020304"/>
                  </a:rPr>
                  <a:t>→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低能级，释放能量，发出光子．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sz="2800" kern="100">
                    <a:effectLst/>
                    <a:latin typeface="宋体"/>
                    <a:cs typeface="Times New Roman" panose="02020603050405020304"/>
                  </a:rPr>
                  <a:t>①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辐射光子的频率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cs typeface="Courier New" panose="02070309020205020404"/>
                  </a:rPr>
                  <a:t>ν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cs typeface="Times New Roman"/>
                            </a:rPr>
                            <m:t>ΔE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cs typeface="Times New Roman"/>
                            </a:rPr>
                            <m:t>h</m:t>
                          </m:r>
                        </m:den>
                      </m:f>
                    </m:oMath>
                  </m:oMathPara>
                </a14:m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zh-CN" altLang="zh-CN" sz="2800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cs typeface="Times New Roman"/>
                                </a:rPr>
                                <m:t>E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zh-CN" altLang="zh-CN" sz="2800" kern="100">
                                  <a:effectLst/>
                                  <a:latin typeface="Cambria Math"/>
                                  <a:cs typeface="Times New Roman"/>
                                </a:rPr>
                                <m:t>高</m:t>
                              </m:r>
                            </m:sub>
                          </m:sSub>
                          <m:r>
                            <a:rPr lang="en-US" altLang="zh-CN" sz="2800" i="1" kern="100">
                              <a:effectLst/>
                              <a:latin typeface="Cambria Math"/>
                              <a:cs typeface="Times New Roman"/>
                            </a:rPr>
                            <m:t>−</m:t>
                          </m:r>
                          <m:sSub>
                            <m:sSubPr>
                              <m:ctrlPr>
                                <a:rPr lang="zh-CN" altLang="zh-CN" sz="2800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cs typeface="Times New Roman"/>
                                </a:rPr>
                                <m:t>E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zh-CN" altLang="zh-CN" sz="2800" kern="100">
                                  <a:effectLst/>
                                  <a:latin typeface="Cambria Math"/>
                                  <a:cs typeface="Times New Roman"/>
                                </a:rPr>
                                <m:t>低</m:t>
                              </m:r>
                            </m:sub>
                          </m:sSub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cs typeface="Times New Roman"/>
                            </a:rPr>
                            <m:t>h</m:t>
                          </m:r>
                        </m:den>
                      </m:f>
                    </m:oMath>
                  </m:oMathPara>
                </a14:m>
                <a:r>
                  <a:rPr lang="en-US" altLang="zh-CN" sz="2800" kern="100">
                    <a:effectLst/>
                    <a:latin typeface="Times New Roman" panose="02020603050405020304"/>
                    <a:cs typeface="Courier New" panose="02070309020205020404"/>
                  </a:rPr>
                  <a:t>.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sz="2800" kern="100">
                    <a:effectLst/>
                    <a:latin typeface="宋体"/>
                    <a:cs typeface="Times New Roman" panose="02020603050405020304"/>
                  </a:rPr>
                  <a:t>②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大量氢原子处于量子数为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cs typeface="Courier New" panose="02070309020205020404"/>
                  </a:rPr>
                  <a:t>n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的激发态时，可辐射光子的种类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cs typeface="Courier New" panose="02070309020205020404"/>
                  </a:rPr>
                  <a:t>N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sSubSup>
                        <m:sSubSupPr>
                          <m:alnScr m:val="off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sSubSupPr>
                        <m:e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cs typeface="Times New Roman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cs typeface="Times New Roman"/>
                            </a:rPr>
                            <m:t>n</m:t>
                          </m:r>
                        </m:sub>
                        <m:sup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cs typeface="Times New Roman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＝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zh-CN" altLang="zh-CN" sz="2800" i="1" kern="100">
                              <a:effectLst/>
                              <a:latin typeface="Cambria Math"/>
                              <a:ea typeface="Cambria Math"/>
                              <a:cs typeface="Times New Roman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cs typeface="Times New Roman"/>
                            </a:rPr>
                            <m:t>n</m:t>
                          </m:r>
                          <m:d>
                            <m:dPr>
                              <m:begChr m:val="("/>
                              <m:sepChr m:val="|"/>
                              <m:endChr m:val=")"/>
                              <m:grow m:val="on"/>
                              <m:shp m:val="centered"/>
                              <m:ctrlPr>
                                <a:rPr lang="zh-CN" altLang="zh-CN" sz="2800" i="1" kern="100">
                                  <a:effectLst/>
                                  <a:latin typeface="Cambria Math"/>
                                  <a:ea typeface="Cambria Math"/>
                                  <a:cs typeface="Times New Roman"/>
                                </a:rPr>
                              </m:ctrlPr>
                            </m:dPr>
                            <m:e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cs typeface="Times New Roman"/>
                                </a:rPr>
                                <m:t>n</m:t>
                              </m:r>
                              <m:r>
                                <a:rPr lang="en-US" altLang="zh-CN" sz="2800" i="1" kern="100">
                                  <a:effectLst/>
                                  <a:latin typeface="Cambria Math"/>
                                  <a:cs typeface="Times New Roman"/>
                                </a:rPr>
                                <m:t>−</m:t>
                              </m:r>
                              <m:r>
                                <m:rPr>
                                  <m:sty m:val="p"/>
                                </m:rPr>
                                <a:rPr lang="en-US" altLang="zh-CN" sz="2800" kern="100">
                                  <a:effectLst/>
                                  <a:latin typeface="Cambria Math"/>
                                  <a:cs typeface="Times New Roman"/>
                                </a:rPr>
                                <m:t>1</m:t>
                              </m:r>
                            </m:e>
                          </m:d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 kern="100">
                              <a:effectLst/>
                              <a:latin typeface="Cambria Math"/>
                              <a:cs typeface="Times New Roman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r>
                  <a:rPr lang="en-US" altLang="zh-CN" sz="2800" kern="100">
                    <a:effectLst/>
                    <a:latin typeface="Times New Roman" panose="02020603050405020304"/>
                    <a:cs typeface="Courier New" panose="02070309020205020404"/>
                  </a:rPr>
                  <a:t>.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sz="2800" kern="100">
                    <a:effectLst/>
                    <a:latin typeface="宋体"/>
                    <a:cs typeface="Times New Roman" panose="02020603050405020304"/>
                  </a:rPr>
                  <a:t>③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一个处于激发态的氢原子向基态跃迁时，最多可以辐射</a:t>
                </a:r>
                <a:r>
                  <a:rPr lang="en-US" altLang="zh-CN" sz="2800" kern="100">
                    <a:effectLst/>
                    <a:latin typeface="Times New Roman" panose="02020603050405020304"/>
                    <a:cs typeface="Courier New" panose="02070309020205020404"/>
                  </a:rPr>
                  <a:t>(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cs typeface="Courier New" panose="02070309020205020404"/>
                  </a:rPr>
                  <a:t>n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－</a:t>
                </a:r>
                <a:r>
                  <a:rPr lang="en-US" altLang="zh-CN" sz="2800" kern="100">
                    <a:effectLst/>
                    <a:latin typeface="Times New Roman" panose="02020603050405020304"/>
                    <a:cs typeface="Courier New" panose="02070309020205020404"/>
                  </a:rPr>
                  <a:t>1)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种频率的光子．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sz="2800" kern="100">
                    <a:effectLst/>
                    <a:latin typeface="Times New Roman" panose="02020603050405020304"/>
                    <a:cs typeface="Courier New" panose="02070309020205020404"/>
                  </a:rPr>
                  <a:t>(2)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受激跃迁：低能级</a:t>
                </a:r>
                <a:r>
                  <a:rPr lang="en-US" altLang="zh-CN" sz="2800" kern="100">
                    <a:effectLst/>
                    <a:latin typeface="宋体"/>
                    <a:cs typeface="Times New Roman" panose="02020603050405020304"/>
                  </a:rPr>
                  <a:t>→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高能级，吸收能量．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sz="2800" kern="100">
                    <a:effectLst/>
                    <a:latin typeface="宋体"/>
                    <a:cs typeface="Times New Roman" panose="02020603050405020304"/>
                  </a:rPr>
                  <a:t>①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光照</a:t>
                </a:r>
                <a:r>
                  <a:rPr lang="en-US" altLang="zh-CN" sz="2800" kern="100">
                    <a:effectLst/>
                    <a:latin typeface="Times New Roman" panose="02020603050405020304"/>
                    <a:cs typeface="Courier New" panose="02070309020205020404"/>
                  </a:rPr>
                  <a:t>(</a:t>
                </a:r>
                <a:r>
                  <a:rPr lang="zh-CN" altLang="zh-CN" sz="2800" kern="100">
                    <a:effectLst/>
                    <a:latin typeface="Times New Roman" panose="02020603050405020304"/>
                    <a:ea typeface="楷体_GB2312" panose="02010609030101010101" charset="-122"/>
                    <a:cs typeface="Times New Roman" panose="02020603050405020304"/>
                  </a:rPr>
                  <a:t>吸收光子</a:t>
                </a:r>
                <a:r>
                  <a:rPr lang="en-US" altLang="zh-CN" sz="2800" kern="100">
                    <a:effectLst/>
                    <a:latin typeface="Times New Roman" panose="02020603050405020304"/>
                    <a:cs typeface="Courier New" panose="02070309020205020404"/>
                  </a:rPr>
                  <a:t>)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：光子的能量必须恰好等于能级差</a:t>
                </a:r>
                <a:r>
                  <a:rPr lang="en-US" altLang="zh-CN" sz="2800" kern="100">
                    <a:effectLst/>
                    <a:latin typeface="Times New Roman" panose="02020603050405020304"/>
                    <a:cs typeface="Courier New" panose="02070309020205020404"/>
                  </a:rPr>
                  <a:t>Δ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cs typeface="Courier New" panose="02070309020205020404"/>
                  </a:rPr>
                  <a:t>E</a:t>
                </a:r>
                <a:r>
                  <a:rPr lang="en-US" altLang="zh-CN" sz="2800" kern="100">
                    <a:effectLst/>
                    <a:latin typeface="Times New Roman" panose="02020603050405020304"/>
                    <a:cs typeface="Courier New" panose="02070309020205020404"/>
                  </a:rPr>
                  <a:t>.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sz="2800" kern="100">
                    <a:effectLst/>
                    <a:latin typeface="宋体"/>
                    <a:cs typeface="Times New Roman" panose="02020603050405020304"/>
                  </a:rPr>
                  <a:t>②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碰撞：只要入射粒子能量大于或等于能级差即可，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cs typeface="Courier New" panose="02070309020205020404"/>
                  </a:rPr>
                  <a:t>E</a:t>
                </a:r>
                <a:r>
                  <a:rPr lang="zh-CN" altLang="zh-CN" sz="2800" kern="100" baseline="-25000">
                    <a:effectLst/>
                    <a:latin typeface="Times New Roman" panose="02020603050405020304"/>
                    <a:cs typeface="Times New Roman" panose="02020603050405020304"/>
                  </a:rPr>
                  <a:t>外</a:t>
                </a:r>
                <a:r>
                  <a:rPr lang="en-US" altLang="zh-CN" sz="2800" kern="100">
                    <a:effectLst/>
                    <a:latin typeface="宋体"/>
                    <a:cs typeface="Times New Roman" panose="02020603050405020304"/>
                  </a:rPr>
                  <a:t>≥</a:t>
                </a:r>
                <a:r>
                  <a:rPr lang="en-US" altLang="zh-CN" sz="2800" kern="100">
                    <a:effectLst/>
                    <a:latin typeface="Times New Roman" panose="02020603050405020304"/>
                    <a:cs typeface="Courier New" panose="02070309020205020404"/>
                  </a:rPr>
                  <a:t>Δ</a:t>
                </a:r>
                <a:r>
                  <a:rPr lang="en-US" altLang="zh-CN" sz="2800" i="1" kern="100">
                    <a:effectLst/>
                    <a:latin typeface="Times New Roman" panose="02020603050405020304"/>
                    <a:cs typeface="Courier New" panose="02070309020205020404"/>
                  </a:rPr>
                  <a:t>E</a:t>
                </a:r>
                <a:r>
                  <a:rPr lang="en-US" altLang="zh-CN" sz="2800" kern="100">
                    <a:effectLst/>
                    <a:latin typeface="Times New Roman" panose="02020603050405020304"/>
                    <a:cs typeface="Courier New" panose="02070309020205020404"/>
                  </a:rPr>
                  <a:t>.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  <a:p>
                <a:pPr indent="266700" algn="just">
                  <a:spcAft>
                    <a:spcPct val="0"/>
                  </a:spcAft>
                </a:pPr>
                <a:r>
                  <a:rPr lang="en-US" altLang="zh-CN" sz="2800" kern="100">
                    <a:effectLst/>
                    <a:latin typeface="宋体"/>
                    <a:cs typeface="Times New Roman" panose="02020603050405020304"/>
                  </a:rPr>
                  <a:t>③</a:t>
                </a:r>
                <a:r>
                  <a:rPr lang="zh-CN" altLang="zh-CN" sz="2800" kern="100">
                    <a:effectLst/>
                    <a:latin typeface="Times New Roman" panose="02020603050405020304"/>
                    <a:cs typeface="Times New Roman" panose="02020603050405020304"/>
                  </a:rPr>
                  <a:t>大于电离能的光子被吸收，原子被电离．</a:t>
                </a:r>
                <a:endParaRPr lang="zh-CN" altLang="zh-CN" sz="2800" kern="100">
                  <a:effectLst/>
                  <a:latin typeface="宋体"/>
                  <a:cs typeface="Courier New" panose="02070309020205020404"/>
                </a:endParaRPr>
              </a:p>
            </p:txBody>
          </p:sp>
        </mc:Choice>
        <mc:Fallback>
          <p:sp>
            <p:nvSpPr>
              <p:cNvPr id="19" name="TextBox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000" y="620688"/>
                <a:ext cx="10944000" cy="5545410"/>
              </a:xfrm>
              <a:prstGeom prst="rect">
                <a:avLst/>
              </a:prstGeom>
              <a:blipFill rotWithShape="1">
                <a:blip r:embed="rId2"/>
                <a:stretch>
                  <a:fillRect l="-1114" t="-1430" r="-1114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  <a:endParaRPr lang="zh-CN" altLang="en-US">
                  <a:noFill/>
                </a:endParaRPr>
              </a:p>
            </p:txBody>
          </p:sp>
        </mc:Fallback>
      </mc:AlternateContent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TextBox 18"/>
          <p:cNvSpPr txBox="1"/>
          <p:nvPr/>
        </p:nvSpPr>
        <p:spPr>
          <a:xfrm>
            <a:off x="612000" y="620688"/>
            <a:ext cx="10944000" cy="554541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例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 1 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[2023·</a:t>
            </a:r>
            <a:r>
              <a:rPr lang="zh-CN" altLang="zh-CN" sz="2800" kern="100">
                <a:latin typeface="Times New Roman" panose="02020603050405020304"/>
                <a:ea typeface="楷体_GB2312" panose="02010609030101010101" charset="-122"/>
                <a:cs typeface="Times New Roman" panose="02020603050405020304"/>
              </a:rPr>
              <a:t>辽宁卷</a:t>
            </a:r>
            <a:r>
              <a:rPr lang="en-US" altLang="zh-CN" sz="2800" kern="100">
                <a:latin typeface="Times New Roman" panose="02020603050405020304"/>
                <a:ea typeface="楷体_GB2312" panose="02010609030101010101" charset="-122"/>
                <a:cs typeface="Courier New" panose="02070309020205020404"/>
              </a:rPr>
              <a:t>]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原子处于磁场中，某些能级会发生劈裂．某种原子能级劈裂前后的部分能级图如图所示，相应能级跃迁放出的光子分别设为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①②③④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.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若用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照射某金属表面时能发生光电效应，且逸出光电子的最大初动能为</a:t>
            </a:r>
            <a:r>
              <a:rPr lang="en-US" altLang="zh-CN" sz="2800" i="1" kern="100" err="1">
                <a:latin typeface="Times New Roman" panose="02020603050405020304"/>
                <a:cs typeface="Courier New" panose="02070309020205020404"/>
              </a:rPr>
              <a:t>E</a:t>
            </a:r>
            <a:r>
              <a:rPr lang="en-US" altLang="zh-CN" sz="2800" kern="100" baseline="-25000" err="1">
                <a:latin typeface="Times New Roman" panose="02020603050405020304"/>
                <a:cs typeface="Courier New" panose="02070309020205020404"/>
              </a:rPr>
              <a:t>k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，则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和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③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的能量相等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B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的频率大于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④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的频率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．用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照射该金属一定能发生光电效应</a:t>
            </a:r>
            <a:endParaRPr lang="zh-CN" altLang="zh-CN" sz="28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266700" algn="just"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/>
                <a:cs typeface="Courier New" panose="02070309020205020404"/>
              </a:rPr>
              <a:t>D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．用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/>
              </a:rPr>
              <a:t>④</a:t>
            </a:r>
            <a:r>
              <a:rPr lang="zh-CN" altLang="zh-CN" sz="2800" kern="100">
                <a:latin typeface="Times New Roman" panose="02020603050405020304"/>
                <a:cs typeface="Times New Roman" panose="02020603050405020304"/>
              </a:rPr>
              <a:t>照射该金属逸出光电子的最大初动能小于</a:t>
            </a:r>
            <a:r>
              <a:rPr lang="en-US" altLang="zh-CN" sz="2800" i="1" kern="100" err="1">
                <a:latin typeface="Times New Roman" panose="02020603050405020304"/>
                <a:cs typeface="Courier New" panose="02070309020205020404"/>
              </a:rPr>
              <a:t>E</a:t>
            </a:r>
            <a:r>
              <a:rPr lang="en-US" altLang="zh-CN" sz="2800" kern="100" baseline="-25000" err="1">
                <a:latin typeface="Times New Roman" panose="02020603050405020304"/>
                <a:cs typeface="Courier New" panose="02070309020205020404"/>
              </a:rPr>
              <a:t>k</a:t>
            </a:r>
            <a:endParaRPr lang="zh-CN" altLang="zh-CN" sz="28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descr="C:\Users\Administrator\Desktop\图片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95606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dministrator\Desktop\图片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6319663"/>
            <a:ext cx="817563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 descr="23高考辽宁物理9.tif"/>
          <p:cNvPicPr/>
          <p:nvPr/>
        </p:nvPicPr>
        <p:blipFill>
          <a:blip r:embed="rId5" r:link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39085" y="2061642"/>
            <a:ext cx="2912261" cy="168172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矩形 5"/>
          <p:cNvSpPr/>
          <p:nvPr/>
        </p:nvSpPr>
        <p:spPr>
          <a:xfrm>
            <a:off x="550590" y="4408289"/>
            <a:ext cx="160011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just">
              <a:spcAft>
                <a:spcPct val="0"/>
              </a:spcAft>
            </a:pPr>
            <a:r>
              <a:rPr lang="zh-CN" altLang="zh-CN" kern="100">
                <a:solidFill>
                  <a:srgbClr val="FF0000"/>
                </a:solidFill>
                <a:latin typeface="Times New Roman" panose="02020603050405020304"/>
                <a:ea typeface="黑体" panose="02010600030101010101" charset="-122"/>
                <a:cs typeface="Times New Roman" panose="02020603050405020304"/>
              </a:rPr>
              <a:t>答案：</a:t>
            </a:r>
            <a:r>
              <a:rPr lang="en-US" altLang="zh-CN" kern="100">
                <a:latin typeface="Times New Roman" panose="02020603050405020304"/>
                <a:cs typeface="Courier New" panose="02070309020205020404"/>
              </a:rPr>
              <a:t>A</a:t>
            </a:r>
            <a:endParaRPr lang="zh-CN" altLang="zh-CN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92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https://d.book118.com/858013051007006024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>
          <a:noFill/>
        </a:ln>
        <a:effectLst>
          <a:reflection blurRad="6350" stA="50000" endA="300" endPos="55500" dist="50800" dir="5400000" sy="-100000" algn="bl" rotWithShape="0"/>
        </a:effectLst>
      </a:spPr>
      <a:bodyPr rtlCol="0" anchor="ctr"/>
      <a:lstStyle>
        <a:defPPr algn="ctr">
          <a:defRPr sz="3600" dirty="0">
            <a:ln w="12700">
              <a:solidFill>
                <a:schemeClr val="bg1"/>
              </a:solidFill>
              <a:prstDash val="solid"/>
            </a:ln>
            <a:solidFill>
              <a:schemeClr val="bg1"/>
            </a:solidFill>
          </a:defRPr>
        </a:defPPr>
      </a:lstStyle>
      <a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23</Slides>
  <Notes>0</Notes>
  <TotalTime>1</TotalTime>
  <HiddenSlides>5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4">
      <vt:lpstr>Arial</vt:lpstr>
      <vt:lpstr>Calibri</vt:lpstr>
      <vt:lpstr>宋体</vt:lpstr>
      <vt:lpstr>Times New Roman</vt:lpstr>
      <vt:lpstr>方正大黑简体</vt:lpstr>
      <vt:lpstr>黑体</vt:lpstr>
      <vt:lpstr>Courier New</vt:lpstr>
      <vt:lpstr>楷体_GB2312</vt:lpstr>
      <vt:lpstr>仿宋_GB2312</vt:lpstr>
      <vt:lpstr>Book Antiqua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2024-08-30T21:41:00.216</cp:lastPrinted>
  <dcterms:created xsi:type="dcterms:W3CDTF">2024-08-30T13:41:00Z</dcterms:created>
  <dcterms:modified xsi:type="dcterms:W3CDTF">2024-08-30T13:41:02Z</dcterms:modified>
</cp:coreProperties>
</file>